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99" r:id="rId3"/>
    <p:sldMasterId id="2147483725" r:id="rId4"/>
    <p:sldMasterId id="2147483737" r:id="rId5"/>
  </p:sldMasterIdLst>
  <p:notesMasterIdLst>
    <p:notesMasterId r:id="rId19"/>
  </p:notesMasterIdLst>
  <p:handoutMasterIdLst>
    <p:handoutMasterId r:id="rId20"/>
  </p:handoutMasterIdLst>
  <p:sldIdLst>
    <p:sldId id="681" r:id="rId6"/>
    <p:sldId id="692" r:id="rId7"/>
    <p:sldId id="719" r:id="rId8"/>
    <p:sldId id="720" r:id="rId9"/>
    <p:sldId id="691" r:id="rId10"/>
    <p:sldId id="722" r:id="rId11"/>
    <p:sldId id="717" r:id="rId12"/>
    <p:sldId id="723" r:id="rId13"/>
    <p:sldId id="716" r:id="rId14"/>
    <p:sldId id="698" r:id="rId15"/>
    <p:sldId id="680" r:id="rId16"/>
    <p:sldId id="718" r:id="rId17"/>
    <p:sldId id="70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  <a:srgbClr val="FF0000"/>
    <a:srgbClr val="D9EDEF"/>
    <a:srgbClr val="FF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69" autoAdjust="0"/>
    <p:restoredTop sz="94660"/>
  </p:normalViewPr>
  <p:slideViewPr>
    <p:cSldViewPr>
      <p:cViewPr varScale="1">
        <p:scale>
          <a:sx n="89" d="100"/>
          <a:sy n="89" d="100"/>
        </p:scale>
        <p:origin x="68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fld id="{30C8F8EA-6E9A-450E-AB3D-2A57E7FF626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50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fld id="{5727CA8C-4A7C-4591-AD45-718F8DF3F10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83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930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4A2F0-4479-065E-F140-FFFA3AC95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60240698-9FC7-26BF-BF66-4196CB0BF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8272527-8FAD-5BE9-A5B8-25DCE27370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D1EF0E45-2D4E-2590-4A44-B08FA6D46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37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439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DD8B7-138A-EB8E-30D8-5CC479850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1CC19969-AEA7-FFC9-4CC1-9D9E27FCD3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6C2F61ED-462C-01A6-5AC2-9B9B98272B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235FBE3E-F8DE-9741-2880-2C7B8B7F6D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24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B23-04F6-498E-9059-897006473BFE}" type="slidenum">
              <a:rPr lang="de-DE" smtClean="0">
                <a:solidFill>
                  <a:srgbClr val="000000"/>
                </a:solidFill>
              </a:rPr>
              <a:pPr/>
              <a:t>9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509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B23-04F6-498E-9059-897006473BFE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95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25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179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910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7205-B13A-48A1-BE4C-A797714CF5F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4398E-CBCE-47A6-B420-B6F075AD513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0F9CB-B767-4AF5-AAF0-450DC858B1D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D2B4-CB01-4A47-803E-B88E49321B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36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A2559-09A7-4826-B4F0-EBEB9A4218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19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B6659-49F1-4561-9E20-2FE3BFCE6A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22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1DEE-6337-4AB2-99D4-077669096B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63D6-C4EA-493B-A66B-EAA25C4B05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52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C692F-9071-4F5E-8F08-8BF86C8612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58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5EAFA-4CA5-4C63-B794-37F81EB5BE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82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C9A55-3DBE-4B85-804F-A7AA641DA7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8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87B4F-B69D-4846-A487-C196867C1B3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A2F3-CE2B-4051-A3CA-679D3535BE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14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0BEE9-D90B-4D7B-8C0E-5E222CE789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17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ACC93-A5A9-499A-A812-DF5FDCCEEE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55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FDC20-1591-48AA-80A7-029B1C0C62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82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7205-B13A-48A1-BE4C-A797714CF5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96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87B4F-B69D-4846-A487-C196867C1B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05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01038-4D75-4288-B2A7-B3E3FE59CF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538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0D4ED-E9C6-472B-BE2B-542A777522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45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FF455-D698-4B6A-94C7-AC723AA162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2601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4A470-6B77-4EE7-B0EB-FEA1231856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5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01038-4D75-4288-B2A7-B3E3FE59CFF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B9419-AF92-4D7E-8721-1F4EFE799D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970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C164-F3D5-47D6-B52A-D48FBB7B0A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00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98F1B-514E-4351-AFA9-B5B40FA653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576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4398E-CBCE-47A6-B420-B6F075AD51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06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0F9CB-B767-4AF5-AAF0-450DC858B1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439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FDC20-1591-48AA-80A7-029B1C0C62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740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580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567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54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04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0D4ED-E9C6-472B-BE2B-542A7775225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692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598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386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93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481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565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1279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D2B4-CB01-4A47-803E-B88E49321B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197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A2559-09A7-4826-B4F0-EBEB9A4218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525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B6659-49F1-4561-9E20-2FE3BFCE6A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FF455-D698-4B6A-94C7-AC723AA162B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1DEE-6337-4AB2-99D4-077669096B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770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63D6-C4EA-493B-A66B-EAA25C4B05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6374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C692F-9071-4F5E-8F08-8BF86C8612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499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5EAFA-4CA5-4C63-B794-37F81EB5BE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912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C9A55-3DBE-4B85-804F-A7AA641DA7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859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A2F3-CE2B-4051-A3CA-679D3535BE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5988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0BEE9-D90B-4D7B-8C0E-5E222CE789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189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ACC93-A5A9-499A-A812-DF5FDCCEEE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245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FDC20-1591-48AA-80A7-029B1C0C62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7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4A470-6B77-4EE7-B0EB-FEA1231856C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B9419-AF92-4D7E-8721-1F4EFE799D5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C164-F3D5-47D6-B52A-D48FBB7B0A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98F1B-514E-4351-AFA9-B5B40FA653A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latin typeface="+mn-lt"/>
              </a:defRPr>
            </a:lvl1pPr>
          </a:lstStyle>
          <a:p>
            <a:fld id="{9B3EFE0E-17B2-41BF-8C3A-D1D788728138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buFontTx/>
              <a:buNone/>
            </a:pPr>
            <a:fld id="{70797F77-B372-4561-9A3E-22C962134C6A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buFontTx/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79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latin typeface="+mn-lt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latin typeface="+mn-lt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latin typeface="+mn-lt"/>
              </a:defRPr>
            </a:lvl1pPr>
          </a:lstStyle>
          <a:p>
            <a:fld id="{9B3EFE0E-17B2-41BF-8C3A-D1D7887281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9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11/27/2024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920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buFontTx/>
              <a:buNone/>
            </a:pPr>
            <a:fld id="{70797F77-B372-4561-9A3E-22C962134C6A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buFontTx/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96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epeatsdb.bio.unipd.i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epeatsdb.bio.unipd.i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solidFill>
            <a:srgbClr val="0F5B8F"/>
          </a:solidFill>
          <a:ln w="254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buFontTx/>
              <a:buNone/>
            </a:pPr>
            <a:endParaRPr lang="en-US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04800" y="298174"/>
            <a:ext cx="19050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FontTx/>
              <a:buNone/>
            </a:pPr>
            <a:endParaRPr lang="en-US" sz="1800" b="1">
              <a:solidFill>
                <a:srgbClr val="000000"/>
              </a:solidFill>
            </a:endParaRPr>
          </a:p>
        </p:txBody>
      </p:sp>
      <p:pic>
        <p:nvPicPr>
          <p:cNvPr id="1026" name="Bild 3" descr="JGU-Logo_farbe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" y="-2"/>
            <a:ext cx="2336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29387"/>
            <a:ext cx="7696199" cy="2879285"/>
          </a:xfrm>
        </p:spPr>
        <p:txBody>
          <a:bodyPr/>
          <a:lstStyle/>
          <a:p>
            <a:r>
              <a:rPr lang="en-US" sz="5400"/>
              <a:t>Examining repeats</a:t>
            </a:r>
            <a:br>
              <a:rPr lang="en-US" sz="5400"/>
            </a:br>
            <a:r>
              <a:rPr lang="en-US" sz="5400"/>
              <a:t>with databases</a:t>
            </a:r>
            <a:endParaRPr lang="en-US" sz="5400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100539" y="4696885"/>
            <a:ext cx="4942921" cy="16004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24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Miguel Andrade</a:t>
            </a:r>
          </a:p>
          <a:p>
            <a:pPr algn="ctr">
              <a:buFontTx/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Faculty of Biology, </a:t>
            </a:r>
          </a:p>
          <a:p>
            <a:pPr algn="ctr">
              <a:buFontTx/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Johannes Gutenberg </a:t>
            </a:r>
            <a:r>
              <a:rPr lang="en-US" sz="18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endParaRPr lang="en-US" sz="18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FontTx/>
              <a:buNone/>
            </a:pPr>
            <a:r>
              <a:rPr lang="en-US" sz="2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Mainz, Germany</a:t>
            </a:r>
          </a:p>
          <a:p>
            <a:pPr algn="ctr">
              <a:buFontTx/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andrade@uni-mainz.de</a:t>
            </a:r>
          </a:p>
        </p:txBody>
      </p:sp>
    </p:spTree>
    <p:extLst>
      <p:ext uri="{BB962C8B-B14F-4D97-AF65-F5344CB8AC3E}">
        <p14:creationId xmlns:p14="http://schemas.microsoft.com/office/powerpoint/2010/main" val="2553447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feld 34"/>
          <p:cNvSpPr txBox="1"/>
          <p:nvPr/>
        </p:nvSpPr>
        <p:spPr>
          <a:xfrm>
            <a:off x="298704" y="213625"/>
            <a:ext cx="8772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polyX2: Web tool to find homorepeats</a:t>
            </a:r>
          </a:p>
        </p:txBody>
      </p:sp>
      <p:sp>
        <p:nvSpPr>
          <p:cNvPr id="23" name="Rechteck 22"/>
          <p:cNvSpPr/>
          <p:nvPr/>
        </p:nvSpPr>
        <p:spPr>
          <a:xfrm>
            <a:off x="4648200" y="6128069"/>
            <a:ext cx="449580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buFontTx/>
              <a:buNone/>
            </a:pPr>
            <a:r>
              <a:rPr lang="en-US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Mier and Andrade-Navarro (2022) Genes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FC044-CEA0-2F12-7025-6A05E754B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400"/>
            <a:ext cx="7543800" cy="445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41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815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Find a random human protein in </a:t>
            </a:r>
            <a:r>
              <a:rPr lang="en-US" sz="2000" b="1" dirty="0"/>
              <a:t>UniProt</a:t>
            </a:r>
            <a:r>
              <a:rPr lang="en-US" sz="2000" dirty="0"/>
              <a:t>.</a:t>
            </a:r>
          </a:p>
          <a:p>
            <a:pPr>
              <a:buNone/>
            </a:pPr>
            <a:r>
              <a:rPr lang="en-US" sz="2000" dirty="0">
                <a:solidFill>
                  <a:srgbClr val="0000FF"/>
                </a:solidFill>
              </a:rPr>
              <a:t>Write the Entry Name.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/>
              <a:t>Exercise 2. Searching for homorepeats in a protein with polyX2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7173FA-7690-1690-E54C-DC81D923B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44" y="3040529"/>
            <a:ext cx="8287627" cy="95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9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8153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Find a random human protein in </a:t>
            </a:r>
            <a:r>
              <a:rPr lang="en-US" sz="2000" b="1" dirty="0"/>
              <a:t>UniProt</a:t>
            </a:r>
            <a:r>
              <a:rPr lang="en-US" sz="2000" dirty="0"/>
              <a:t>. </a:t>
            </a:r>
          </a:p>
          <a:p>
            <a:pPr>
              <a:buNone/>
            </a:pPr>
            <a:r>
              <a:rPr lang="en-US" sz="2000" dirty="0">
                <a:solidFill>
                  <a:srgbClr val="0000FF"/>
                </a:solidFill>
              </a:rPr>
              <a:t>Write the Entry Name.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Paste the sequence in polyX2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Find: (1) The longest pure homorepeat(s) (length and amino acid type)? (2) The longest polyA region allowing 2 residues in </a:t>
            </a:r>
            <a:r>
              <a:rPr lang="en-US" sz="2000">
                <a:solidFill>
                  <a:srgbClr val="0000FF"/>
                </a:solidFill>
              </a:rPr>
              <a:t>a window of 3?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/>
              <a:t>Exercise 2. </a:t>
            </a:r>
            <a:r>
              <a:rPr lang="en-US" sz="2800" b="1" dirty="0"/>
              <a:t>Viewing </a:t>
            </a:r>
            <a:r>
              <a:rPr lang="en-US" sz="2800" b="1" dirty="0" err="1"/>
              <a:t>homorepeats</a:t>
            </a:r>
            <a:r>
              <a:rPr lang="en-US" sz="2800" b="1" dirty="0"/>
              <a:t> in an alignment with </a:t>
            </a:r>
            <a:r>
              <a:rPr lang="en-US" sz="2800" b="1" dirty="0" err="1"/>
              <a:t>dAPE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39414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14300" y="304800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800" b="1" dirty="0">
                <a:solidFill>
                  <a:srgbClr val="000000"/>
                </a:solidFill>
              </a:rPr>
              <a:t>Exercise 3. Find structures of short repeats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1000" y="1219200"/>
            <a:ext cx="81534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Go to the PDB web page: https://www.rcsb.org/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Go to Search &gt; Advanced Search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/>
              <a:t>Type a short repeat in the Sequence Motif: as many repeats as possible; Use Mode PROSITE and </a:t>
            </a:r>
            <a:r>
              <a:rPr lang="en-US" sz="2000" dirty="0" err="1"/>
              <a:t>RegExp</a:t>
            </a:r>
            <a:r>
              <a:rPr lang="en-US" sz="2000" dirty="0"/>
              <a:t> (example: QQQQ / another example: [SP]SA[SP]SA</a:t>
            </a:r>
            <a:r>
              <a:rPr lang="en-US" sz="2000"/>
              <a:t>[SP]SA )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/>
              <a:t>Click “count” to see if there are any cases</a:t>
            </a:r>
          </a:p>
          <a:p>
            <a:pPr>
              <a:buNone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Check the structure (3D View) to see if the repeat is in the structure (it could be disordered = absent)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Write down the PDB name, </a:t>
            </a:r>
            <a:r>
              <a:rPr lang="en-US" sz="2000" dirty="0" err="1">
                <a:solidFill>
                  <a:srgbClr val="0000FF"/>
                </a:solidFill>
              </a:rPr>
              <a:t>RegExp</a:t>
            </a:r>
            <a:r>
              <a:rPr lang="en-US" sz="2000" dirty="0">
                <a:solidFill>
                  <a:srgbClr val="0000FF"/>
                </a:solidFill>
              </a:rPr>
              <a:t> and structure</a:t>
            </a:r>
          </a:p>
          <a:p>
            <a:pPr>
              <a:buNone/>
            </a:pPr>
            <a:r>
              <a:rPr lang="en-US" sz="2000" dirty="0">
                <a:solidFill>
                  <a:srgbClr val="000000"/>
                </a:solidFill>
              </a:rPr>
              <a:t>Example 3NB9 QQQQ alpha-helix</a:t>
            </a:r>
          </a:p>
          <a:p>
            <a:pPr>
              <a:buNone/>
            </a:pPr>
            <a:r>
              <a:rPr lang="en-US" sz="2000" dirty="0">
                <a:solidFill>
                  <a:srgbClr val="000000"/>
                </a:solidFill>
              </a:rPr>
              <a:t>Example 3FRC NNNN absent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2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751566" y="228600"/>
            <a:ext cx="33265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 dirty="0" err="1">
                <a:latin typeface="Verdana" pitchFamily="34" charset="0"/>
              </a:rPr>
              <a:t>RepeatsDB</a:t>
            </a:r>
            <a:endParaRPr lang="en-US" sz="40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218D5A-37DB-3D24-EC10-FF2573DA2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66800"/>
            <a:ext cx="8610600" cy="419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CF93F-1BE1-BDB3-62C4-E1ED4F76D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>
            <a:extLst>
              <a:ext uri="{FF2B5EF4-FFF2-40B4-BE49-F238E27FC236}">
                <a16:creationId xmlns:a16="http://schemas.microsoft.com/office/drawing/2014/main" id="{908FBB99-44FC-6A76-D3E3-476A67F8D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566" y="228600"/>
            <a:ext cx="33265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 dirty="0" err="1">
                <a:latin typeface="Verdana" pitchFamily="34" charset="0"/>
              </a:rPr>
              <a:t>RepeatsDB</a:t>
            </a:r>
            <a:endParaRPr lang="en-US" sz="40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460386-F068-8AF4-BADA-5B8123F5B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6166167" cy="28195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81A0F0-4413-D7CC-BD48-EC60E5CA333A}"/>
              </a:ext>
            </a:extLst>
          </p:cNvPr>
          <p:cNvSpPr/>
          <p:nvPr/>
        </p:nvSpPr>
        <p:spPr bwMode="auto">
          <a:xfrm>
            <a:off x="1371600" y="2667000"/>
            <a:ext cx="990600" cy="3048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19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ABFC6-B5A4-2FAA-9767-DD2E841E8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>
            <a:extLst>
              <a:ext uri="{FF2B5EF4-FFF2-40B4-BE49-F238E27FC236}">
                <a16:creationId xmlns:a16="http://schemas.microsoft.com/office/drawing/2014/main" id="{E9040CCC-18F0-8BF4-C573-E548A6C8D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566" y="228600"/>
            <a:ext cx="33265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 dirty="0" err="1">
                <a:latin typeface="Verdana" pitchFamily="34" charset="0"/>
              </a:rPr>
              <a:t>RepeatsDB</a:t>
            </a:r>
            <a:endParaRPr lang="en-US" sz="40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5691ED-EE99-DE5B-A29B-2D2ACF116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28" y="1168284"/>
            <a:ext cx="6051861" cy="45214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83245D-BD99-742D-5C87-60F4218F7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313" y="3498163"/>
            <a:ext cx="3261454" cy="31993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83DA96-FAF4-25AA-79AC-4BCD1A88A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87" y="4572000"/>
            <a:ext cx="5208090" cy="1905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ED6E45-7A63-B992-0A8C-1EAC785DC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1349" y="1050124"/>
            <a:ext cx="3373180" cy="23097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9410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42900" y="1447800"/>
            <a:ext cx="822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Go to </a:t>
            </a:r>
            <a:r>
              <a:rPr lang="en-US" sz="2400" dirty="0" err="1"/>
              <a:t>RepeatsDB</a:t>
            </a:r>
            <a:r>
              <a:rPr lang="en-US" sz="2400" dirty="0"/>
              <a:t>: </a:t>
            </a:r>
            <a:r>
              <a:rPr lang="en-US" sz="2400" dirty="0">
                <a:hlinkClick r:id="rId3"/>
              </a:rPr>
              <a:t>http://repeatsdb.bio.unipd.it/</a:t>
            </a:r>
            <a:r>
              <a:rPr lang="en-US" sz="2400" dirty="0"/>
              <a:t> 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Click on an outside node of the repeat map (only categories 3 “elongated repeats” or 4 “closed repeats”)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/>
              <a:t>Exercise 1. Evaluating annotations of repeat structures in </a:t>
            </a:r>
            <a:r>
              <a:rPr lang="en-US" sz="2800" b="1" dirty="0" err="1"/>
              <a:t>RepeatsDB</a:t>
            </a: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9DF162-F06B-DCA9-6449-96FC1B494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3006857"/>
            <a:ext cx="5410200" cy="38293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9D3C74-0EEF-6BCA-EF54-C2842EF553A4}"/>
              </a:ext>
            </a:extLst>
          </p:cNvPr>
          <p:cNvSpPr/>
          <p:nvPr/>
        </p:nvSpPr>
        <p:spPr bwMode="auto">
          <a:xfrm>
            <a:off x="5638800" y="4604987"/>
            <a:ext cx="1752600" cy="140421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23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43351-9DFB-AEA0-B9CC-126F6892D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>
            <a:extLst>
              <a:ext uri="{FF2B5EF4-FFF2-40B4-BE49-F238E27FC236}">
                <a16:creationId xmlns:a16="http://schemas.microsoft.com/office/drawing/2014/main" id="{A947C262-22EB-89D9-63A6-596D450F5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447800"/>
            <a:ext cx="8229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Go to </a:t>
            </a:r>
            <a:r>
              <a:rPr lang="en-US" sz="2400" dirty="0" err="1"/>
              <a:t>RepeatsDB</a:t>
            </a:r>
            <a:r>
              <a:rPr lang="en-US" sz="2400" dirty="0"/>
              <a:t>: </a:t>
            </a:r>
            <a:r>
              <a:rPr lang="en-US" sz="2400" dirty="0">
                <a:hlinkClick r:id="rId3"/>
              </a:rPr>
              <a:t>http://repeatsdb.bio.unipd.it/</a:t>
            </a:r>
            <a:r>
              <a:rPr lang="en-US" sz="2400" dirty="0"/>
              <a:t> 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Click on an outside node of the repeat map (only categories 3 “elongated repeats” or 4 “closed repeats”)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Choose one example and </a:t>
            </a:r>
            <a:r>
              <a:rPr lang="en-US" sz="2400" dirty="0">
                <a:solidFill>
                  <a:srgbClr val="0000FF"/>
                </a:solidFill>
              </a:rPr>
              <a:t>write down the PDB name and the chain (e.g. PDB 6yc3, chain B)</a:t>
            </a:r>
            <a:r>
              <a:rPr lang="en-US" sz="2400" dirty="0"/>
              <a:t>. 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Check the assignment of the units. Is it correct? What about insertions? Are there mistakes? Write an evaluation: Looks good / one repeat wrong / many mistakes / total mess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2D27684D-9BCC-20C3-42DC-F6143A767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/>
              <a:t>Exercise 1. Evaluating annotations of repeat structures in </a:t>
            </a:r>
            <a:r>
              <a:rPr lang="en-US" sz="2800" b="1" dirty="0" err="1"/>
              <a:t>RepeatsDB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07851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/>
              <a:t>Example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4EC9450F-2D53-34D9-88A1-3DE938B6A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35577"/>
            <a:ext cx="30672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/>
              <a:t>PDB 6yc3, chain 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914A60-56DF-25D0-3562-B0E4D2ABA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11" y="1562100"/>
            <a:ext cx="8481351" cy="4800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60CA16-9DDA-4228-9159-96E8927C0FE2}"/>
              </a:ext>
            </a:extLst>
          </p:cNvPr>
          <p:cNvSpPr txBox="1"/>
          <p:nvPr/>
        </p:nvSpPr>
        <p:spPr>
          <a:xfrm>
            <a:off x="314428" y="3962400"/>
            <a:ext cx="3800371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/>
              <a:t>looks good</a:t>
            </a:r>
          </a:p>
          <a:p>
            <a:pPr marL="514350" indent="-514350">
              <a:buAutoNum type="arabicPeriod"/>
            </a:pPr>
            <a:r>
              <a:rPr lang="en-US" sz="2400" b="1" dirty="0"/>
              <a:t>one repeat wrong</a:t>
            </a:r>
          </a:p>
          <a:p>
            <a:pPr marL="514350" indent="-514350">
              <a:buAutoNum type="arabicPeriod"/>
            </a:pPr>
            <a:r>
              <a:rPr lang="en-US" sz="2400" dirty="0"/>
              <a:t>many mistakes</a:t>
            </a:r>
          </a:p>
          <a:p>
            <a:pPr marL="514350" indent="-514350">
              <a:buAutoNum type="arabicPeriod"/>
            </a:pPr>
            <a:r>
              <a:rPr lang="en-US" sz="2400" dirty="0"/>
              <a:t>total mess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25499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F2582-70F3-C676-E536-48AD56502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>
            <a:extLst>
              <a:ext uri="{FF2B5EF4-FFF2-40B4-BE49-F238E27FC236}">
                <a16:creationId xmlns:a16="http://schemas.microsoft.com/office/drawing/2014/main" id="{960273F4-3445-D00B-6D09-E00192469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/>
              <a:t>Example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D9A2618-27DC-9402-E147-D4158D683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35577"/>
            <a:ext cx="30672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/>
              <a:t>PDB 1bt9, chain 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94AF3F-AA2A-26BD-64B9-95DD4EB11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83062"/>
            <a:ext cx="7543800" cy="56756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712644-C928-F9B8-3AC4-40AA3CA08FE2}"/>
              </a:ext>
            </a:extLst>
          </p:cNvPr>
          <p:cNvSpPr txBox="1"/>
          <p:nvPr/>
        </p:nvSpPr>
        <p:spPr>
          <a:xfrm>
            <a:off x="314429" y="3962400"/>
            <a:ext cx="35052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/>
              <a:t>looks good</a:t>
            </a:r>
          </a:p>
          <a:p>
            <a:pPr marL="514350" indent="-514350">
              <a:buAutoNum type="arabicPeriod"/>
            </a:pPr>
            <a:r>
              <a:rPr lang="en-US" sz="2400" dirty="0"/>
              <a:t>one repeat wrong</a:t>
            </a:r>
          </a:p>
          <a:p>
            <a:pPr marL="514350" indent="-514350">
              <a:buAutoNum type="arabicPeriod"/>
            </a:pPr>
            <a:r>
              <a:rPr lang="en-US" sz="2400" b="1" dirty="0"/>
              <a:t>many mistakes</a:t>
            </a:r>
          </a:p>
          <a:p>
            <a:pPr marL="514350" indent="-514350">
              <a:buAutoNum type="arabicPeriod"/>
            </a:pPr>
            <a:r>
              <a:rPr lang="en-US" sz="2400" dirty="0"/>
              <a:t>total mess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27704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26" y="903733"/>
            <a:ext cx="8440698" cy="4506570"/>
          </a:xfrm>
          <a:prstGeom prst="rect">
            <a:avLst/>
          </a:prstGeom>
        </p:spPr>
      </p:pic>
      <p:sp>
        <p:nvSpPr>
          <p:cNvPr id="35" name="Textfeld 34"/>
          <p:cNvSpPr txBox="1"/>
          <p:nvPr/>
        </p:nvSpPr>
        <p:spPr>
          <a:xfrm>
            <a:off x="457199" y="76200"/>
            <a:ext cx="8277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GB" b="1" dirty="0">
                <a:solidFill>
                  <a:srgbClr val="000000"/>
                </a:solidFill>
                <a:latin typeface="Arial" charset="0"/>
              </a:rPr>
              <a:t>Evolution of </a:t>
            </a:r>
            <a:r>
              <a:rPr lang="en-GB" b="1" dirty="0" err="1">
                <a:solidFill>
                  <a:srgbClr val="000000"/>
                </a:solidFill>
                <a:latin typeface="Arial" charset="0"/>
              </a:rPr>
              <a:t>homorepeats</a:t>
            </a:r>
            <a:r>
              <a:rPr lang="en-GB" b="1" dirty="0">
                <a:solidFill>
                  <a:srgbClr val="000000"/>
                </a:solidFill>
                <a:latin typeface="Arial" charset="0"/>
              </a:rPr>
              <a:t> in 50 species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003330" y="5653062"/>
            <a:ext cx="114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buFontTx/>
              <a:buNone/>
            </a:pPr>
            <a:r>
              <a:rPr lang="en-US" sz="2000" dirty="0">
                <a:solidFill>
                  <a:srgbClr val="000000"/>
                </a:solidFill>
              </a:rPr>
              <a:t>Pablo Mier</a:t>
            </a:r>
            <a:endParaRPr lang="de-DE" sz="2000" dirty="0">
              <a:solidFill>
                <a:srgbClr val="000000"/>
              </a:solidFill>
            </a:endParaRPr>
          </a:p>
        </p:txBody>
      </p:sp>
      <p:pic>
        <p:nvPicPr>
          <p:cNvPr id="7" name="Picture 2" descr="http://cbdm.uni-mainz.de/files/2014/08/PM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859" y="5185739"/>
            <a:ext cx="8953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62533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</Words>
  <Application>Microsoft Office PowerPoint</Application>
  <PresentationFormat>On-screen Show (4:3)</PresentationFormat>
  <Paragraphs>71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Verdana</vt:lpstr>
      <vt:lpstr>Default Design</vt:lpstr>
      <vt:lpstr>1_Default Design</vt:lpstr>
      <vt:lpstr>3_Default Design</vt:lpstr>
      <vt:lpstr>Office Theme</vt:lpstr>
      <vt:lpstr>2_Default Design</vt:lpstr>
      <vt:lpstr>Examining repeats with databases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OHRI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Miguel Andrade</dc:creator>
  <cp:lastModifiedBy>Andrade, Miguel</cp:lastModifiedBy>
  <cp:revision>216</cp:revision>
  <dcterms:created xsi:type="dcterms:W3CDTF">2005-04-13T15:56:51Z</dcterms:created>
  <dcterms:modified xsi:type="dcterms:W3CDTF">2024-11-27T15:29:44Z</dcterms:modified>
</cp:coreProperties>
</file>