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699" r:id="rId5"/>
    <p:sldMasterId id="2147483712" r:id="rId6"/>
    <p:sldMasterId id="2147483725" r:id="rId7"/>
    <p:sldMasterId id="2147483737" r:id="rId8"/>
  </p:sldMasterIdLst>
  <p:notesMasterIdLst>
    <p:notesMasterId r:id="rId77"/>
  </p:notesMasterIdLst>
  <p:handoutMasterIdLst>
    <p:handoutMasterId r:id="rId78"/>
  </p:handoutMasterIdLst>
  <p:sldIdLst>
    <p:sldId id="681" r:id="rId9"/>
    <p:sldId id="634" r:id="rId10"/>
    <p:sldId id="636" r:id="rId11"/>
    <p:sldId id="637" r:id="rId12"/>
    <p:sldId id="638" r:id="rId13"/>
    <p:sldId id="639" r:id="rId14"/>
    <p:sldId id="640" r:id="rId15"/>
    <p:sldId id="641" r:id="rId16"/>
    <p:sldId id="642" r:id="rId17"/>
    <p:sldId id="643" r:id="rId18"/>
    <p:sldId id="644" r:id="rId19"/>
    <p:sldId id="645" r:id="rId20"/>
    <p:sldId id="646" r:id="rId21"/>
    <p:sldId id="647" r:id="rId22"/>
    <p:sldId id="648" r:id="rId23"/>
    <p:sldId id="686" r:id="rId24"/>
    <p:sldId id="687" r:id="rId25"/>
    <p:sldId id="688" r:id="rId26"/>
    <p:sldId id="649" r:id="rId27"/>
    <p:sldId id="655" r:id="rId28"/>
    <p:sldId id="656" r:id="rId29"/>
    <p:sldId id="657" r:id="rId30"/>
    <p:sldId id="658" r:id="rId31"/>
    <p:sldId id="661" r:id="rId32"/>
    <p:sldId id="662" r:id="rId33"/>
    <p:sldId id="663" r:id="rId34"/>
    <p:sldId id="664" r:id="rId35"/>
    <p:sldId id="665" r:id="rId36"/>
    <p:sldId id="666" r:id="rId37"/>
    <p:sldId id="667" r:id="rId38"/>
    <p:sldId id="668" r:id="rId39"/>
    <p:sldId id="669" r:id="rId40"/>
    <p:sldId id="670" r:id="rId41"/>
    <p:sldId id="679" r:id="rId42"/>
    <p:sldId id="671" r:id="rId43"/>
    <p:sldId id="672" r:id="rId44"/>
    <p:sldId id="673" r:id="rId45"/>
    <p:sldId id="674" r:id="rId46"/>
    <p:sldId id="675" r:id="rId47"/>
    <p:sldId id="676" r:id="rId48"/>
    <p:sldId id="677" r:id="rId49"/>
    <p:sldId id="734" r:id="rId50"/>
    <p:sldId id="678" r:id="rId51"/>
    <p:sldId id="683" r:id="rId52"/>
    <p:sldId id="684" r:id="rId53"/>
    <p:sldId id="737" r:id="rId54"/>
    <p:sldId id="738" r:id="rId55"/>
    <p:sldId id="735" r:id="rId56"/>
    <p:sldId id="739" r:id="rId57"/>
    <p:sldId id="635" r:id="rId58"/>
    <p:sldId id="650" r:id="rId59"/>
    <p:sldId id="651" r:id="rId60"/>
    <p:sldId id="652" r:id="rId61"/>
    <p:sldId id="653" r:id="rId62"/>
    <p:sldId id="654" r:id="rId63"/>
    <p:sldId id="611" r:id="rId64"/>
    <p:sldId id="612" r:id="rId65"/>
    <p:sldId id="613" r:id="rId66"/>
    <p:sldId id="614" r:id="rId67"/>
    <p:sldId id="615" r:id="rId68"/>
    <p:sldId id="616" r:id="rId69"/>
    <p:sldId id="617" r:id="rId70"/>
    <p:sldId id="618" r:id="rId71"/>
    <p:sldId id="620" r:id="rId72"/>
    <p:sldId id="682" r:id="rId73"/>
    <p:sldId id="696" r:id="rId74"/>
    <p:sldId id="700" r:id="rId75"/>
    <p:sldId id="733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EDEF"/>
    <a:srgbClr val="3399FF"/>
    <a:srgbClr val="FF0000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9" autoAdjust="0"/>
    <p:restoredTop sz="94660"/>
  </p:normalViewPr>
  <p:slideViewPr>
    <p:cSldViewPr>
      <p:cViewPr varScale="1">
        <p:scale>
          <a:sx n="71" d="100"/>
          <a:sy n="71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65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 txBox="1">
            <a:spLocks noGrp="1" noChangeArrowheads="1"/>
          </p:cNvSpPr>
          <p:nvPr/>
        </p:nvSpPr>
        <p:spPr bwMode="auto">
          <a:xfrm>
            <a:off x="3881438" y="8621713"/>
            <a:ext cx="296862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8229FEA1-930D-425B-B5D1-BB1D60A52743}" type="slidenum">
              <a:rPr lang="de-DE" sz="1200" b="1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45</a:t>
            </a:fld>
            <a:endParaRPr 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1438" y="8623300"/>
            <a:ext cx="2973387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C4F27BD4-ECD5-4FFE-A4DC-78B7A7A535E4}" type="slidenum">
              <a:rPr lang="de-DE" sz="1200" b="1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45</a:t>
            </a:fld>
            <a:endParaRPr 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537075" cy="340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4813" cy="40830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3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46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43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47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84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48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35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A8245-1C34-BB7D-A0F6-E73A43A2D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ED47A0-CC41-DA3D-5634-D55B4AEB8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49</a:t>
            </a:fld>
            <a:endParaRPr lang="en-US"/>
          </a:p>
        </p:txBody>
      </p:sp>
      <p:sp>
        <p:nvSpPr>
          <p:cNvPr id="714754" name="Rectangle 2">
            <a:extLst>
              <a:ext uri="{FF2B5EF4-FFF2-40B4-BE49-F238E27FC236}">
                <a16:creationId xmlns:a16="http://schemas.microsoft.com/office/drawing/2014/main" id="{39364AB5-8279-D741-E3F6-E2CDBA0F23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>
            <a:extLst>
              <a:ext uri="{FF2B5EF4-FFF2-40B4-BE49-F238E27FC236}">
                <a16:creationId xmlns:a16="http://schemas.microsoft.com/office/drawing/2014/main" id="{CCFB9415-44C7-D434-0776-144759FDA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47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50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63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srgbClr val="000000"/>
                </a:solidFill>
              </a:rPr>
              <a:pPr/>
              <a:t>65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4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30% residues are disordered</a:t>
            </a:r>
          </a:p>
          <a:p>
            <a:r>
              <a:rPr lang="en-US" dirty="0"/>
              <a:t>50% human proteins have one long disordered segment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prstClr val="black"/>
                </a:solidFill>
              </a:rPr>
              <a:pPr/>
              <a:t>66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22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2EB7D-8D60-42D5-A45F-65FF8B19D2EA}" type="slidenum">
              <a:rPr lang="en-US">
                <a:solidFill>
                  <a:srgbClr val="000000"/>
                </a:solidFill>
              </a:rPr>
              <a:pPr/>
              <a:t>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6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90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srgbClr val="000000"/>
                </a:solidFill>
              </a:rPr>
              <a:pPr/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2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2A98EE-3F30-42BE-8F68-6D7EEB85877D}" type="slidenum">
              <a:rPr lang="de-DE" smtClean="0">
                <a:ea typeface="WenQuanYi Micro Hei"/>
                <a:cs typeface="WenQuanYi Micro Hei"/>
              </a:rPr>
              <a:pPr/>
              <a:t>15</a:t>
            </a:fld>
            <a:endParaRPr lang="de-DE">
              <a:ea typeface="WenQuanYi Micro Hei"/>
              <a:cs typeface="WenQuanYi Micro Hei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1439" y="8686640"/>
            <a:ext cx="2973387" cy="4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9CCC230D-251E-48A7-91E0-EA513D481921}" type="slidenum">
              <a:rPr lang="de-DE" sz="1200" u="none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15</a:t>
            </a:fld>
            <a:endParaRPr lang="de-DE" sz="1200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20"/>
            <a:ext cx="5486400" cy="4114641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0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8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9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34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0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1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42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18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2A98EE-3F30-42BE-8F68-6D7EEB85877D}" type="slidenum">
              <a:rPr lang="de-DE" smtClean="0">
                <a:ea typeface="WenQuanYi Micro Hei"/>
                <a:cs typeface="WenQuanYi Micro Hei"/>
              </a:rPr>
              <a:pPr/>
              <a:t>43</a:t>
            </a:fld>
            <a:endParaRPr lang="de-DE">
              <a:ea typeface="WenQuanYi Micro Hei"/>
              <a:cs typeface="WenQuanYi Micro Hei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1439" y="8686640"/>
            <a:ext cx="2973387" cy="4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9CCC230D-251E-48A7-91E0-EA513D481921}" type="slidenum">
              <a:rPr lang="de-DE" sz="1200" u="none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43</a:t>
            </a:fld>
            <a:endParaRPr lang="de-DE" sz="1200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20"/>
            <a:ext cx="5486400" cy="4114641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7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E02DD8-5AE7-42F4-B100-BC65AE8887B6}" type="slidenum">
              <a:rPr lang="de-DE" smtClean="0">
                <a:solidFill>
                  <a:srgbClr val="000000"/>
                </a:solidFill>
                <a:ea typeface="WenQuanYi Micro Hei"/>
                <a:cs typeface="WenQuanYi Micro Hei"/>
              </a:rPr>
              <a:pPr/>
              <a:t>44</a:t>
            </a:fld>
            <a:endParaRPr lang="de-DE">
              <a:solidFill>
                <a:srgbClr val="000000"/>
              </a:solidFill>
              <a:ea typeface="WenQuanYi Micro Hei"/>
              <a:cs typeface="WenQuanYi Micro Hei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1438" y="8623300"/>
            <a:ext cx="2973387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9CAF9886-7987-4D64-B6F2-2F5A72E34314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44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537075" cy="340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8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3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22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8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8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14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7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5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82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34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80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74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05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56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6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0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95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96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80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6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60E2-EBB4-4E20-B2FA-0224A2D1A4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743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2BA8-40E6-4823-95AC-C29FC9C55E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872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31BD-8487-4A92-82F7-A63D14704F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482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0640" cy="5436571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360" y="1604329"/>
            <a:ext cx="4042080" cy="5436571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3DDF-D5D7-45DF-8D72-3A1E13581B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24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62802-E22D-4361-B3EE-79650D3825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926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6CB60-780D-44D0-8B90-2ECB304818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565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06F95-7435-4D25-859E-8E289278BC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024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32595-69DA-404A-A7DC-6DED18A8F5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663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C57E6-46AE-44BB-909F-0D7449201F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325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7D21C-2FFA-4EF0-85F0-B82D47BE5D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944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2560" y="273629"/>
            <a:ext cx="2054880" cy="6767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27840" cy="6767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EB412-5A1C-4B8B-9FBD-7362541DD3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470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9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05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45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60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57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97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00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76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6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439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740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EEC50-4DAF-4E1D-935A-65BFC5FB2E9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7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7E903-8DFF-4052-ABA5-8AEB8579B77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3F745-7042-4A48-A84D-72DCB053DA9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4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FA7A3-A0EE-4E19-ADF1-83236060978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54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98197-F6C3-460F-BCF0-CB8255F295F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03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8612A-D990-4845-9457-55D37328DC2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584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DC86-F5E6-49A3-8C7C-40080410A90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637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E4026-D950-4D7E-AD08-E5D5D8CF319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761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56B88-962B-4950-B945-6C0B93CD66C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105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64C68-650E-4BEB-BDC7-1FD94B0CD000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669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660EF-9D57-42B0-BE26-6E4C3BD54084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6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D59D8E-80A9-4B77-8B8A-DB6E0081FBB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637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580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567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45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476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692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59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386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93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4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565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279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668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33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45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619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570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690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013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9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99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077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122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1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0960" cy="1137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0960" cy="5436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  <a:p>
            <a:pPr lvl="4"/>
            <a:r>
              <a:rPr lang="en-GB"/>
              <a:t>Achte Gliederungsebene</a:t>
            </a:r>
          </a:p>
          <a:p>
            <a:pPr lvl="4"/>
            <a:r>
              <a:rPr lang="en-GB"/>
              <a:t>Neunte Gliederungsebene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2560" cy="465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u="none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07526">
              <a:defRPr/>
            </a:pPr>
            <a:fld id="{58B27BDA-4E27-472E-B5B8-8FB99E506668}" type="slidenum">
              <a:rPr lang="de-DE" sz="1800" smtClean="0"/>
              <a:pPr defTabSz="407526">
                <a:defRPr/>
              </a:pPr>
              <a:t>‹#›</a:t>
            </a:fld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548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280994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695720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110446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525172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8" charset="0"/>
        <a:buChar char="•"/>
        <a:defRPr sz="2903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4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177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14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14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buFontTx/>
              <a:buNone/>
            </a:pPr>
            <a:endParaRPr lang="en-US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algn="ctr">
              <a:buFontTx/>
              <a:buNone/>
            </a:pPr>
            <a:endParaRPr lang="en-US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buFontTx/>
              <a:buNone/>
            </a:pPr>
            <a:fld id="{CB3D2803-3AE5-45FF-808C-EE9EF790504F}" type="slidenum">
              <a:rPr lang="en-US" altLang="de-DE">
                <a:solidFill>
                  <a:srgbClr val="000000"/>
                </a:solidFill>
                <a:latin typeface="Arial" panose="020B0604020202020204" pitchFamily="34" charset="0"/>
              </a:rPr>
              <a:pPr>
                <a:buFontTx/>
                <a:buNone/>
              </a:pPr>
              <a:t>‹#›</a:t>
            </a:fld>
            <a:endParaRPr lang="en-US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20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8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otlet.vital-it.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 dirty="0"/>
              <a:t>Repeats and </a:t>
            </a:r>
            <a:r>
              <a:rPr lang="en-US" sz="5400"/>
              <a:t>composition bias</a:t>
            </a:r>
            <a:endParaRPr lang="en-US" sz="5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00539" y="4696885"/>
            <a:ext cx="4942921" cy="16004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Andrade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Biology, 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University </a:t>
            </a:r>
          </a:p>
          <a:p>
            <a:pPr algn="ctr">
              <a:buFontTx/>
              <a:buNone/>
            </a:pP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Mainz, Germany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andrade@uni-mainz.de</a:t>
            </a:r>
          </a:p>
        </p:txBody>
      </p:sp>
    </p:spTree>
    <p:extLst>
      <p:ext uri="{BB962C8B-B14F-4D97-AF65-F5344CB8AC3E}">
        <p14:creationId xmlns:p14="http://schemas.microsoft.com/office/powerpoint/2010/main" val="255344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381610" y="977900"/>
            <a:ext cx="4358855" cy="5186392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58855" h="5186392">
                <a:moveTo>
                  <a:pt x="132991" y="1460500"/>
                </a:moveTo>
                <a:cubicBezTo>
                  <a:pt x="0" y="1085970"/>
                  <a:pt x="82190" y="88900"/>
                  <a:pt x="209190" y="88900"/>
                </a:cubicBezTo>
                <a:cubicBezTo>
                  <a:pt x="336190" y="88900"/>
                  <a:pt x="602890" y="1473200"/>
                  <a:pt x="894990" y="1460500"/>
                </a:cubicBezTo>
                <a:cubicBezTo>
                  <a:pt x="1187090" y="1447800"/>
                  <a:pt x="1758590" y="25400"/>
                  <a:pt x="1961790" y="12700"/>
                </a:cubicBezTo>
                <a:cubicBezTo>
                  <a:pt x="2164990" y="0"/>
                  <a:pt x="1698684" y="1532866"/>
                  <a:pt x="2114190" y="1384300"/>
                </a:cubicBezTo>
                <a:cubicBezTo>
                  <a:pt x="2654778" y="1252987"/>
                  <a:pt x="3368974" y="473974"/>
                  <a:pt x="3942990" y="698500"/>
                </a:cubicBezTo>
                <a:cubicBezTo>
                  <a:pt x="4358855" y="990600"/>
                  <a:pt x="3003190" y="1257300"/>
                  <a:pt x="2952390" y="1689100"/>
                </a:cubicBezTo>
                <a:cubicBezTo>
                  <a:pt x="2901590" y="2120900"/>
                  <a:pt x="3739790" y="3187700"/>
                  <a:pt x="3638190" y="3289300"/>
                </a:cubicBezTo>
                <a:cubicBezTo>
                  <a:pt x="3536590" y="3390900"/>
                  <a:pt x="2685690" y="2413000"/>
                  <a:pt x="2342790" y="2298700"/>
                </a:cubicBezTo>
                <a:cubicBezTo>
                  <a:pt x="1999890" y="2184400"/>
                  <a:pt x="1885590" y="2590800"/>
                  <a:pt x="1580790" y="2603500"/>
                </a:cubicBezTo>
                <a:cubicBezTo>
                  <a:pt x="1275990" y="2616200"/>
                  <a:pt x="526690" y="2260600"/>
                  <a:pt x="513990" y="2374900"/>
                </a:cubicBezTo>
                <a:cubicBezTo>
                  <a:pt x="501290" y="2489200"/>
                  <a:pt x="1491890" y="2870200"/>
                  <a:pt x="1504590" y="3289300"/>
                </a:cubicBezTo>
                <a:cubicBezTo>
                  <a:pt x="1517290" y="3708400"/>
                  <a:pt x="593665" y="4537974"/>
                  <a:pt x="590190" y="4889500"/>
                </a:cubicBezTo>
                <a:cubicBezTo>
                  <a:pt x="534957" y="5186392"/>
                  <a:pt x="869590" y="5003800"/>
                  <a:pt x="1047390" y="4813300"/>
                </a:cubicBezTo>
                <a:cubicBezTo>
                  <a:pt x="1225190" y="4622800"/>
                  <a:pt x="1538377" y="4214483"/>
                  <a:pt x="1656990" y="3746500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1984645" y="1596755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7706938">
            <a:off x="3392617" y="1481827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175368">
            <a:off x="5217384" y="1626333"/>
            <a:ext cx="9668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990070">
            <a:off x="5210892" y="3387681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7942965">
            <a:off x="2855154" y="5105155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272128">
            <a:off x="3134740" y="3303989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4448536">
            <a:off x="2416594" y="1553891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192199">
            <a:off x="3842810" y="1454965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8781986">
            <a:off x="5357176" y="1993139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3667892">
            <a:off x="4856465" y="3578426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2497587">
            <a:off x="2974145" y="3631422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8729704">
            <a:off x="3103699" y="5331157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1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590800" y="1371600"/>
            <a:ext cx="3644901" cy="4277983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  <a:gd name="connsiteX0" fmla="*/ 241300 w 4238565"/>
              <a:gd name="connsiteY0" fmla="*/ 2082800 h 5199092"/>
              <a:gd name="connsiteX1" fmla="*/ 88900 w 4238565"/>
              <a:gd name="connsiteY1" fmla="*/ 101600 h 5199092"/>
              <a:gd name="connsiteX2" fmla="*/ 774700 w 4238565"/>
              <a:gd name="connsiteY2" fmla="*/ 1473200 h 5199092"/>
              <a:gd name="connsiteX3" fmla="*/ 1841500 w 4238565"/>
              <a:gd name="connsiteY3" fmla="*/ 25400 h 5199092"/>
              <a:gd name="connsiteX4" fmla="*/ 1993900 w 4238565"/>
              <a:gd name="connsiteY4" fmla="*/ 1397000 h 5199092"/>
              <a:gd name="connsiteX5" fmla="*/ 3822700 w 4238565"/>
              <a:gd name="connsiteY5" fmla="*/ 711200 h 5199092"/>
              <a:gd name="connsiteX6" fmla="*/ 2832100 w 4238565"/>
              <a:gd name="connsiteY6" fmla="*/ 1701800 h 5199092"/>
              <a:gd name="connsiteX7" fmla="*/ 3517900 w 4238565"/>
              <a:gd name="connsiteY7" fmla="*/ 3302000 h 5199092"/>
              <a:gd name="connsiteX8" fmla="*/ 2222500 w 4238565"/>
              <a:gd name="connsiteY8" fmla="*/ 2311400 h 5199092"/>
              <a:gd name="connsiteX9" fmla="*/ 1460500 w 4238565"/>
              <a:gd name="connsiteY9" fmla="*/ 2616200 h 5199092"/>
              <a:gd name="connsiteX10" fmla="*/ 393700 w 4238565"/>
              <a:gd name="connsiteY10" fmla="*/ 2387600 h 5199092"/>
              <a:gd name="connsiteX11" fmla="*/ 1384300 w 4238565"/>
              <a:gd name="connsiteY11" fmla="*/ 3302000 h 5199092"/>
              <a:gd name="connsiteX12" fmla="*/ 469900 w 4238565"/>
              <a:gd name="connsiteY12" fmla="*/ 4902200 h 5199092"/>
              <a:gd name="connsiteX13" fmla="*/ 927100 w 4238565"/>
              <a:gd name="connsiteY13" fmla="*/ 4826000 h 5199092"/>
              <a:gd name="connsiteX14" fmla="*/ 1536700 w 4238565"/>
              <a:gd name="connsiteY14" fmla="*/ 3759200 h 5199092"/>
              <a:gd name="connsiteX0" fmla="*/ 132991 w 4130256"/>
              <a:gd name="connsiteY0" fmla="*/ 2070100 h 5186392"/>
              <a:gd name="connsiteX1" fmla="*/ 209191 w 4130256"/>
              <a:gd name="connsiteY1" fmla="*/ 546100 h 5186392"/>
              <a:gd name="connsiteX2" fmla="*/ 666391 w 4130256"/>
              <a:gd name="connsiteY2" fmla="*/ 1460500 h 5186392"/>
              <a:gd name="connsiteX3" fmla="*/ 1733191 w 4130256"/>
              <a:gd name="connsiteY3" fmla="*/ 12700 h 5186392"/>
              <a:gd name="connsiteX4" fmla="*/ 1885591 w 4130256"/>
              <a:gd name="connsiteY4" fmla="*/ 1384300 h 5186392"/>
              <a:gd name="connsiteX5" fmla="*/ 3714391 w 4130256"/>
              <a:gd name="connsiteY5" fmla="*/ 698500 h 5186392"/>
              <a:gd name="connsiteX6" fmla="*/ 2723791 w 4130256"/>
              <a:gd name="connsiteY6" fmla="*/ 1689100 h 5186392"/>
              <a:gd name="connsiteX7" fmla="*/ 3409591 w 4130256"/>
              <a:gd name="connsiteY7" fmla="*/ 3289300 h 5186392"/>
              <a:gd name="connsiteX8" fmla="*/ 2114191 w 4130256"/>
              <a:gd name="connsiteY8" fmla="*/ 2298700 h 5186392"/>
              <a:gd name="connsiteX9" fmla="*/ 1352191 w 4130256"/>
              <a:gd name="connsiteY9" fmla="*/ 2603500 h 5186392"/>
              <a:gd name="connsiteX10" fmla="*/ 285391 w 4130256"/>
              <a:gd name="connsiteY10" fmla="*/ 2374900 h 5186392"/>
              <a:gd name="connsiteX11" fmla="*/ 1275991 w 4130256"/>
              <a:gd name="connsiteY11" fmla="*/ 3289300 h 5186392"/>
              <a:gd name="connsiteX12" fmla="*/ 361591 w 4130256"/>
              <a:gd name="connsiteY12" fmla="*/ 4889500 h 5186392"/>
              <a:gd name="connsiteX13" fmla="*/ 818791 w 4130256"/>
              <a:gd name="connsiteY13" fmla="*/ 4813300 h 5186392"/>
              <a:gd name="connsiteX14" fmla="*/ 1428391 w 4130256"/>
              <a:gd name="connsiteY14" fmla="*/ 3746500 h 5186392"/>
              <a:gd name="connsiteX0" fmla="*/ 132991 w 4130256"/>
              <a:gd name="connsiteY0" fmla="*/ 2159000 h 5275292"/>
              <a:gd name="connsiteX1" fmla="*/ 209191 w 4130256"/>
              <a:gd name="connsiteY1" fmla="*/ 635000 h 5275292"/>
              <a:gd name="connsiteX2" fmla="*/ 894990 w 4130256"/>
              <a:gd name="connsiteY2" fmla="*/ 2082800 h 5275292"/>
              <a:gd name="connsiteX3" fmla="*/ 1733191 w 4130256"/>
              <a:gd name="connsiteY3" fmla="*/ 101600 h 5275292"/>
              <a:gd name="connsiteX4" fmla="*/ 1885591 w 4130256"/>
              <a:gd name="connsiteY4" fmla="*/ 1473200 h 5275292"/>
              <a:gd name="connsiteX5" fmla="*/ 3714391 w 4130256"/>
              <a:gd name="connsiteY5" fmla="*/ 787400 h 5275292"/>
              <a:gd name="connsiteX6" fmla="*/ 2723791 w 4130256"/>
              <a:gd name="connsiteY6" fmla="*/ 1778000 h 5275292"/>
              <a:gd name="connsiteX7" fmla="*/ 3409591 w 4130256"/>
              <a:gd name="connsiteY7" fmla="*/ 3378200 h 5275292"/>
              <a:gd name="connsiteX8" fmla="*/ 2114191 w 4130256"/>
              <a:gd name="connsiteY8" fmla="*/ 2387600 h 5275292"/>
              <a:gd name="connsiteX9" fmla="*/ 1352191 w 4130256"/>
              <a:gd name="connsiteY9" fmla="*/ 2692400 h 5275292"/>
              <a:gd name="connsiteX10" fmla="*/ 285391 w 4130256"/>
              <a:gd name="connsiteY10" fmla="*/ 2463800 h 5275292"/>
              <a:gd name="connsiteX11" fmla="*/ 1275991 w 4130256"/>
              <a:gd name="connsiteY11" fmla="*/ 3378200 h 5275292"/>
              <a:gd name="connsiteX12" fmla="*/ 361591 w 4130256"/>
              <a:gd name="connsiteY12" fmla="*/ 4978400 h 5275292"/>
              <a:gd name="connsiteX13" fmla="*/ 818791 w 4130256"/>
              <a:gd name="connsiteY13" fmla="*/ 4902200 h 5275292"/>
              <a:gd name="connsiteX14" fmla="*/ 1428391 w 4130256"/>
              <a:gd name="connsiteY14" fmla="*/ 3835400 h 5275292"/>
              <a:gd name="connsiteX0" fmla="*/ 132991 w 4130256"/>
              <a:gd name="connsiteY0" fmla="*/ 1778000 h 4894292"/>
              <a:gd name="connsiteX1" fmla="*/ 209191 w 4130256"/>
              <a:gd name="connsiteY1" fmla="*/ 254000 h 4894292"/>
              <a:gd name="connsiteX2" fmla="*/ 894990 w 4130256"/>
              <a:gd name="connsiteY2" fmla="*/ 1701800 h 4894292"/>
              <a:gd name="connsiteX3" fmla="*/ 1275990 w 4130256"/>
              <a:gd name="connsiteY3" fmla="*/ 101600 h 4894292"/>
              <a:gd name="connsiteX4" fmla="*/ 1885591 w 4130256"/>
              <a:gd name="connsiteY4" fmla="*/ 1092200 h 4894292"/>
              <a:gd name="connsiteX5" fmla="*/ 3714391 w 4130256"/>
              <a:gd name="connsiteY5" fmla="*/ 406400 h 4894292"/>
              <a:gd name="connsiteX6" fmla="*/ 2723791 w 4130256"/>
              <a:gd name="connsiteY6" fmla="*/ 1397000 h 4894292"/>
              <a:gd name="connsiteX7" fmla="*/ 3409591 w 4130256"/>
              <a:gd name="connsiteY7" fmla="*/ 2997200 h 4894292"/>
              <a:gd name="connsiteX8" fmla="*/ 2114191 w 4130256"/>
              <a:gd name="connsiteY8" fmla="*/ 2006600 h 4894292"/>
              <a:gd name="connsiteX9" fmla="*/ 1352191 w 4130256"/>
              <a:gd name="connsiteY9" fmla="*/ 2311400 h 4894292"/>
              <a:gd name="connsiteX10" fmla="*/ 285391 w 4130256"/>
              <a:gd name="connsiteY10" fmla="*/ 2082800 h 4894292"/>
              <a:gd name="connsiteX11" fmla="*/ 1275991 w 4130256"/>
              <a:gd name="connsiteY11" fmla="*/ 2997200 h 4894292"/>
              <a:gd name="connsiteX12" fmla="*/ 361591 w 4130256"/>
              <a:gd name="connsiteY12" fmla="*/ 4597400 h 4894292"/>
              <a:gd name="connsiteX13" fmla="*/ 818791 w 4130256"/>
              <a:gd name="connsiteY13" fmla="*/ 4521200 h 4894292"/>
              <a:gd name="connsiteX14" fmla="*/ 1428391 w 4130256"/>
              <a:gd name="connsiteY14" fmla="*/ 3454400 h 48942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94990 w 4130256"/>
              <a:gd name="connsiteY2" fmla="*/ 16129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5240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7526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596126 h 4712418"/>
              <a:gd name="connsiteX1" fmla="*/ 209191 w 4130256"/>
              <a:gd name="connsiteY1" fmla="*/ 72126 h 4712418"/>
              <a:gd name="connsiteX2" fmla="*/ 838200 w 4130256"/>
              <a:gd name="connsiteY2" fmla="*/ 1659626 h 4712418"/>
              <a:gd name="connsiteX3" fmla="*/ 971190 w 4130256"/>
              <a:gd name="connsiteY3" fmla="*/ 986526 h 4712418"/>
              <a:gd name="connsiteX4" fmla="*/ 1295400 w 4130256"/>
              <a:gd name="connsiteY4" fmla="*/ 59426 h 4712418"/>
              <a:gd name="connsiteX5" fmla="*/ 1885591 w 4130256"/>
              <a:gd name="connsiteY5" fmla="*/ 910326 h 4712418"/>
              <a:gd name="connsiteX6" fmla="*/ 3714391 w 4130256"/>
              <a:gd name="connsiteY6" fmla="*/ 224526 h 4712418"/>
              <a:gd name="connsiteX7" fmla="*/ 2723791 w 4130256"/>
              <a:gd name="connsiteY7" fmla="*/ 1215126 h 4712418"/>
              <a:gd name="connsiteX8" fmla="*/ 3409591 w 4130256"/>
              <a:gd name="connsiteY8" fmla="*/ 2815326 h 4712418"/>
              <a:gd name="connsiteX9" fmla="*/ 2114191 w 4130256"/>
              <a:gd name="connsiteY9" fmla="*/ 1824726 h 4712418"/>
              <a:gd name="connsiteX10" fmla="*/ 1352191 w 4130256"/>
              <a:gd name="connsiteY10" fmla="*/ 2129526 h 4712418"/>
              <a:gd name="connsiteX11" fmla="*/ 285391 w 4130256"/>
              <a:gd name="connsiteY11" fmla="*/ 1900926 h 4712418"/>
              <a:gd name="connsiteX12" fmla="*/ 1275991 w 4130256"/>
              <a:gd name="connsiteY12" fmla="*/ 2815326 h 4712418"/>
              <a:gd name="connsiteX13" fmla="*/ 361591 w 4130256"/>
              <a:gd name="connsiteY13" fmla="*/ 4415526 h 4712418"/>
              <a:gd name="connsiteX14" fmla="*/ 818791 w 4130256"/>
              <a:gd name="connsiteY14" fmla="*/ 4339326 h 4712418"/>
              <a:gd name="connsiteX15" fmla="*/ 1428391 w 4130256"/>
              <a:gd name="connsiteY15" fmla="*/ 3272526 h 4712418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3714391 w 4130256"/>
              <a:gd name="connsiteY6" fmla="*/ 277283 h 4765175"/>
              <a:gd name="connsiteX7" fmla="*/ 2723791 w 4130256"/>
              <a:gd name="connsiteY7" fmla="*/ 1267883 h 4765175"/>
              <a:gd name="connsiteX8" fmla="*/ 3409591 w 4130256"/>
              <a:gd name="connsiteY8" fmla="*/ 2868083 h 4765175"/>
              <a:gd name="connsiteX9" fmla="*/ 2114191 w 4130256"/>
              <a:gd name="connsiteY9" fmla="*/ 1877483 h 4765175"/>
              <a:gd name="connsiteX10" fmla="*/ 1352191 w 4130256"/>
              <a:gd name="connsiteY10" fmla="*/ 2182283 h 4765175"/>
              <a:gd name="connsiteX11" fmla="*/ 285391 w 4130256"/>
              <a:gd name="connsiteY11" fmla="*/ 1953683 h 4765175"/>
              <a:gd name="connsiteX12" fmla="*/ 1275991 w 4130256"/>
              <a:gd name="connsiteY12" fmla="*/ 2868083 h 4765175"/>
              <a:gd name="connsiteX13" fmla="*/ 361591 w 4130256"/>
              <a:gd name="connsiteY13" fmla="*/ 4468283 h 4765175"/>
              <a:gd name="connsiteX14" fmla="*/ 818791 w 4130256"/>
              <a:gd name="connsiteY14" fmla="*/ 4392083 h 4765175"/>
              <a:gd name="connsiteX15" fmla="*/ 1428391 w 4130256"/>
              <a:gd name="connsiteY15" fmla="*/ 3325283 h 4765175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2286000 w 4130256"/>
              <a:gd name="connsiteY6" fmla="*/ 1178984 h 4765175"/>
              <a:gd name="connsiteX7" fmla="*/ 3714391 w 4130256"/>
              <a:gd name="connsiteY7" fmla="*/ 277283 h 4765175"/>
              <a:gd name="connsiteX8" fmla="*/ 2723791 w 4130256"/>
              <a:gd name="connsiteY8" fmla="*/ 1267883 h 4765175"/>
              <a:gd name="connsiteX9" fmla="*/ 3409591 w 4130256"/>
              <a:gd name="connsiteY9" fmla="*/ 2868083 h 4765175"/>
              <a:gd name="connsiteX10" fmla="*/ 2114191 w 4130256"/>
              <a:gd name="connsiteY10" fmla="*/ 1877483 h 4765175"/>
              <a:gd name="connsiteX11" fmla="*/ 1352191 w 4130256"/>
              <a:gd name="connsiteY11" fmla="*/ 2182283 h 4765175"/>
              <a:gd name="connsiteX12" fmla="*/ 285391 w 4130256"/>
              <a:gd name="connsiteY12" fmla="*/ 1953683 h 4765175"/>
              <a:gd name="connsiteX13" fmla="*/ 1275991 w 4130256"/>
              <a:gd name="connsiteY13" fmla="*/ 2868083 h 4765175"/>
              <a:gd name="connsiteX14" fmla="*/ 361591 w 4130256"/>
              <a:gd name="connsiteY14" fmla="*/ 4468283 h 4765175"/>
              <a:gd name="connsiteX15" fmla="*/ 818791 w 4130256"/>
              <a:gd name="connsiteY15" fmla="*/ 4392083 h 4765175"/>
              <a:gd name="connsiteX16" fmla="*/ 1428391 w 4130256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723791 w 3540066"/>
              <a:gd name="connsiteY8" fmla="*/ 1267883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2743201 w 3540066"/>
              <a:gd name="connsiteY9" fmla="*/ 2169584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813236"/>
              <a:gd name="connsiteY0" fmla="*/ 1648883 h 4765175"/>
              <a:gd name="connsiteX1" fmla="*/ 209191 w 3813236"/>
              <a:gd name="connsiteY1" fmla="*/ 124883 h 4765175"/>
              <a:gd name="connsiteX2" fmla="*/ 838200 w 3813236"/>
              <a:gd name="connsiteY2" fmla="*/ 1712383 h 4765175"/>
              <a:gd name="connsiteX3" fmla="*/ 971190 w 3813236"/>
              <a:gd name="connsiteY3" fmla="*/ 1039283 h 4765175"/>
              <a:gd name="connsiteX4" fmla="*/ 1295400 w 3813236"/>
              <a:gd name="connsiteY4" fmla="*/ 112183 h 4765175"/>
              <a:gd name="connsiteX5" fmla="*/ 1905000 w 3813236"/>
              <a:gd name="connsiteY5" fmla="*/ 1712383 h 4765175"/>
              <a:gd name="connsiteX6" fmla="*/ 2286000 w 3813236"/>
              <a:gd name="connsiteY6" fmla="*/ 1178984 h 4765175"/>
              <a:gd name="connsiteX7" fmla="*/ 3124201 w 3813236"/>
              <a:gd name="connsiteY7" fmla="*/ 493184 h 4765175"/>
              <a:gd name="connsiteX8" fmla="*/ 1981201 w 3813236"/>
              <a:gd name="connsiteY8" fmla="*/ 2093384 h 4765175"/>
              <a:gd name="connsiteX9" fmla="*/ 2743201 w 3813236"/>
              <a:gd name="connsiteY9" fmla="*/ 2169584 h 4765175"/>
              <a:gd name="connsiteX10" fmla="*/ 3581401 w 3813236"/>
              <a:gd name="connsiteY10" fmla="*/ 1864784 h 4765175"/>
              <a:gd name="connsiteX11" fmla="*/ 1352191 w 3813236"/>
              <a:gd name="connsiteY11" fmla="*/ 2182283 h 4765175"/>
              <a:gd name="connsiteX12" fmla="*/ 285391 w 3813236"/>
              <a:gd name="connsiteY12" fmla="*/ 1953683 h 4765175"/>
              <a:gd name="connsiteX13" fmla="*/ 1275991 w 3813236"/>
              <a:gd name="connsiteY13" fmla="*/ 2868083 h 4765175"/>
              <a:gd name="connsiteX14" fmla="*/ 361591 w 3813236"/>
              <a:gd name="connsiteY14" fmla="*/ 4468283 h 4765175"/>
              <a:gd name="connsiteX15" fmla="*/ 818791 w 3813236"/>
              <a:gd name="connsiteY15" fmla="*/ 4392083 h 4765175"/>
              <a:gd name="connsiteX16" fmla="*/ 1428391 w 3813236"/>
              <a:gd name="connsiteY16" fmla="*/ 3325283 h 4765175"/>
              <a:gd name="connsiteX0" fmla="*/ 155635 w 3696180"/>
              <a:gd name="connsiteY0" fmla="*/ 1648883 h 4765175"/>
              <a:gd name="connsiteX1" fmla="*/ 231835 w 3696180"/>
              <a:gd name="connsiteY1" fmla="*/ 124883 h 4765175"/>
              <a:gd name="connsiteX2" fmla="*/ 860844 w 3696180"/>
              <a:gd name="connsiteY2" fmla="*/ 1712383 h 4765175"/>
              <a:gd name="connsiteX3" fmla="*/ 993834 w 3696180"/>
              <a:gd name="connsiteY3" fmla="*/ 1039283 h 4765175"/>
              <a:gd name="connsiteX4" fmla="*/ 1318044 w 3696180"/>
              <a:gd name="connsiteY4" fmla="*/ 112183 h 4765175"/>
              <a:gd name="connsiteX5" fmla="*/ 1927644 w 3696180"/>
              <a:gd name="connsiteY5" fmla="*/ 1712383 h 4765175"/>
              <a:gd name="connsiteX6" fmla="*/ 2308644 w 3696180"/>
              <a:gd name="connsiteY6" fmla="*/ 1178984 h 4765175"/>
              <a:gd name="connsiteX7" fmla="*/ 3146845 w 3696180"/>
              <a:gd name="connsiteY7" fmla="*/ 493184 h 4765175"/>
              <a:gd name="connsiteX8" fmla="*/ 2003845 w 3696180"/>
              <a:gd name="connsiteY8" fmla="*/ 2093384 h 4765175"/>
              <a:gd name="connsiteX9" fmla="*/ 2765845 w 3696180"/>
              <a:gd name="connsiteY9" fmla="*/ 2169584 h 4765175"/>
              <a:gd name="connsiteX10" fmla="*/ 3604045 w 3696180"/>
              <a:gd name="connsiteY10" fmla="*/ 1864784 h 4765175"/>
              <a:gd name="connsiteX11" fmla="*/ 3146845 w 3696180"/>
              <a:gd name="connsiteY11" fmla="*/ 2321984 h 4765175"/>
              <a:gd name="connsiteX12" fmla="*/ 308035 w 3696180"/>
              <a:gd name="connsiteY12" fmla="*/ 1953683 h 4765175"/>
              <a:gd name="connsiteX13" fmla="*/ 1298635 w 3696180"/>
              <a:gd name="connsiteY13" fmla="*/ 2868083 h 4765175"/>
              <a:gd name="connsiteX14" fmla="*/ 384235 w 3696180"/>
              <a:gd name="connsiteY14" fmla="*/ 4468283 h 4765175"/>
              <a:gd name="connsiteX15" fmla="*/ 841435 w 3696180"/>
              <a:gd name="connsiteY15" fmla="*/ 4392083 h 4765175"/>
              <a:gd name="connsiteX16" fmla="*/ 1451035 w 3696180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275991 w 3644901"/>
              <a:gd name="connsiteY13" fmla="*/ 2868083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2819402 w 3644901"/>
              <a:gd name="connsiteY16" fmla="*/ 3922184 h 4765175"/>
              <a:gd name="connsiteX0" fmla="*/ 132991 w 3644901"/>
              <a:gd name="connsiteY0" fmla="*/ 1648883 h 4455583"/>
              <a:gd name="connsiteX1" fmla="*/ 209191 w 3644901"/>
              <a:gd name="connsiteY1" fmla="*/ 124883 h 4455583"/>
              <a:gd name="connsiteX2" fmla="*/ 838200 w 3644901"/>
              <a:gd name="connsiteY2" fmla="*/ 1712383 h 4455583"/>
              <a:gd name="connsiteX3" fmla="*/ 971190 w 3644901"/>
              <a:gd name="connsiteY3" fmla="*/ 1039283 h 4455583"/>
              <a:gd name="connsiteX4" fmla="*/ 1295400 w 3644901"/>
              <a:gd name="connsiteY4" fmla="*/ 112183 h 4455583"/>
              <a:gd name="connsiteX5" fmla="*/ 1905000 w 3644901"/>
              <a:gd name="connsiteY5" fmla="*/ 1712383 h 4455583"/>
              <a:gd name="connsiteX6" fmla="*/ 2286000 w 3644901"/>
              <a:gd name="connsiteY6" fmla="*/ 1178984 h 4455583"/>
              <a:gd name="connsiteX7" fmla="*/ 3124201 w 3644901"/>
              <a:gd name="connsiteY7" fmla="*/ 493184 h 4455583"/>
              <a:gd name="connsiteX8" fmla="*/ 1981201 w 3644901"/>
              <a:gd name="connsiteY8" fmla="*/ 2093384 h 4455583"/>
              <a:gd name="connsiteX9" fmla="*/ 2743201 w 3644901"/>
              <a:gd name="connsiteY9" fmla="*/ 2169584 h 4455583"/>
              <a:gd name="connsiteX10" fmla="*/ 3581401 w 3644901"/>
              <a:gd name="connsiteY10" fmla="*/ 1864784 h 4455583"/>
              <a:gd name="connsiteX11" fmla="*/ 3124201 w 3644901"/>
              <a:gd name="connsiteY11" fmla="*/ 2321984 h 4455583"/>
              <a:gd name="connsiteX12" fmla="*/ 2209801 w 3644901"/>
              <a:gd name="connsiteY12" fmla="*/ 2779184 h 4455583"/>
              <a:gd name="connsiteX13" fmla="*/ 1066802 w 3644901"/>
              <a:gd name="connsiteY13" fmla="*/ 2626784 h 4455583"/>
              <a:gd name="connsiteX14" fmla="*/ 990602 w 3644901"/>
              <a:gd name="connsiteY14" fmla="*/ 3541184 h 4455583"/>
              <a:gd name="connsiteX15" fmla="*/ 818791 w 3644901"/>
              <a:gd name="connsiteY15" fmla="*/ 4392083 h 4455583"/>
              <a:gd name="connsiteX16" fmla="*/ 2819402 w 3644901"/>
              <a:gd name="connsiteY16" fmla="*/ 3922184 h 4455583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990602 w 3644901"/>
              <a:gd name="connsiteY14" fmla="*/ 35411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2 w 3644901"/>
              <a:gd name="connsiteY14" fmla="*/ 3693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90800 w 3644901"/>
              <a:gd name="connsiteY14" fmla="*/ 3733800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381002 w 3644901"/>
              <a:gd name="connsiteY16" fmla="*/ 3845984 h 4390167"/>
              <a:gd name="connsiteX17" fmla="*/ 2819402 w 3644901"/>
              <a:gd name="connsiteY17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1752600 w 3644901"/>
              <a:gd name="connsiteY16" fmla="*/ 3581400 h 4390167"/>
              <a:gd name="connsiteX17" fmla="*/ 381002 w 3644901"/>
              <a:gd name="connsiteY17" fmla="*/ 3845984 h 4390167"/>
              <a:gd name="connsiteX18" fmla="*/ 2819402 w 3644901"/>
              <a:gd name="connsiteY18" fmla="*/ 3922184 h 4390167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09801 w 3644901"/>
              <a:gd name="connsiteY12" fmla="*/ 2779184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6764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9718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438400 w 3644901"/>
              <a:gd name="connsiteY12" fmla="*/ 3276600 h 4277983"/>
              <a:gd name="connsiteX13" fmla="*/ 2057400 w 3644901"/>
              <a:gd name="connsiteY13" fmla="*/ 2971800 h 4277983"/>
              <a:gd name="connsiteX14" fmla="*/ 838202 w 3644901"/>
              <a:gd name="connsiteY14" fmla="*/ 2550584 h 4277983"/>
              <a:gd name="connsiteX15" fmla="*/ 1828800 w 3644901"/>
              <a:gd name="connsiteY15" fmla="*/ 3429000 h 4277983"/>
              <a:gd name="connsiteX16" fmla="*/ 1371600 w 3644901"/>
              <a:gd name="connsiteY16" fmla="*/ 36576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2057400 w 3644901"/>
              <a:gd name="connsiteY14" fmla="*/ 29718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44901" h="4277983">
                <a:moveTo>
                  <a:pt x="132991" y="1648883"/>
                </a:moveTo>
                <a:cubicBezTo>
                  <a:pt x="0" y="1274353"/>
                  <a:pt x="91656" y="114300"/>
                  <a:pt x="209191" y="124883"/>
                </a:cubicBezTo>
                <a:cubicBezTo>
                  <a:pt x="326726" y="135466"/>
                  <a:pt x="711200" y="1559983"/>
                  <a:pt x="838200" y="1712383"/>
                </a:cubicBezTo>
                <a:cubicBezTo>
                  <a:pt x="965200" y="1864783"/>
                  <a:pt x="894990" y="1305983"/>
                  <a:pt x="971190" y="1039283"/>
                </a:cubicBezTo>
                <a:cubicBezTo>
                  <a:pt x="1047390" y="772583"/>
                  <a:pt x="1139765" y="0"/>
                  <a:pt x="1295400" y="112183"/>
                </a:cubicBezTo>
                <a:cubicBezTo>
                  <a:pt x="1451035" y="224366"/>
                  <a:pt x="1739900" y="1534583"/>
                  <a:pt x="1905000" y="1712383"/>
                </a:cubicBezTo>
                <a:cubicBezTo>
                  <a:pt x="2070100" y="1890183"/>
                  <a:pt x="2082800" y="1382184"/>
                  <a:pt x="2286000" y="1178984"/>
                </a:cubicBezTo>
                <a:cubicBezTo>
                  <a:pt x="2489200" y="975784"/>
                  <a:pt x="2817844" y="496339"/>
                  <a:pt x="3124201" y="493184"/>
                </a:cubicBezTo>
                <a:cubicBezTo>
                  <a:pt x="3540066" y="785284"/>
                  <a:pt x="2044701" y="1813984"/>
                  <a:pt x="1981201" y="2093384"/>
                </a:cubicBezTo>
                <a:cubicBezTo>
                  <a:pt x="1917701" y="2372784"/>
                  <a:pt x="2476501" y="2207684"/>
                  <a:pt x="2743201" y="2169584"/>
                </a:cubicBezTo>
                <a:cubicBezTo>
                  <a:pt x="3009901" y="2131484"/>
                  <a:pt x="3517901" y="1839384"/>
                  <a:pt x="3581401" y="1864784"/>
                </a:cubicBezTo>
                <a:cubicBezTo>
                  <a:pt x="3644901" y="1890184"/>
                  <a:pt x="3340101" y="2162881"/>
                  <a:pt x="3124201" y="2321984"/>
                </a:cubicBezTo>
                <a:cubicBezTo>
                  <a:pt x="2908301" y="2481087"/>
                  <a:pt x="2425700" y="2698397"/>
                  <a:pt x="2286000" y="2819400"/>
                </a:cubicBezTo>
                <a:cubicBezTo>
                  <a:pt x="2146300" y="2940403"/>
                  <a:pt x="2336800" y="3035300"/>
                  <a:pt x="2286000" y="3048000"/>
                </a:cubicBezTo>
                <a:cubicBezTo>
                  <a:pt x="2235200" y="3060700"/>
                  <a:pt x="2222500" y="2978503"/>
                  <a:pt x="1981200" y="2895600"/>
                </a:cubicBezTo>
                <a:cubicBezTo>
                  <a:pt x="1739900" y="2812697"/>
                  <a:pt x="863602" y="2461684"/>
                  <a:pt x="838202" y="2550584"/>
                </a:cubicBezTo>
                <a:cubicBezTo>
                  <a:pt x="812802" y="2639484"/>
                  <a:pt x="1676400" y="3257197"/>
                  <a:pt x="1828800" y="3429000"/>
                </a:cubicBezTo>
                <a:cubicBezTo>
                  <a:pt x="1926566" y="3615181"/>
                  <a:pt x="1612900" y="3588103"/>
                  <a:pt x="1371600" y="3657600"/>
                </a:cubicBezTo>
                <a:cubicBezTo>
                  <a:pt x="1130300" y="3727097"/>
                  <a:pt x="241302" y="3820584"/>
                  <a:pt x="381002" y="3845984"/>
                </a:cubicBezTo>
                <a:cubicBezTo>
                  <a:pt x="520702" y="3871384"/>
                  <a:pt x="2091187" y="4277983"/>
                  <a:pt x="2209800" y="3810000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2213244" y="2053955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4448536">
            <a:off x="2645193" y="2011091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1"/>
          <p:cNvGrpSpPr/>
          <p:nvPr/>
        </p:nvGrpSpPr>
        <p:grpSpPr>
          <a:xfrm rot="21190971">
            <a:off x="3410057" y="1645743"/>
            <a:ext cx="827749" cy="1014018"/>
            <a:chOff x="3697417" y="1153609"/>
            <a:chExt cx="827749" cy="1014018"/>
          </a:xfrm>
        </p:grpSpPr>
        <p:sp>
          <p:nvSpPr>
            <p:cNvPr id="9" name="Rectangle 8"/>
            <p:cNvSpPr/>
            <p:nvPr/>
          </p:nvSpPr>
          <p:spPr>
            <a:xfrm rot="17706938">
              <a:off x="3392617" y="1481827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192199">
              <a:off x="3842810" y="145496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2"/>
          <p:cNvGrpSpPr/>
          <p:nvPr/>
        </p:nvGrpSpPr>
        <p:grpSpPr>
          <a:xfrm rot="20462781">
            <a:off x="4739187" y="1990987"/>
            <a:ext cx="1123503" cy="747806"/>
            <a:chOff x="5217384" y="1626333"/>
            <a:chExt cx="1123503" cy="747806"/>
          </a:xfrm>
        </p:grpSpPr>
        <p:sp>
          <p:nvSpPr>
            <p:cNvPr id="11" name="Rectangle 10"/>
            <p:cNvSpPr/>
            <p:nvPr/>
          </p:nvSpPr>
          <p:spPr>
            <a:xfrm rot="20175368">
              <a:off x="5217384" y="1626333"/>
              <a:ext cx="96688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81986">
              <a:off x="5357176" y="199313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3"/>
          <p:cNvGrpSpPr/>
          <p:nvPr/>
        </p:nvGrpSpPr>
        <p:grpSpPr>
          <a:xfrm rot="17030469">
            <a:off x="4938993" y="3111053"/>
            <a:ext cx="738871" cy="1177900"/>
            <a:chOff x="5157821" y="3082881"/>
            <a:chExt cx="738871" cy="1177900"/>
          </a:xfrm>
        </p:grpSpPr>
        <p:sp>
          <p:nvSpPr>
            <p:cNvPr id="12" name="Rectangle 11"/>
            <p:cNvSpPr/>
            <p:nvPr/>
          </p:nvSpPr>
          <p:spPr>
            <a:xfrm rot="3990070">
              <a:off x="5210892" y="3387681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667892">
              <a:off x="4856465" y="3578426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3429000" y="3962400"/>
            <a:ext cx="1089707" cy="708433"/>
            <a:chOff x="2974145" y="3303989"/>
            <a:chExt cx="1089707" cy="708433"/>
          </a:xfrm>
        </p:grpSpPr>
        <p:sp>
          <p:nvSpPr>
            <p:cNvPr id="14" name="Rectangle 13"/>
            <p:cNvSpPr/>
            <p:nvPr/>
          </p:nvSpPr>
          <p:spPr>
            <a:xfrm rot="1272128">
              <a:off x="3134740" y="3303989"/>
              <a:ext cx="929112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497587">
              <a:off x="2974145" y="3631422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5"/>
          <p:cNvGrpSpPr/>
          <p:nvPr/>
        </p:nvGrpSpPr>
        <p:grpSpPr>
          <a:xfrm rot="2851212">
            <a:off x="3449689" y="4626177"/>
            <a:ext cx="664201" cy="1175057"/>
            <a:chOff x="3121854" y="4838455"/>
            <a:chExt cx="664201" cy="1175057"/>
          </a:xfrm>
        </p:grpSpPr>
        <p:sp>
          <p:nvSpPr>
            <p:cNvPr id="13" name="Rectangle 12"/>
            <p:cNvSpPr/>
            <p:nvPr/>
          </p:nvSpPr>
          <p:spPr>
            <a:xfrm rot="17942965">
              <a:off x="2855154" y="5105155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8729704">
              <a:off x="3103699" y="5331157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20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743200" y="1676400"/>
            <a:ext cx="3126356" cy="4106686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  <a:gd name="connsiteX0" fmla="*/ 241300 w 4238565"/>
              <a:gd name="connsiteY0" fmla="*/ 2082800 h 5199092"/>
              <a:gd name="connsiteX1" fmla="*/ 88900 w 4238565"/>
              <a:gd name="connsiteY1" fmla="*/ 101600 h 5199092"/>
              <a:gd name="connsiteX2" fmla="*/ 774700 w 4238565"/>
              <a:gd name="connsiteY2" fmla="*/ 1473200 h 5199092"/>
              <a:gd name="connsiteX3" fmla="*/ 1841500 w 4238565"/>
              <a:gd name="connsiteY3" fmla="*/ 25400 h 5199092"/>
              <a:gd name="connsiteX4" fmla="*/ 1993900 w 4238565"/>
              <a:gd name="connsiteY4" fmla="*/ 1397000 h 5199092"/>
              <a:gd name="connsiteX5" fmla="*/ 3822700 w 4238565"/>
              <a:gd name="connsiteY5" fmla="*/ 711200 h 5199092"/>
              <a:gd name="connsiteX6" fmla="*/ 2832100 w 4238565"/>
              <a:gd name="connsiteY6" fmla="*/ 1701800 h 5199092"/>
              <a:gd name="connsiteX7" fmla="*/ 3517900 w 4238565"/>
              <a:gd name="connsiteY7" fmla="*/ 3302000 h 5199092"/>
              <a:gd name="connsiteX8" fmla="*/ 2222500 w 4238565"/>
              <a:gd name="connsiteY8" fmla="*/ 2311400 h 5199092"/>
              <a:gd name="connsiteX9" fmla="*/ 1460500 w 4238565"/>
              <a:gd name="connsiteY9" fmla="*/ 2616200 h 5199092"/>
              <a:gd name="connsiteX10" fmla="*/ 393700 w 4238565"/>
              <a:gd name="connsiteY10" fmla="*/ 2387600 h 5199092"/>
              <a:gd name="connsiteX11" fmla="*/ 1384300 w 4238565"/>
              <a:gd name="connsiteY11" fmla="*/ 3302000 h 5199092"/>
              <a:gd name="connsiteX12" fmla="*/ 469900 w 4238565"/>
              <a:gd name="connsiteY12" fmla="*/ 4902200 h 5199092"/>
              <a:gd name="connsiteX13" fmla="*/ 927100 w 4238565"/>
              <a:gd name="connsiteY13" fmla="*/ 4826000 h 5199092"/>
              <a:gd name="connsiteX14" fmla="*/ 1536700 w 4238565"/>
              <a:gd name="connsiteY14" fmla="*/ 3759200 h 5199092"/>
              <a:gd name="connsiteX0" fmla="*/ 132991 w 4130256"/>
              <a:gd name="connsiteY0" fmla="*/ 2070100 h 5186392"/>
              <a:gd name="connsiteX1" fmla="*/ 209191 w 4130256"/>
              <a:gd name="connsiteY1" fmla="*/ 546100 h 5186392"/>
              <a:gd name="connsiteX2" fmla="*/ 666391 w 4130256"/>
              <a:gd name="connsiteY2" fmla="*/ 1460500 h 5186392"/>
              <a:gd name="connsiteX3" fmla="*/ 1733191 w 4130256"/>
              <a:gd name="connsiteY3" fmla="*/ 12700 h 5186392"/>
              <a:gd name="connsiteX4" fmla="*/ 1885591 w 4130256"/>
              <a:gd name="connsiteY4" fmla="*/ 1384300 h 5186392"/>
              <a:gd name="connsiteX5" fmla="*/ 3714391 w 4130256"/>
              <a:gd name="connsiteY5" fmla="*/ 698500 h 5186392"/>
              <a:gd name="connsiteX6" fmla="*/ 2723791 w 4130256"/>
              <a:gd name="connsiteY6" fmla="*/ 1689100 h 5186392"/>
              <a:gd name="connsiteX7" fmla="*/ 3409591 w 4130256"/>
              <a:gd name="connsiteY7" fmla="*/ 3289300 h 5186392"/>
              <a:gd name="connsiteX8" fmla="*/ 2114191 w 4130256"/>
              <a:gd name="connsiteY8" fmla="*/ 2298700 h 5186392"/>
              <a:gd name="connsiteX9" fmla="*/ 1352191 w 4130256"/>
              <a:gd name="connsiteY9" fmla="*/ 2603500 h 5186392"/>
              <a:gd name="connsiteX10" fmla="*/ 285391 w 4130256"/>
              <a:gd name="connsiteY10" fmla="*/ 2374900 h 5186392"/>
              <a:gd name="connsiteX11" fmla="*/ 1275991 w 4130256"/>
              <a:gd name="connsiteY11" fmla="*/ 3289300 h 5186392"/>
              <a:gd name="connsiteX12" fmla="*/ 361591 w 4130256"/>
              <a:gd name="connsiteY12" fmla="*/ 4889500 h 5186392"/>
              <a:gd name="connsiteX13" fmla="*/ 818791 w 4130256"/>
              <a:gd name="connsiteY13" fmla="*/ 4813300 h 5186392"/>
              <a:gd name="connsiteX14" fmla="*/ 1428391 w 4130256"/>
              <a:gd name="connsiteY14" fmla="*/ 3746500 h 5186392"/>
              <a:gd name="connsiteX0" fmla="*/ 132991 w 4130256"/>
              <a:gd name="connsiteY0" fmla="*/ 2159000 h 5275292"/>
              <a:gd name="connsiteX1" fmla="*/ 209191 w 4130256"/>
              <a:gd name="connsiteY1" fmla="*/ 635000 h 5275292"/>
              <a:gd name="connsiteX2" fmla="*/ 894990 w 4130256"/>
              <a:gd name="connsiteY2" fmla="*/ 2082800 h 5275292"/>
              <a:gd name="connsiteX3" fmla="*/ 1733191 w 4130256"/>
              <a:gd name="connsiteY3" fmla="*/ 101600 h 5275292"/>
              <a:gd name="connsiteX4" fmla="*/ 1885591 w 4130256"/>
              <a:gd name="connsiteY4" fmla="*/ 1473200 h 5275292"/>
              <a:gd name="connsiteX5" fmla="*/ 3714391 w 4130256"/>
              <a:gd name="connsiteY5" fmla="*/ 787400 h 5275292"/>
              <a:gd name="connsiteX6" fmla="*/ 2723791 w 4130256"/>
              <a:gd name="connsiteY6" fmla="*/ 1778000 h 5275292"/>
              <a:gd name="connsiteX7" fmla="*/ 3409591 w 4130256"/>
              <a:gd name="connsiteY7" fmla="*/ 3378200 h 5275292"/>
              <a:gd name="connsiteX8" fmla="*/ 2114191 w 4130256"/>
              <a:gd name="connsiteY8" fmla="*/ 2387600 h 5275292"/>
              <a:gd name="connsiteX9" fmla="*/ 1352191 w 4130256"/>
              <a:gd name="connsiteY9" fmla="*/ 2692400 h 5275292"/>
              <a:gd name="connsiteX10" fmla="*/ 285391 w 4130256"/>
              <a:gd name="connsiteY10" fmla="*/ 2463800 h 5275292"/>
              <a:gd name="connsiteX11" fmla="*/ 1275991 w 4130256"/>
              <a:gd name="connsiteY11" fmla="*/ 3378200 h 5275292"/>
              <a:gd name="connsiteX12" fmla="*/ 361591 w 4130256"/>
              <a:gd name="connsiteY12" fmla="*/ 4978400 h 5275292"/>
              <a:gd name="connsiteX13" fmla="*/ 818791 w 4130256"/>
              <a:gd name="connsiteY13" fmla="*/ 4902200 h 5275292"/>
              <a:gd name="connsiteX14" fmla="*/ 1428391 w 4130256"/>
              <a:gd name="connsiteY14" fmla="*/ 3835400 h 5275292"/>
              <a:gd name="connsiteX0" fmla="*/ 132991 w 4130256"/>
              <a:gd name="connsiteY0" fmla="*/ 1778000 h 4894292"/>
              <a:gd name="connsiteX1" fmla="*/ 209191 w 4130256"/>
              <a:gd name="connsiteY1" fmla="*/ 254000 h 4894292"/>
              <a:gd name="connsiteX2" fmla="*/ 894990 w 4130256"/>
              <a:gd name="connsiteY2" fmla="*/ 1701800 h 4894292"/>
              <a:gd name="connsiteX3" fmla="*/ 1275990 w 4130256"/>
              <a:gd name="connsiteY3" fmla="*/ 101600 h 4894292"/>
              <a:gd name="connsiteX4" fmla="*/ 1885591 w 4130256"/>
              <a:gd name="connsiteY4" fmla="*/ 1092200 h 4894292"/>
              <a:gd name="connsiteX5" fmla="*/ 3714391 w 4130256"/>
              <a:gd name="connsiteY5" fmla="*/ 406400 h 4894292"/>
              <a:gd name="connsiteX6" fmla="*/ 2723791 w 4130256"/>
              <a:gd name="connsiteY6" fmla="*/ 1397000 h 4894292"/>
              <a:gd name="connsiteX7" fmla="*/ 3409591 w 4130256"/>
              <a:gd name="connsiteY7" fmla="*/ 2997200 h 4894292"/>
              <a:gd name="connsiteX8" fmla="*/ 2114191 w 4130256"/>
              <a:gd name="connsiteY8" fmla="*/ 2006600 h 4894292"/>
              <a:gd name="connsiteX9" fmla="*/ 1352191 w 4130256"/>
              <a:gd name="connsiteY9" fmla="*/ 2311400 h 4894292"/>
              <a:gd name="connsiteX10" fmla="*/ 285391 w 4130256"/>
              <a:gd name="connsiteY10" fmla="*/ 2082800 h 4894292"/>
              <a:gd name="connsiteX11" fmla="*/ 1275991 w 4130256"/>
              <a:gd name="connsiteY11" fmla="*/ 2997200 h 4894292"/>
              <a:gd name="connsiteX12" fmla="*/ 361591 w 4130256"/>
              <a:gd name="connsiteY12" fmla="*/ 4597400 h 4894292"/>
              <a:gd name="connsiteX13" fmla="*/ 818791 w 4130256"/>
              <a:gd name="connsiteY13" fmla="*/ 4521200 h 4894292"/>
              <a:gd name="connsiteX14" fmla="*/ 1428391 w 4130256"/>
              <a:gd name="connsiteY14" fmla="*/ 3454400 h 48942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94990 w 4130256"/>
              <a:gd name="connsiteY2" fmla="*/ 16129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5240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7526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596126 h 4712418"/>
              <a:gd name="connsiteX1" fmla="*/ 209191 w 4130256"/>
              <a:gd name="connsiteY1" fmla="*/ 72126 h 4712418"/>
              <a:gd name="connsiteX2" fmla="*/ 838200 w 4130256"/>
              <a:gd name="connsiteY2" fmla="*/ 1659626 h 4712418"/>
              <a:gd name="connsiteX3" fmla="*/ 971190 w 4130256"/>
              <a:gd name="connsiteY3" fmla="*/ 986526 h 4712418"/>
              <a:gd name="connsiteX4" fmla="*/ 1295400 w 4130256"/>
              <a:gd name="connsiteY4" fmla="*/ 59426 h 4712418"/>
              <a:gd name="connsiteX5" fmla="*/ 1885591 w 4130256"/>
              <a:gd name="connsiteY5" fmla="*/ 910326 h 4712418"/>
              <a:gd name="connsiteX6" fmla="*/ 3714391 w 4130256"/>
              <a:gd name="connsiteY6" fmla="*/ 224526 h 4712418"/>
              <a:gd name="connsiteX7" fmla="*/ 2723791 w 4130256"/>
              <a:gd name="connsiteY7" fmla="*/ 1215126 h 4712418"/>
              <a:gd name="connsiteX8" fmla="*/ 3409591 w 4130256"/>
              <a:gd name="connsiteY8" fmla="*/ 2815326 h 4712418"/>
              <a:gd name="connsiteX9" fmla="*/ 2114191 w 4130256"/>
              <a:gd name="connsiteY9" fmla="*/ 1824726 h 4712418"/>
              <a:gd name="connsiteX10" fmla="*/ 1352191 w 4130256"/>
              <a:gd name="connsiteY10" fmla="*/ 2129526 h 4712418"/>
              <a:gd name="connsiteX11" fmla="*/ 285391 w 4130256"/>
              <a:gd name="connsiteY11" fmla="*/ 1900926 h 4712418"/>
              <a:gd name="connsiteX12" fmla="*/ 1275991 w 4130256"/>
              <a:gd name="connsiteY12" fmla="*/ 2815326 h 4712418"/>
              <a:gd name="connsiteX13" fmla="*/ 361591 w 4130256"/>
              <a:gd name="connsiteY13" fmla="*/ 4415526 h 4712418"/>
              <a:gd name="connsiteX14" fmla="*/ 818791 w 4130256"/>
              <a:gd name="connsiteY14" fmla="*/ 4339326 h 4712418"/>
              <a:gd name="connsiteX15" fmla="*/ 1428391 w 4130256"/>
              <a:gd name="connsiteY15" fmla="*/ 3272526 h 4712418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3714391 w 4130256"/>
              <a:gd name="connsiteY6" fmla="*/ 277283 h 4765175"/>
              <a:gd name="connsiteX7" fmla="*/ 2723791 w 4130256"/>
              <a:gd name="connsiteY7" fmla="*/ 1267883 h 4765175"/>
              <a:gd name="connsiteX8" fmla="*/ 3409591 w 4130256"/>
              <a:gd name="connsiteY8" fmla="*/ 2868083 h 4765175"/>
              <a:gd name="connsiteX9" fmla="*/ 2114191 w 4130256"/>
              <a:gd name="connsiteY9" fmla="*/ 1877483 h 4765175"/>
              <a:gd name="connsiteX10" fmla="*/ 1352191 w 4130256"/>
              <a:gd name="connsiteY10" fmla="*/ 2182283 h 4765175"/>
              <a:gd name="connsiteX11" fmla="*/ 285391 w 4130256"/>
              <a:gd name="connsiteY11" fmla="*/ 1953683 h 4765175"/>
              <a:gd name="connsiteX12" fmla="*/ 1275991 w 4130256"/>
              <a:gd name="connsiteY12" fmla="*/ 2868083 h 4765175"/>
              <a:gd name="connsiteX13" fmla="*/ 361591 w 4130256"/>
              <a:gd name="connsiteY13" fmla="*/ 4468283 h 4765175"/>
              <a:gd name="connsiteX14" fmla="*/ 818791 w 4130256"/>
              <a:gd name="connsiteY14" fmla="*/ 4392083 h 4765175"/>
              <a:gd name="connsiteX15" fmla="*/ 1428391 w 4130256"/>
              <a:gd name="connsiteY15" fmla="*/ 3325283 h 4765175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2286000 w 4130256"/>
              <a:gd name="connsiteY6" fmla="*/ 1178984 h 4765175"/>
              <a:gd name="connsiteX7" fmla="*/ 3714391 w 4130256"/>
              <a:gd name="connsiteY7" fmla="*/ 277283 h 4765175"/>
              <a:gd name="connsiteX8" fmla="*/ 2723791 w 4130256"/>
              <a:gd name="connsiteY8" fmla="*/ 1267883 h 4765175"/>
              <a:gd name="connsiteX9" fmla="*/ 3409591 w 4130256"/>
              <a:gd name="connsiteY9" fmla="*/ 2868083 h 4765175"/>
              <a:gd name="connsiteX10" fmla="*/ 2114191 w 4130256"/>
              <a:gd name="connsiteY10" fmla="*/ 1877483 h 4765175"/>
              <a:gd name="connsiteX11" fmla="*/ 1352191 w 4130256"/>
              <a:gd name="connsiteY11" fmla="*/ 2182283 h 4765175"/>
              <a:gd name="connsiteX12" fmla="*/ 285391 w 4130256"/>
              <a:gd name="connsiteY12" fmla="*/ 1953683 h 4765175"/>
              <a:gd name="connsiteX13" fmla="*/ 1275991 w 4130256"/>
              <a:gd name="connsiteY13" fmla="*/ 2868083 h 4765175"/>
              <a:gd name="connsiteX14" fmla="*/ 361591 w 4130256"/>
              <a:gd name="connsiteY14" fmla="*/ 4468283 h 4765175"/>
              <a:gd name="connsiteX15" fmla="*/ 818791 w 4130256"/>
              <a:gd name="connsiteY15" fmla="*/ 4392083 h 4765175"/>
              <a:gd name="connsiteX16" fmla="*/ 1428391 w 4130256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723791 w 3540066"/>
              <a:gd name="connsiteY8" fmla="*/ 1267883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2743201 w 3540066"/>
              <a:gd name="connsiteY9" fmla="*/ 2169584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813236"/>
              <a:gd name="connsiteY0" fmla="*/ 1648883 h 4765175"/>
              <a:gd name="connsiteX1" fmla="*/ 209191 w 3813236"/>
              <a:gd name="connsiteY1" fmla="*/ 124883 h 4765175"/>
              <a:gd name="connsiteX2" fmla="*/ 838200 w 3813236"/>
              <a:gd name="connsiteY2" fmla="*/ 1712383 h 4765175"/>
              <a:gd name="connsiteX3" fmla="*/ 971190 w 3813236"/>
              <a:gd name="connsiteY3" fmla="*/ 1039283 h 4765175"/>
              <a:gd name="connsiteX4" fmla="*/ 1295400 w 3813236"/>
              <a:gd name="connsiteY4" fmla="*/ 112183 h 4765175"/>
              <a:gd name="connsiteX5" fmla="*/ 1905000 w 3813236"/>
              <a:gd name="connsiteY5" fmla="*/ 1712383 h 4765175"/>
              <a:gd name="connsiteX6" fmla="*/ 2286000 w 3813236"/>
              <a:gd name="connsiteY6" fmla="*/ 1178984 h 4765175"/>
              <a:gd name="connsiteX7" fmla="*/ 3124201 w 3813236"/>
              <a:gd name="connsiteY7" fmla="*/ 493184 h 4765175"/>
              <a:gd name="connsiteX8" fmla="*/ 1981201 w 3813236"/>
              <a:gd name="connsiteY8" fmla="*/ 2093384 h 4765175"/>
              <a:gd name="connsiteX9" fmla="*/ 2743201 w 3813236"/>
              <a:gd name="connsiteY9" fmla="*/ 2169584 h 4765175"/>
              <a:gd name="connsiteX10" fmla="*/ 3581401 w 3813236"/>
              <a:gd name="connsiteY10" fmla="*/ 1864784 h 4765175"/>
              <a:gd name="connsiteX11" fmla="*/ 1352191 w 3813236"/>
              <a:gd name="connsiteY11" fmla="*/ 2182283 h 4765175"/>
              <a:gd name="connsiteX12" fmla="*/ 285391 w 3813236"/>
              <a:gd name="connsiteY12" fmla="*/ 1953683 h 4765175"/>
              <a:gd name="connsiteX13" fmla="*/ 1275991 w 3813236"/>
              <a:gd name="connsiteY13" fmla="*/ 2868083 h 4765175"/>
              <a:gd name="connsiteX14" fmla="*/ 361591 w 3813236"/>
              <a:gd name="connsiteY14" fmla="*/ 4468283 h 4765175"/>
              <a:gd name="connsiteX15" fmla="*/ 818791 w 3813236"/>
              <a:gd name="connsiteY15" fmla="*/ 4392083 h 4765175"/>
              <a:gd name="connsiteX16" fmla="*/ 1428391 w 3813236"/>
              <a:gd name="connsiteY16" fmla="*/ 3325283 h 4765175"/>
              <a:gd name="connsiteX0" fmla="*/ 155635 w 3696180"/>
              <a:gd name="connsiteY0" fmla="*/ 1648883 h 4765175"/>
              <a:gd name="connsiteX1" fmla="*/ 231835 w 3696180"/>
              <a:gd name="connsiteY1" fmla="*/ 124883 h 4765175"/>
              <a:gd name="connsiteX2" fmla="*/ 860844 w 3696180"/>
              <a:gd name="connsiteY2" fmla="*/ 1712383 h 4765175"/>
              <a:gd name="connsiteX3" fmla="*/ 993834 w 3696180"/>
              <a:gd name="connsiteY3" fmla="*/ 1039283 h 4765175"/>
              <a:gd name="connsiteX4" fmla="*/ 1318044 w 3696180"/>
              <a:gd name="connsiteY4" fmla="*/ 112183 h 4765175"/>
              <a:gd name="connsiteX5" fmla="*/ 1927644 w 3696180"/>
              <a:gd name="connsiteY5" fmla="*/ 1712383 h 4765175"/>
              <a:gd name="connsiteX6" fmla="*/ 2308644 w 3696180"/>
              <a:gd name="connsiteY6" fmla="*/ 1178984 h 4765175"/>
              <a:gd name="connsiteX7" fmla="*/ 3146845 w 3696180"/>
              <a:gd name="connsiteY7" fmla="*/ 493184 h 4765175"/>
              <a:gd name="connsiteX8" fmla="*/ 2003845 w 3696180"/>
              <a:gd name="connsiteY8" fmla="*/ 2093384 h 4765175"/>
              <a:gd name="connsiteX9" fmla="*/ 2765845 w 3696180"/>
              <a:gd name="connsiteY9" fmla="*/ 2169584 h 4765175"/>
              <a:gd name="connsiteX10" fmla="*/ 3604045 w 3696180"/>
              <a:gd name="connsiteY10" fmla="*/ 1864784 h 4765175"/>
              <a:gd name="connsiteX11" fmla="*/ 3146845 w 3696180"/>
              <a:gd name="connsiteY11" fmla="*/ 2321984 h 4765175"/>
              <a:gd name="connsiteX12" fmla="*/ 308035 w 3696180"/>
              <a:gd name="connsiteY12" fmla="*/ 1953683 h 4765175"/>
              <a:gd name="connsiteX13" fmla="*/ 1298635 w 3696180"/>
              <a:gd name="connsiteY13" fmla="*/ 2868083 h 4765175"/>
              <a:gd name="connsiteX14" fmla="*/ 384235 w 3696180"/>
              <a:gd name="connsiteY14" fmla="*/ 4468283 h 4765175"/>
              <a:gd name="connsiteX15" fmla="*/ 841435 w 3696180"/>
              <a:gd name="connsiteY15" fmla="*/ 4392083 h 4765175"/>
              <a:gd name="connsiteX16" fmla="*/ 1451035 w 3696180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275991 w 3644901"/>
              <a:gd name="connsiteY13" fmla="*/ 2868083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2819402 w 3644901"/>
              <a:gd name="connsiteY16" fmla="*/ 3922184 h 4765175"/>
              <a:gd name="connsiteX0" fmla="*/ 132991 w 3644901"/>
              <a:gd name="connsiteY0" fmla="*/ 1648883 h 4455583"/>
              <a:gd name="connsiteX1" fmla="*/ 209191 w 3644901"/>
              <a:gd name="connsiteY1" fmla="*/ 124883 h 4455583"/>
              <a:gd name="connsiteX2" fmla="*/ 838200 w 3644901"/>
              <a:gd name="connsiteY2" fmla="*/ 1712383 h 4455583"/>
              <a:gd name="connsiteX3" fmla="*/ 971190 w 3644901"/>
              <a:gd name="connsiteY3" fmla="*/ 1039283 h 4455583"/>
              <a:gd name="connsiteX4" fmla="*/ 1295400 w 3644901"/>
              <a:gd name="connsiteY4" fmla="*/ 112183 h 4455583"/>
              <a:gd name="connsiteX5" fmla="*/ 1905000 w 3644901"/>
              <a:gd name="connsiteY5" fmla="*/ 1712383 h 4455583"/>
              <a:gd name="connsiteX6" fmla="*/ 2286000 w 3644901"/>
              <a:gd name="connsiteY6" fmla="*/ 1178984 h 4455583"/>
              <a:gd name="connsiteX7" fmla="*/ 3124201 w 3644901"/>
              <a:gd name="connsiteY7" fmla="*/ 493184 h 4455583"/>
              <a:gd name="connsiteX8" fmla="*/ 1981201 w 3644901"/>
              <a:gd name="connsiteY8" fmla="*/ 2093384 h 4455583"/>
              <a:gd name="connsiteX9" fmla="*/ 2743201 w 3644901"/>
              <a:gd name="connsiteY9" fmla="*/ 2169584 h 4455583"/>
              <a:gd name="connsiteX10" fmla="*/ 3581401 w 3644901"/>
              <a:gd name="connsiteY10" fmla="*/ 1864784 h 4455583"/>
              <a:gd name="connsiteX11" fmla="*/ 3124201 w 3644901"/>
              <a:gd name="connsiteY11" fmla="*/ 2321984 h 4455583"/>
              <a:gd name="connsiteX12" fmla="*/ 2209801 w 3644901"/>
              <a:gd name="connsiteY12" fmla="*/ 2779184 h 4455583"/>
              <a:gd name="connsiteX13" fmla="*/ 1066802 w 3644901"/>
              <a:gd name="connsiteY13" fmla="*/ 2626784 h 4455583"/>
              <a:gd name="connsiteX14" fmla="*/ 990602 w 3644901"/>
              <a:gd name="connsiteY14" fmla="*/ 3541184 h 4455583"/>
              <a:gd name="connsiteX15" fmla="*/ 818791 w 3644901"/>
              <a:gd name="connsiteY15" fmla="*/ 4392083 h 4455583"/>
              <a:gd name="connsiteX16" fmla="*/ 2819402 w 3644901"/>
              <a:gd name="connsiteY16" fmla="*/ 3922184 h 4455583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990602 w 3644901"/>
              <a:gd name="connsiteY14" fmla="*/ 35411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2 w 3644901"/>
              <a:gd name="connsiteY14" fmla="*/ 3693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90800 w 3644901"/>
              <a:gd name="connsiteY14" fmla="*/ 3733800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381002 w 3644901"/>
              <a:gd name="connsiteY16" fmla="*/ 3845984 h 4390167"/>
              <a:gd name="connsiteX17" fmla="*/ 2819402 w 3644901"/>
              <a:gd name="connsiteY17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1752600 w 3644901"/>
              <a:gd name="connsiteY16" fmla="*/ 3581400 h 4390167"/>
              <a:gd name="connsiteX17" fmla="*/ 381002 w 3644901"/>
              <a:gd name="connsiteY17" fmla="*/ 3845984 h 4390167"/>
              <a:gd name="connsiteX18" fmla="*/ 2819402 w 3644901"/>
              <a:gd name="connsiteY18" fmla="*/ 3922184 h 4390167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09801 w 3644901"/>
              <a:gd name="connsiteY12" fmla="*/ 2779184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6764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9718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438400 w 3644901"/>
              <a:gd name="connsiteY12" fmla="*/ 3276600 h 4277983"/>
              <a:gd name="connsiteX13" fmla="*/ 2057400 w 3644901"/>
              <a:gd name="connsiteY13" fmla="*/ 2971800 h 4277983"/>
              <a:gd name="connsiteX14" fmla="*/ 838202 w 3644901"/>
              <a:gd name="connsiteY14" fmla="*/ 2550584 h 4277983"/>
              <a:gd name="connsiteX15" fmla="*/ 1828800 w 3644901"/>
              <a:gd name="connsiteY15" fmla="*/ 3429000 h 4277983"/>
              <a:gd name="connsiteX16" fmla="*/ 1371600 w 3644901"/>
              <a:gd name="connsiteY16" fmla="*/ 36576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2057400 w 3644901"/>
              <a:gd name="connsiteY14" fmla="*/ 29718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533400 w 3644901"/>
              <a:gd name="connsiteY1" fmla="*/ 3810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666391 w 3473092"/>
              <a:gd name="connsiteY2" fmla="*/ 1712383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19812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22098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1686983 h 3907566"/>
              <a:gd name="connsiteX1" fmla="*/ 361591 w 3473092"/>
              <a:gd name="connsiteY1" fmla="*/ 10583 h 3907566"/>
              <a:gd name="connsiteX2" fmla="*/ 590190 w 3473092"/>
              <a:gd name="connsiteY2" fmla="*/ 1839383 h 3907566"/>
              <a:gd name="connsiteX3" fmla="*/ 799381 w 3473092"/>
              <a:gd name="connsiteY3" fmla="*/ 668866 h 3907566"/>
              <a:gd name="connsiteX4" fmla="*/ 1123590 w 3473092"/>
              <a:gd name="connsiteY4" fmla="*/ 162983 h 3907566"/>
              <a:gd name="connsiteX5" fmla="*/ 1733191 w 3473092"/>
              <a:gd name="connsiteY5" fmla="*/ 1341966 h 3907566"/>
              <a:gd name="connsiteX6" fmla="*/ 2114191 w 3473092"/>
              <a:gd name="connsiteY6" fmla="*/ 808567 h 3907566"/>
              <a:gd name="connsiteX7" fmla="*/ 2952392 w 3473092"/>
              <a:gd name="connsiteY7" fmla="*/ 122767 h 3907566"/>
              <a:gd name="connsiteX8" fmla="*/ 1809392 w 3473092"/>
              <a:gd name="connsiteY8" fmla="*/ 1722967 h 3907566"/>
              <a:gd name="connsiteX9" fmla="*/ 2571392 w 3473092"/>
              <a:gd name="connsiteY9" fmla="*/ 1799167 h 3907566"/>
              <a:gd name="connsiteX10" fmla="*/ 3409592 w 3473092"/>
              <a:gd name="connsiteY10" fmla="*/ 1494367 h 3907566"/>
              <a:gd name="connsiteX11" fmla="*/ 2952392 w 3473092"/>
              <a:gd name="connsiteY11" fmla="*/ 1951567 h 3907566"/>
              <a:gd name="connsiteX12" fmla="*/ 2114191 w 3473092"/>
              <a:gd name="connsiteY12" fmla="*/ 2448983 h 3907566"/>
              <a:gd name="connsiteX13" fmla="*/ 2114191 w 3473092"/>
              <a:gd name="connsiteY13" fmla="*/ 2677583 h 3907566"/>
              <a:gd name="connsiteX14" fmla="*/ 1809391 w 3473092"/>
              <a:gd name="connsiteY14" fmla="*/ 2525183 h 3907566"/>
              <a:gd name="connsiteX15" fmla="*/ 666393 w 3473092"/>
              <a:gd name="connsiteY15" fmla="*/ 2180167 h 3907566"/>
              <a:gd name="connsiteX16" fmla="*/ 1656991 w 3473092"/>
              <a:gd name="connsiteY16" fmla="*/ 3058583 h 3907566"/>
              <a:gd name="connsiteX17" fmla="*/ 1199791 w 3473092"/>
              <a:gd name="connsiteY17" fmla="*/ 3287183 h 3907566"/>
              <a:gd name="connsiteX18" fmla="*/ 209193 w 3473092"/>
              <a:gd name="connsiteY18" fmla="*/ 3475567 h 3907566"/>
              <a:gd name="connsiteX19" fmla="*/ 2037991 w 3473092"/>
              <a:gd name="connsiteY19" fmla="*/ 3439583 h 3907566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2114191 w 3473092"/>
              <a:gd name="connsiteY6" fmla="*/ 866070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580790 w 3473092"/>
              <a:gd name="connsiteY8" fmla="*/ 2201686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549292"/>
              <a:gd name="connsiteY0" fmla="*/ 1744486 h 3965069"/>
              <a:gd name="connsiteX1" fmla="*/ 361591 w 3549292"/>
              <a:gd name="connsiteY1" fmla="*/ 68086 h 3965069"/>
              <a:gd name="connsiteX2" fmla="*/ 590190 w 3549292"/>
              <a:gd name="connsiteY2" fmla="*/ 1896886 h 3965069"/>
              <a:gd name="connsiteX3" fmla="*/ 799381 w 3549292"/>
              <a:gd name="connsiteY3" fmla="*/ 726369 h 3965069"/>
              <a:gd name="connsiteX4" fmla="*/ 1123590 w 3549292"/>
              <a:gd name="connsiteY4" fmla="*/ 220486 h 3965069"/>
              <a:gd name="connsiteX5" fmla="*/ 1504590 w 3549292"/>
              <a:gd name="connsiteY5" fmla="*/ 2049285 h 3965069"/>
              <a:gd name="connsiteX6" fmla="*/ 1275990 w 3549292"/>
              <a:gd name="connsiteY6" fmla="*/ 1668286 h 3965069"/>
              <a:gd name="connsiteX7" fmla="*/ 2037990 w 3549292"/>
              <a:gd name="connsiteY7" fmla="*/ 601486 h 3965069"/>
              <a:gd name="connsiteX8" fmla="*/ 1580790 w 3549292"/>
              <a:gd name="connsiteY8" fmla="*/ 2201686 h 3965069"/>
              <a:gd name="connsiteX9" fmla="*/ 2114190 w 3549292"/>
              <a:gd name="connsiteY9" fmla="*/ 1820686 h 3965069"/>
              <a:gd name="connsiteX10" fmla="*/ 3409592 w 3549292"/>
              <a:gd name="connsiteY10" fmla="*/ 1551870 h 3965069"/>
              <a:gd name="connsiteX11" fmla="*/ 2952392 w 3549292"/>
              <a:gd name="connsiteY11" fmla="*/ 2009070 h 3965069"/>
              <a:gd name="connsiteX12" fmla="*/ 2114191 w 3549292"/>
              <a:gd name="connsiteY12" fmla="*/ 2506486 h 3965069"/>
              <a:gd name="connsiteX13" fmla="*/ 2114191 w 3549292"/>
              <a:gd name="connsiteY13" fmla="*/ 2735086 h 3965069"/>
              <a:gd name="connsiteX14" fmla="*/ 1809391 w 3549292"/>
              <a:gd name="connsiteY14" fmla="*/ 2582686 h 3965069"/>
              <a:gd name="connsiteX15" fmla="*/ 666393 w 3549292"/>
              <a:gd name="connsiteY15" fmla="*/ 2237670 h 3965069"/>
              <a:gd name="connsiteX16" fmla="*/ 1656991 w 3549292"/>
              <a:gd name="connsiteY16" fmla="*/ 3116086 h 3965069"/>
              <a:gd name="connsiteX17" fmla="*/ 1199791 w 3549292"/>
              <a:gd name="connsiteY17" fmla="*/ 3344686 h 3965069"/>
              <a:gd name="connsiteX18" fmla="*/ 209193 w 3549292"/>
              <a:gd name="connsiteY18" fmla="*/ 3533070 h 3965069"/>
              <a:gd name="connsiteX19" fmla="*/ 2037991 w 3549292"/>
              <a:gd name="connsiteY19" fmla="*/ 3497086 h 3965069"/>
              <a:gd name="connsiteX0" fmla="*/ 132991 w 3066692"/>
              <a:gd name="connsiteY0" fmla="*/ 1744486 h 3965069"/>
              <a:gd name="connsiteX1" fmla="*/ 361591 w 3066692"/>
              <a:gd name="connsiteY1" fmla="*/ 68086 h 3965069"/>
              <a:gd name="connsiteX2" fmla="*/ 590190 w 3066692"/>
              <a:gd name="connsiteY2" fmla="*/ 1896886 h 3965069"/>
              <a:gd name="connsiteX3" fmla="*/ 799381 w 3066692"/>
              <a:gd name="connsiteY3" fmla="*/ 726369 h 3965069"/>
              <a:gd name="connsiteX4" fmla="*/ 1123590 w 3066692"/>
              <a:gd name="connsiteY4" fmla="*/ 220486 h 3965069"/>
              <a:gd name="connsiteX5" fmla="*/ 1504590 w 3066692"/>
              <a:gd name="connsiteY5" fmla="*/ 2049285 h 3965069"/>
              <a:gd name="connsiteX6" fmla="*/ 1275990 w 3066692"/>
              <a:gd name="connsiteY6" fmla="*/ 1668286 h 3965069"/>
              <a:gd name="connsiteX7" fmla="*/ 2037990 w 3066692"/>
              <a:gd name="connsiteY7" fmla="*/ 601486 h 3965069"/>
              <a:gd name="connsiteX8" fmla="*/ 1580790 w 3066692"/>
              <a:gd name="connsiteY8" fmla="*/ 2201686 h 3965069"/>
              <a:gd name="connsiteX9" fmla="*/ 2114190 w 3066692"/>
              <a:gd name="connsiteY9" fmla="*/ 1820686 h 3965069"/>
              <a:gd name="connsiteX10" fmla="*/ 2799990 w 3066692"/>
              <a:gd name="connsiteY10" fmla="*/ 1134886 h 3965069"/>
              <a:gd name="connsiteX11" fmla="*/ 2952392 w 3066692"/>
              <a:gd name="connsiteY11" fmla="*/ 2009070 h 3965069"/>
              <a:gd name="connsiteX12" fmla="*/ 2114191 w 3066692"/>
              <a:gd name="connsiteY12" fmla="*/ 2506486 h 3965069"/>
              <a:gd name="connsiteX13" fmla="*/ 2114191 w 3066692"/>
              <a:gd name="connsiteY13" fmla="*/ 2735086 h 3965069"/>
              <a:gd name="connsiteX14" fmla="*/ 1809391 w 3066692"/>
              <a:gd name="connsiteY14" fmla="*/ 2582686 h 3965069"/>
              <a:gd name="connsiteX15" fmla="*/ 666393 w 3066692"/>
              <a:gd name="connsiteY15" fmla="*/ 2237670 h 3965069"/>
              <a:gd name="connsiteX16" fmla="*/ 1656991 w 3066692"/>
              <a:gd name="connsiteY16" fmla="*/ 3116086 h 3965069"/>
              <a:gd name="connsiteX17" fmla="*/ 1199791 w 3066692"/>
              <a:gd name="connsiteY17" fmla="*/ 3344686 h 3965069"/>
              <a:gd name="connsiteX18" fmla="*/ 209193 w 3066692"/>
              <a:gd name="connsiteY18" fmla="*/ 3533070 h 3965069"/>
              <a:gd name="connsiteX19" fmla="*/ 2037991 w 3066692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666393 w 2850790"/>
              <a:gd name="connsiteY15" fmla="*/ 2237670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4377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14283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27350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352190 w 3202556"/>
              <a:gd name="connsiteY17" fmla="*/ 34970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203198 w 3272763"/>
              <a:gd name="connsiteY0" fmla="*/ 1744486 h 3812669"/>
              <a:gd name="connsiteX1" fmla="*/ 431798 w 3272763"/>
              <a:gd name="connsiteY1" fmla="*/ 68086 h 3812669"/>
              <a:gd name="connsiteX2" fmla="*/ 660397 w 3272763"/>
              <a:gd name="connsiteY2" fmla="*/ 1896886 h 3812669"/>
              <a:gd name="connsiteX3" fmla="*/ 869588 w 3272763"/>
              <a:gd name="connsiteY3" fmla="*/ 726369 h 3812669"/>
              <a:gd name="connsiteX4" fmla="*/ 1193797 w 3272763"/>
              <a:gd name="connsiteY4" fmla="*/ 220486 h 3812669"/>
              <a:gd name="connsiteX5" fmla="*/ 1574797 w 3272763"/>
              <a:gd name="connsiteY5" fmla="*/ 2049285 h 3812669"/>
              <a:gd name="connsiteX6" fmla="*/ 1346197 w 3272763"/>
              <a:gd name="connsiteY6" fmla="*/ 1668286 h 3812669"/>
              <a:gd name="connsiteX7" fmla="*/ 2108197 w 3272763"/>
              <a:gd name="connsiteY7" fmla="*/ 601486 h 3812669"/>
              <a:gd name="connsiteX8" fmla="*/ 1650997 w 3272763"/>
              <a:gd name="connsiteY8" fmla="*/ 2201686 h 3812669"/>
              <a:gd name="connsiteX9" fmla="*/ 2184397 w 3272763"/>
              <a:gd name="connsiteY9" fmla="*/ 1820686 h 3812669"/>
              <a:gd name="connsiteX10" fmla="*/ 2870197 w 3272763"/>
              <a:gd name="connsiteY10" fmla="*/ 1134886 h 3812669"/>
              <a:gd name="connsiteX11" fmla="*/ 2489197 w 3272763"/>
              <a:gd name="connsiteY11" fmla="*/ 2125486 h 3812669"/>
              <a:gd name="connsiteX12" fmla="*/ 2184398 w 3272763"/>
              <a:gd name="connsiteY12" fmla="*/ 2506486 h 3812669"/>
              <a:gd name="connsiteX13" fmla="*/ 1879597 w 3272763"/>
              <a:gd name="connsiteY13" fmla="*/ 2582686 h 3812669"/>
              <a:gd name="connsiteX14" fmla="*/ 1346197 w 3272763"/>
              <a:gd name="connsiteY14" fmla="*/ 3039886 h 3812669"/>
              <a:gd name="connsiteX15" fmla="*/ 812797 w 3272763"/>
              <a:gd name="connsiteY15" fmla="*/ 2658886 h 3812669"/>
              <a:gd name="connsiteX16" fmla="*/ 3174997 w 3272763"/>
              <a:gd name="connsiteY16" fmla="*/ 2963686 h 3812669"/>
              <a:gd name="connsiteX17" fmla="*/ 1422397 w 3272763"/>
              <a:gd name="connsiteY17" fmla="*/ 3497086 h 3812669"/>
              <a:gd name="connsiteX18" fmla="*/ 279400 w 3272763"/>
              <a:gd name="connsiteY18" fmla="*/ 3533070 h 3812669"/>
              <a:gd name="connsiteX19" fmla="*/ 3098797 w 3272763"/>
              <a:gd name="connsiteY19" fmla="*/ 3344686 h 3812669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742590 w 3202556"/>
              <a:gd name="connsiteY15" fmla="*/ 2658886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504590 w 3202556"/>
              <a:gd name="connsiteY15" fmla="*/ 26588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497086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192285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812669"/>
              <a:gd name="connsiteX1" fmla="*/ 361591 w 3126356"/>
              <a:gd name="connsiteY1" fmla="*/ 68086 h 3812669"/>
              <a:gd name="connsiteX2" fmla="*/ 590190 w 3126356"/>
              <a:gd name="connsiteY2" fmla="*/ 1896886 h 3812669"/>
              <a:gd name="connsiteX3" fmla="*/ 799381 w 3126356"/>
              <a:gd name="connsiteY3" fmla="*/ 726369 h 3812669"/>
              <a:gd name="connsiteX4" fmla="*/ 1123590 w 3126356"/>
              <a:gd name="connsiteY4" fmla="*/ 220486 h 3812669"/>
              <a:gd name="connsiteX5" fmla="*/ 1504590 w 3126356"/>
              <a:gd name="connsiteY5" fmla="*/ 2049285 h 3812669"/>
              <a:gd name="connsiteX6" fmla="*/ 1275990 w 3126356"/>
              <a:gd name="connsiteY6" fmla="*/ 1668286 h 3812669"/>
              <a:gd name="connsiteX7" fmla="*/ 2037990 w 3126356"/>
              <a:gd name="connsiteY7" fmla="*/ 601486 h 3812669"/>
              <a:gd name="connsiteX8" fmla="*/ 1580790 w 3126356"/>
              <a:gd name="connsiteY8" fmla="*/ 2201686 h 3812669"/>
              <a:gd name="connsiteX9" fmla="*/ 2114190 w 3126356"/>
              <a:gd name="connsiteY9" fmla="*/ 1820686 h 3812669"/>
              <a:gd name="connsiteX10" fmla="*/ 2799990 w 3126356"/>
              <a:gd name="connsiteY10" fmla="*/ 1134886 h 3812669"/>
              <a:gd name="connsiteX11" fmla="*/ 2418990 w 3126356"/>
              <a:gd name="connsiteY11" fmla="*/ 2125486 h 3812669"/>
              <a:gd name="connsiteX12" fmla="*/ 2114191 w 3126356"/>
              <a:gd name="connsiteY12" fmla="*/ 2506486 h 3812669"/>
              <a:gd name="connsiteX13" fmla="*/ 1809390 w 3126356"/>
              <a:gd name="connsiteY13" fmla="*/ 2582686 h 3812669"/>
              <a:gd name="connsiteX14" fmla="*/ 1047390 w 3126356"/>
              <a:gd name="connsiteY14" fmla="*/ 2506485 h 3812669"/>
              <a:gd name="connsiteX15" fmla="*/ 1504590 w 3126356"/>
              <a:gd name="connsiteY15" fmla="*/ 2658885 h 3812669"/>
              <a:gd name="connsiteX16" fmla="*/ 3028590 w 3126356"/>
              <a:gd name="connsiteY16" fmla="*/ 2658885 h 3812669"/>
              <a:gd name="connsiteX17" fmla="*/ 1352190 w 3126356"/>
              <a:gd name="connsiteY17" fmla="*/ 3192285 h 3812669"/>
              <a:gd name="connsiteX18" fmla="*/ 1656990 w 3126356"/>
              <a:gd name="connsiteY18" fmla="*/ 3497085 h 3812669"/>
              <a:gd name="connsiteX19" fmla="*/ 3028590 w 3126356"/>
              <a:gd name="connsiteY19" fmla="*/ 3344686 h 3812669"/>
              <a:gd name="connsiteX0" fmla="*/ 132991 w 3561990"/>
              <a:gd name="connsiteY0" fmla="*/ 1744486 h 4117469"/>
              <a:gd name="connsiteX1" fmla="*/ 361591 w 3561990"/>
              <a:gd name="connsiteY1" fmla="*/ 68086 h 4117469"/>
              <a:gd name="connsiteX2" fmla="*/ 590190 w 3561990"/>
              <a:gd name="connsiteY2" fmla="*/ 1896886 h 4117469"/>
              <a:gd name="connsiteX3" fmla="*/ 799381 w 3561990"/>
              <a:gd name="connsiteY3" fmla="*/ 726369 h 4117469"/>
              <a:gd name="connsiteX4" fmla="*/ 1123590 w 3561990"/>
              <a:gd name="connsiteY4" fmla="*/ 220486 h 4117469"/>
              <a:gd name="connsiteX5" fmla="*/ 1504590 w 3561990"/>
              <a:gd name="connsiteY5" fmla="*/ 2049285 h 4117469"/>
              <a:gd name="connsiteX6" fmla="*/ 1275990 w 3561990"/>
              <a:gd name="connsiteY6" fmla="*/ 1668286 h 4117469"/>
              <a:gd name="connsiteX7" fmla="*/ 2037990 w 3561990"/>
              <a:gd name="connsiteY7" fmla="*/ 601486 h 4117469"/>
              <a:gd name="connsiteX8" fmla="*/ 1580790 w 3561990"/>
              <a:gd name="connsiteY8" fmla="*/ 2201686 h 4117469"/>
              <a:gd name="connsiteX9" fmla="*/ 2114190 w 3561990"/>
              <a:gd name="connsiteY9" fmla="*/ 1820686 h 4117469"/>
              <a:gd name="connsiteX10" fmla="*/ 2799990 w 3561990"/>
              <a:gd name="connsiteY10" fmla="*/ 1134886 h 4117469"/>
              <a:gd name="connsiteX11" fmla="*/ 2418990 w 3561990"/>
              <a:gd name="connsiteY11" fmla="*/ 2125486 h 4117469"/>
              <a:gd name="connsiteX12" fmla="*/ 2114191 w 3561990"/>
              <a:gd name="connsiteY12" fmla="*/ 2506486 h 4117469"/>
              <a:gd name="connsiteX13" fmla="*/ 1809390 w 3561990"/>
              <a:gd name="connsiteY13" fmla="*/ 2582686 h 4117469"/>
              <a:gd name="connsiteX14" fmla="*/ 1047390 w 3561990"/>
              <a:gd name="connsiteY14" fmla="*/ 2506485 h 4117469"/>
              <a:gd name="connsiteX15" fmla="*/ 1504590 w 3561990"/>
              <a:gd name="connsiteY15" fmla="*/ 2658885 h 4117469"/>
              <a:gd name="connsiteX16" fmla="*/ 3028590 w 3561990"/>
              <a:gd name="connsiteY16" fmla="*/ 2658885 h 4117469"/>
              <a:gd name="connsiteX17" fmla="*/ 1352190 w 3561990"/>
              <a:gd name="connsiteY17" fmla="*/ 3192285 h 4117469"/>
              <a:gd name="connsiteX18" fmla="*/ 1656990 w 3561990"/>
              <a:gd name="connsiteY18" fmla="*/ 3497085 h 4117469"/>
              <a:gd name="connsiteX19" fmla="*/ 3561990 w 3561990"/>
              <a:gd name="connsiteY19" fmla="*/ 3649486 h 4117469"/>
              <a:gd name="connsiteX0" fmla="*/ 132991 w 3561990"/>
              <a:gd name="connsiteY0" fmla="*/ 1744486 h 3676324"/>
              <a:gd name="connsiteX1" fmla="*/ 361591 w 3561990"/>
              <a:gd name="connsiteY1" fmla="*/ 68086 h 3676324"/>
              <a:gd name="connsiteX2" fmla="*/ 590190 w 3561990"/>
              <a:gd name="connsiteY2" fmla="*/ 1896886 h 3676324"/>
              <a:gd name="connsiteX3" fmla="*/ 799381 w 3561990"/>
              <a:gd name="connsiteY3" fmla="*/ 726369 h 3676324"/>
              <a:gd name="connsiteX4" fmla="*/ 1123590 w 3561990"/>
              <a:gd name="connsiteY4" fmla="*/ 220486 h 3676324"/>
              <a:gd name="connsiteX5" fmla="*/ 1504590 w 3561990"/>
              <a:gd name="connsiteY5" fmla="*/ 2049285 h 3676324"/>
              <a:gd name="connsiteX6" fmla="*/ 1275990 w 3561990"/>
              <a:gd name="connsiteY6" fmla="*/ 1668286 h 3676324"/>
              <a:gd name="connsiteX7" fmla="*/ 2037990 w 3561990"/>
              <a:gd name="connsiteY7" fmla="*/ 601486 h 3676324"/>
              <a:gd name="connsiteX8" fmla="*/ 1580790 w 3561990"/>
              <a:gd name="connsiteY8" fmla="*/ 2201686 h 3676324"/>
              <a:gd name="connsiteX9" fmla="*/ 2114190 w 3561990"/>
              <a:gd name="connsiteY9" fmla="*/ 1820686 h 3676324"/>
              <a:gd name="connsiteX10" fmla="*/ 2799990 w 3561990"/>
              <a:gd name="connsiteY10" fmla="*/ 1134886 h 3676324"/>
              <a:gd name="connsiteX11" fmla="*/ 2418990 w 3561990"/>
              <a:gd name="connsiteY11" fmla="*/ 2125486 h 3676324"/>
              <a:gd name="connsiteX12" fmla="*/ 2114191 w 3561990"/>
              <a:gd name="connsiteY12" fmla="*/ 2506486 h 3676324"/>
              <a:gd name="connsiteX13" fmla="*/ 1809390 w 3561990"/>
              <a:gd name="connsiteY13" fmla="*/ 2582686 h 3676324"/>
              <a:gd name="connsiteX14" fmla="*/ 1047390 w 3561990"/>
              <a:gd name="connsiteY14" fmla="*/ 2506485 h 3676324"/>
              <a:gd name="connsiteX15" fmla="*/ 1504590 w 3561990"/>
              <a:gd name="connsiteY15" fmla="*/ 2658885 h 3676324"/>
              <a:gd name="connsiteX16" fmla="*/ 3028590 w 3561990"/>
              <a:gd name="connsiteY16" fmla="*/ 2658885 h 3676324"/>
              <a:gd name="connsiteX17" fmla="*/ 1352190 w 3561990"/>
              <a:gd name="connsiteY17" fmla="*/ 3192285 h 3676324"/>
              <a:gd name="connsiteX18" fmla="*/ 1656990 w 3561990"/>
              <a:gd name="connsiteY18" fmla="*/ 3497085 h 3676324"/>
              <a:gd name="connsiteX19" fmla="*/ 2876190 w 3561990"/>
              <a:gd name="connsiteY19" fmla="*/ 3192286 h 3676324"/>
              <a:gd name="connsiteX20" fmla="*/ 3561990 w 3561990"/>
              <a:gd name="connsiteY20" fmla="*/ 3649486 h 3676324"/>
              <a:gd name="connsiteX0" fmla="*/ 132991 w 3126356"/>
              <a:gd name="connsiteY0" fmla="*/ 1744486 h 4133524"/>
              <a:gd name="connsiteX1" fmla="*/ 361591 w 3126356"/>
              <a:gd name="connsiteY1" fmla="*/ 68086 h 4133524"/>
              <a:gd name="connsiteX2" fmla="*/ 590190 w 3126356"/>
              <a:gd name="connsiteY2" fmla="*/ 1896886 h 4133524"/>
              <a:gd name="connsiteX3" fmla="*/ 799381 w 3126356"/>
              <a:gd name="connsiteY3" fmla="*/ 726369 h 4133524"/>
              <a:gd name="connsiteX4" fmla="*/ 1123590 w 3126356"/>
              <a:gd name="connsiteY4" fmla="*/ 220486 h 4133524"/>
              <a:gd name="connsiteX5" fmla="*/ 1504590 w 3126356"/>
              <a:gd name="connsiteY5" fmla="*/ 2049285 h 4133524"/>
              <a:gd name="connsiteX6" fmla="*/ 1275990 w 3126356"/>
              <a:gd name="connsiteY6" fmla="*/ 1668286 h 4133524"/>
              <a:gd name="connsiteX7" fmla="*/ 2037990 w 3126356"/>
              <a:gd name="connsiteY7" fmla="*/ 601486 h 4133524"/>
              <a:gd name="connsiteX8" fmla="*/ 1580790 w 3126356"/>
              <a:gd name="connsiteY8" fmla="*/ 2201686 h 4133524"/>
              <a:gd name="connsiteX9" fmla="*/ 2114190 w 3126356"/>
              <a:gd name="connsiteY9" fmla="*/ 1820686 h 4133524"/>
              <a:gd name="connsiteX10" fmla="*/ 2799990 w 3126356"/>
              <a:gd name="connsiteY10" fmla="*/ 1134886 h 4133524"/>
              <a:gd name="connsiteX11" fmla="*/ 2418990 w 3126356"/>
              <a:gd name="connsiteY11" fmla="*/ 2125486 h 4133524"/>
              <a:gd name="connsiteX12" fmla="*/ 2114191 w 3126356"/>
              <a:gd name="connsiteY12" fmla="*/ 2506486 h 4133524"/>
              <a:gd name="connsiteX13" fmla="*/ 1809390 w 3126356"/>
              <a:gd name="connsiteY13" fmla="*/ 2582686 h 4133524"/>
              <a:gd name="connsiteX14" fmla="*/ 1047390 w 3126356"/>
              <a:gd name="connsiteY14" fmla="*/ 2506485 h 4133524"/>
              <a:gd name="connsiteX15" fmla="*/ 1504590 w 3126356"/>
              <a:gd name="connsiteY15" fmla="*/ 2658885 h 4133524"/>
              <a:gd name="connsiteX16" fmla="*/ 3028590 w 3126356"/>
              <a:gd name="connsiteY16" fmla="*/ 2658885 h 4133524"/>
              <a:gd name="connsiteX17" fmla="*/ 1352190 w 3126356"/>
              <a:gd name="connsiteY17" fmla="*/ 3192285 h 4133524"/>
              <a:gd name="connsiteX18" fmla="*/ 1656990 w 3126356"/>
              <a:gd name="connsiteY18" fmla="*/ 3497085 h 4133524"/>
              <a:gd name="connsiteX19" fmla="*/ 2876190 w 3126356"/>
              <a:gd name="connsiteY19" fmla="*/ 3192286 h 4133524"/>
              <a:gd name="connsiteX20" fmla="*/ 1352190 w 3126356"/>
              <a:gd name="connsiteY20" fmla="*/ 4106686 h 4133524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809390 w 3126356"/>
              <a:gd name="connsiteY13" fmla="*/ 2582686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057400 w 3126356"/>
              <a:gd name="connsiteY12" fmla="*/ 2362200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26356" h="4106686">
                <a:moveTo>
                  <a:pt x="132991" y="1744486"/>
                </a:moveTo>
                <a:cubicBezTo>
                  <a:pt x="0" y="1369956"/>
                  <a:pt x="244056" y="57503"/>
                  <a:pt x="361591" y="68086"/>
                </a:cubicBezTo>
                <a:cubicBezTo>
                  <a:pt x="631526" y="67167"/>
                  <a:pt x="517225" y="1787172"/>
                  <a:pt x="590190" y="1896886"/>
                </a:cubicBezTo>
                <a:cubicBezTo>
                  <a:pt x="663155" y="2006600"/>
                  <a:pt x="710481" y="1005769"/>
                  <a:pt x="799381" y="726369"/>
                </a:cubicBezTo>
                <a:cubicBezTo>
                  <a:pt x="888281" y="446969"/>
                  <a:pt x="1006055" y="0"/>
                  <a:pt x="1123590" y="220486"/>
                </a:cubicBezTo>
                <a:cubicBezTo>
                  <a:pt x="1241125" y="440972"/>
                  <a:pt x="1479190" y="1807985"/>
                  <a:pt x="1504590" y="2049285"/>
                </a:cubicBezTo>
                <a:cubicBezTo>
                  <a:pt x="1529990" y="2290585"/>
                  <a:pt x="1187090" y="1909586"/>
                  <a:pt x="1275990" y="1668286"/>
                </a:cubicBezTo>
                <a:cubicBezTo>
                  <a:pt x="1364890" y="1426986"/>
                  <a:pt x="1731633" y="604641"/>
                  <a:pt x="2037990" y="601486"/>
                </a:cubicBezTo>
                <a:cubicBezTo>
                  <a:pt x="2453855" y="893586"/>
                  <a:pt x="1568090" y="1998486"/>
                  <a:pt x="1580790" y="2201686"/>
                </a:cubicBezTo>
                <a:cubicBezTo>
                  <a:pt x="1593490" y="2404886"/>
                  <a:pt x="1910990" y="1998486"/>
                  <a:pt x="2114190" y="1820686"/>
                </a:cubicBezTo>
                <a:cubicBezTo>
                  <a:pt x="2317390" y="1642886"/>
                  <a:pt x="2749190" y="1084086"/>
                  <a:pt x="2799990" y="1134886"/>
                </a:cubicBezTo>
                <a:cubicBezTo>
                  <a:pt x="2850790" y="1185686"/>
                  <a:pt x="2542755" y="1920934"/>
                  <a:pt x="2418990" y="2125486"/>
                </a:cubicBezTo>
                <a:cubicBezTo>
                  <a:pt x="2295225" y="2330038"/>
                  <a:pt x="2193865" y="2322748"/>
                  <a:pt x="2057400" y="2362200"/>
                </a:cubicBezTo>
                <a:cubicBezTo>
                  <a:pt x="1920935" y="2401652"/>
                  <a:pt x="1768535" y="2338152"/>
                  <a:pt x="1600200" y="2362200"/>
                </a:cubicBezTo>
                <a:cubicBezTo>
                  <a:pt x="1431865" y="2386248"/>
                  <a:pt x="1063325" y="2457038"/>
                  <a:pt x="1047390" y="2506485"/>
                </a:cubicBezTo>
                <a:cubicBezTo>
                  <a:pt x="1031455" y="2555932"/>
                  <a:pt x="1174390" y="2633485"/>
                  <a:pt x="1504590" y="2658885"/>
                </a:cubicBezTo>
                <a:cubicBezTo>
                  <a:pt x="1834790" y="2684285"/>
                  <a:pt x="2876190" y="2487082"/>
                  <a:pt x="3028590" y="2658885"/>
                </a:cubicBezTo>
                <a:cubicBezTo>
                  <a:pt x="3126356" y="2845066"/>
                  <a:pt x="1580790" y="3052585"/>
                  <a:pt x="1352190" y="3192285"/>
                </a:cubicBezTo>
                <a:cubicBezTo>
                  <a:pt x="1123590" y="3331985"/>
                  <a:pt x="1402990" y="3497085"/>
                  <a:pt x="1656990" y="3497085"/>
                </a:cubicBezTo>
                <a:cubicBezTo>
                  <a:pt x="1910990" y="3497085"/>
                  <a:pt x="2695155" y="3190934"/>
                  <a:pt x="2876190" y="3192286"/>
                </a:cubicBezTo>
                <a:cubicBezTo>
                  <a:pt x="3057225" y="3193639"/>
                  <a:pt x="2997200" y="3352800"/>
                  <a:pt x="2743200" y="3505200"/>
                </a:cubicBezTo>
                <a:cubicBezTo>
                  <a:pt x="2489200" y="3657600"/>
                  <a:pt x="1581150" y="3973850"/>
                  <a:pt x="1352190" y="4106686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rot="657253">
            <a:off x="2680931" y="1972888"/>
            <a:ext cx="812949" cy="1026575"/>
            <a:chOff x="2514600" y="1709735"/>
            <a:chExt cx="812949" cy="1026575"/>
          </a:xfrm>
        </p:grpSpPr>
        <p:sp>
          <p:nvSpPr>
            <p:cNvPr id="7" name="Rectangle 6"/>
            <p:cNvSpPr/>
            <p:nvPr/>
          </p:nvSpPr>
          <p:spPr>
            <a:xfrm rot="16200000">
              <a:off x="2213244" y="2053955"/>
              <a:ext cx="983711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4448536">
              <a:off x="2645193" y="2011091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21190971">
            <a:off x="3410056" y="2102943"/>
            <a:ext cx="827749" cy="1014018"/>
            <a:chOff x="3697417" y="1153609"/>
            <a:chExt cx="827749" cy="1014018"/>
          </a:xfrm>
        </p:grpSpPr>
        <p:sp>
          <p:nvSpPr>
            <p:cNvPr id="9" name="Rectangle 8"/>
            <p:cNvSpPr/>
            <p:nvPr/>
          </p:nvSpPr>
          <p:spPr>
            <a:xfrm rot="17706938">
              <a:off x="3392617" y="1481827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192199">
              <a:off x="3842810" y="145496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9257053">
            <a:off x="3996263" y="2556367"/>
            <a:ext cx="1123503" cy="747806"/>
            <a:chOff x="5217384" y="1626333"/>
            <a:chExt cx="1123503" cy="747806"/>
          </a:xfrm>
        </p:grpSpPr>
        <p:sp>
          <p:nvSpPr>
            <p:cNvPr id="11" name="Rectangle 10"/>
            <p:cNvSpPr/>
            <p:nvPr/>
          </p:nvSpPr>
          <p:spPr>
            <a:xfrm rot="20175368">
              <a:off x="5217384" y="1626333"/>
              <a:ext cx="96688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81986">
              <a:off x="5357176" y="199313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5193303">
            <a:off x="4796887" y="2830370"/>
            <a:ext cx="738871" cy="1177900"/>
            <a:chOff x="5157821" y="3082881"/>
            <a:chExt cx="738871" cy="1177900"/>
          </a:xfrm>
        </p:grpSpPr>
        <p:sp>
          <p:nvSpPr>
            <p:cNvPr id="12" name="Rectangle 11"/>
            <p:cNvSpPr/>
            <p:nvPr/>
          </p:nvSpPr>
          <p:spPr>
            <a:xfrm rot="3990070">
              <a:off x="5210892" y="3387681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667892">
              <a:off x="4856465" y="3578426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54760" y="4114435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21210739">
            <a:off x="4514175" y="4473955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rot="20734216">
            <a:off x="4496596" y="4835255"/>
            <a:ext cx="983711" cy="742491"/>
            <a:chOff x="3315000" y="4830758"/>
            <a:chExt cx="983711" cy="742491"/>
          </a:xfrm>
        </p:grpSpPr>
        <p:sp>
          <p:nvSpPr>
            <p:cNvPr id="13" name="Rectangle 12"/>
            <p:cNvSpPr/>
            <p:nvPr/>
          </p:nvSpPr>
          <p:spPr>
            <a:xfrm>
              <a:off x="3325082" y="4830758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177278">
              <a:off x="3315000" y="519224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782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686408" y="1742018"/>
            <a:ext cx="4247791" cy="3210982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  <a:gd name="connsiteX0" fmla="*/ 241300 w 4238565"/>
              <a:gd name="connsiteY0" fmla="*/ 2082800 h 5199092"/>
              <a:gd name="connsiteX1" fmla="*/ 88900 w 4238565"/>
              <a:gd name="connsiteY1" fmla="*/ 101600 h 5199092"/>
              <a:gd name="connsiteX2" fmla="*/ 774700 w 4238565"/>
              <a:gd name="connsiteY2" fmla="*/ 1473200 h 5199092"/>
              <a:gd name="connsiteX3" fmla="*/ 1841500 w 4238565"/>
              <a:gd name="connsiteY3" fmla="*/ 25400 h 5199092"/>
              <a:gd name="connsiteX4" fmla="*/ 1993900 w 4238565"/>
              <a:gd name="connsiteY4" fmla="*/ 1397000 h 5199092"/>
              <a:gd name="connsiteX5" fmla="*/ 3822700 w 4238565"/>
              <a:gd name="connsiteY5" fmla="*/ 711200 h 5199092"/>
              <a:gd name="connsiteX6" fmla="*/ 2832100 w 4238565"/>
              <a:gd name="connsiteY6" fmla="*/ 1701800 h 5199092"/>
              <a:gd name="connsiteX7" fmla="*/ 3517900 w 4238565"/>
              <a:gd name="connsiteY7" fmla="*/ 3302000 h 5199092"/>
              <a:gd name="connsiteX8" fmla="*/ 2222500 w 4238565"/>
              <a:gd name="connsiteY8" fmla="*/ 2311400 h 5199092"/>
              <a:gd name="connsiteX9" fmla="*/ 1460500 w 4238565"/>
              <a:gd name="connsiteY9" fmla="*/ 2616200 h 5199092"/>
              <a:gd name="connsiteX10" fmla="*/ 393700 w 4238565"/>
              <a:gd name="connsiteY10" fmla="*/ 2387600 h 5199092"/>
              <a:gd name="connsiteX11" fmla="*/ 1384300 w 4238565"/>
              <a:gd name="connsiteY11" fmla="*/ 3302000 h 5199092"/>
              <a:gd name="connsiteX12" fmla="*/ 469900 w 4238565"/>
              <a:gd name="connsiteY12" fmla="*/ 4902200 h 5199092"/>
              <a:gd name="connsiteX13" fmla="*/ 927100 w 4238565"/>
              <a:gd name="connsiteY13" fmla="*/ 4826000 h 5199092"/>
              <a:gd name="connsiteX14" fmla="*/ 1536700 w 4238565"/>
              <a:gd name="connsiteY14" fmla="*/ 3759200 h 5199092"/>
              <a:gd name="connsiteX0" fmla="*/ 132991 w 4130256"/>
              <a:gd name="connsiteY0" fmla="*/ 2070100 h 5186392"/>
              <a:gd name="connsiteX1" fmla="*/ 209191 w 4130256"/>
              <a:gd name="connsiteY1" fmla="*/ 546100 h 5186392"/>
              <a:gd name="connsiteX2" fmla="*/ 666391 w 4130256"/>
              <a:gd name="connsiteY2" fmla="*/ 1460500 h 5186392"/>
              <a:gd name="connsiteX3" fmla="*/ 1733191 w 4130256"/>
              <a:gd name="connsiteY3" fmla="*/ 12700 h 5186392"/>
              <a:gd name="connsiteX4" fmla="*/ 1885591 w 4130256"/>
              <a:gd name="connsiteY4" fmla="*/ 1384300 h 5186392"/>
              <a:gd name="connsiteX5" fmla="*/ 3714391 w 4130256"/>
              <a:gd name="connsiteY5" fmla="*/ 698500 h 5186392"/>
              <a:gd name="connsiteX6" fmla="*/ 2723791 w 4130256"/>
              <a:gd name="connsiteY6" fmla="*/ 1689100 h 5186392"/>
              <a:gd name="connsiteX7" fmla="*/ 3409591 w 4130256"/>
              <a:gd name="connsiteY7" fmla="*/ 3289300 h 5186392"/>
              <a:gd name="connsiteX8" fmla="*/ 2114191 w 4130256"/>
              <a:gd name="connsiteY8" fmla="*/ 2298700 h 5186392"/>
              <a:gd name="connsiteX9" fmla="*/ 1352191 w 4130256"/>
              <a:gd name="connsiteY9" fmla="*/ 2603500 h 5186392"/>
              <a:gd name="connsiteX10" fmla="*/ 285391 w 4130256"/>
              <a:gd name="connsiteY10" fmla="*/ 2374900 h 5186392"/>
              <a:gd name="connsiteX11" fmla="*/ 1275991 w 4130256"/>
              <a:gd name="connsiteY11" fmla="*/ 3289300 h 5186392"/>
              <a:gd name="connsiteX12" fmla="*/ 361591 w 4130256"/>
              <a:gd name="connsiteY12" fmla="*/ 4889500 h 5186392"/>
              <a:gd name="connsiteX13" fmla="*/ 818791 w 4130256"/>
              <a:gd name="connsiteY13" fmla="*/ 4813300 h 5186392"/>
              <a:gd name="connsiteX14" fmla="*/ 1428391 w 4130256"/>
              <a:gd name="connsiteY14" fmla="*/ 3746500 h 5186392"/>
              <a:gd name="connsiteX0" fmla="*/ 132991 w 4130256"/>
              <a:gd name="connsiteY0" fmla="*/ 2159000 h 5275292"/>
              <a:gd name="connsiteX1" fmla="*/ 209191 w 4130256"/>
              <a:gd name="connsiteY1" fmla="*/ 635000 h 5275292"/>
              <a:gd name="connsiteX2" fmla="*/ 894990 w 4130256"/>
              <a:gd name="connsiteY2" fmla="*/ 2082800 h 5275292"/>
              <a:gd name="connsiteX3" fmla="*/ 1733191 w 4130256"/>
              <a:gd name="connsiteY3" fmla="*/ 101600 h 5275292"/>
              <a:gd name="connsiteX4" fmla="*/ 1885591 w 4130256"/>
              <a:gd name="connsiteY4" fmla="*/ 1473200 h 5275292"/>
              <a:gd name="connsiteX5" fmla="*/ 3714391 w 4130256"/>
              <a:gd name="connsiteY5" fmla="*/ 787400 h 5275292"/>
              <a:gd name="connsiteX6" fmla="*/ 2723791 w 4130256"/>
              <a:gd name="connsiteY6" fmla="*/ 1778000 h 5275292"/>
              <a:gd name="connsiteX7" fmla="*/ 3409591 w 4130256"/>
              <a:gd name="connsiteY7" fmla="*/ 3378200 h 5275292"/>
              <a:gd name="connsiteX8" fmla="*/ 2114191 w 4130256"/>
              <a:gd name="connsiteY8" fmla="*/ 2387600 h 5275292"/>
              <a:gd name="connsiteX9" fmla="*/ 1352191 w 4130256"/>
              <a:gd name="connsiteY9" fmla="*/ 2692400 h 5275292"/>
              <a:gd name="connsiteX10" fmla="*/ 285391 w 4130256"/>
              <a:gd name="connsiteY10" fmla="*/ 2463800 h 5275292"/>
              <a:gd name="connsiteX11" fmla="*/ 1275991 w 4130256"/>
              <a:gd name="connsiteY11" fmla="*/ 3378200 h 5275292"/>
              <a:gd name="connsiteX12" fmla="*/ 361591 w 4130256"/>
              <a:gd name="connsiteY12" fmla="*/ 4978400 h 5275292"/>
              <a:gd name="connsiteX13" fmla="*/ 818791 w 4130256"/>
              <a:gd name="connsiteY13" fmla="*/ 4902200 h 5275292"/>
              <a:gd name="connsiteX14" fmla="*/ 1428391 w 4130256"/>
              <a:gd name="connsiteY14" fmla="*/ 3835400 h 5275292"/>
              <a:gd name="connsiteX0" fmla="*/ 132991 w 4130256"/>
              <a:gd name="connsiteY0" fmla="*/ 1778000 h 4894292"/>
              <a:gd name="connsiteX1" fmla="*/ 209191 w 4130256"/>
              <a:gd name="connsiteY1" fmla="*/ 254000 h 4894292"/>
              <a:gd name="connsiteX2" fmla="*/ 894990 w 4130256"/>
              <a:gd name="connsiteY2" fmla="*/ 1701800 h 4894292"/>
              <a:gd name="connsiteX3" fmla="*/ 1275990 w 4130256"/>
              <a:gd name="connsiteY3" fmla="*/ 101600 h 4894292"/>
              <a:gd name="connsiteX4" fmla="*/ 1885591 w 4130256"/>
              <a:gd name="connsiteY4" fmla="*/ 1092200 h 4894292"/>
              <a:gd name="connsiteX5" fmla="*/ 3714391 w 4130256"/>
              <a:gd name="connsiteY5" fmla="*/ 406400 h 4894292"/>
              <a:gd name="connsiteX6" fmla="*/ 2723791 w 4130256"/>
              <a:gd name="connsiteY6" fmla="*/ 1397000 h 4894292"/>
              <a:gd name="connsiteX7" fmla="*/ 3409591 w 4130256"/>
              <a:gd name="connsiteY7" fmla="*/ 2997200 h 4894292"/>
              <a:gd name="connsiteX8" fmla="*/ 2114191 w 4130256"/>
              <a:gd name="connsiteY8" fmla="*/ 2006600 h 4894292"/>
              <a:gd name="connsiteX9" fmla="*/ 1352191 w 4130256"/>
              <a:gd name="connsiteY9" fmla="*/ 2311400 h 4894292"/>
              <a:gd name="connsiteX10" fmla="*/ 285391 w 4130256"/>
              <a:gd name="connsiteY10" fmla="*/ 2082800 h 4894292"/>
              <a:gd name="connsiteX11" fmla="*/ 1275991 w 4130256"/>
              <a:gd name="connsiteY11" fmla="*/ 2997200 h 4894292"/>
              <a:gd name="connsiteX12" fmla="*/ 361591 w 4130256"/>
              <a:gd name="connsiteY12" fmla="*/ 4597400 h 4894292"/>
              <a:gd name="connsiteX13" fmla="*/ 818791 w 4130256"/>
              <a:gd name="connsiteY13" fmla="*/ 4521200 h 4894292"/>
              <a:gd name="connsiteX14" fmla="*/ 1428391 w 4130256"/>
              <a:gd name="connsiteY14" fmla="*/ 3454400 h 48942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94990 w 4130256"/>
              <a:gd name="connsiteY2" fmla="*/ 16129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5240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7526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596126 h 4712418"/>
              <a:gd name="connsiteX1" fmla="*/ 209191 w 4130256"/>
              <a:gd name="connsiteY1" fmla="*/ 72126 h 4712418"/>
              <a:gd name="connsiteX2" fmla="*/ 838200 w 4130256"/>
              <a:gd name="connsiteY2" fmla="*/ 1659626 h 4712418"/>
              <a:gd name="connsiteX3" fmla="*/ 971190 w 4130256"/>
              <a:gd name="connsiteY3" fmla="*/ 986526 h 4712418"/>
              <a:gd name="connsiteX4" fmla="*/ 1295400 w 4130256"/>
              <a:gd name="connsiteY4" fmla="*/ 59426 h 4712418"/>
              <a:gd name="connsiteX5" fmla="*/ 1885591 w 4130256"/>
              <a:gd name="connsiteY5" fmla="*/ 910326 h 4712418"/>
              <a:gd name="connsiteX6" fmla="*/ 3714391 w 4130256"/>
              <a:gd name="connsiteY6" fmla="*/ 224526 h 4712418"/>
              <a:gd name="connsiteX7" fmla="*/ 2723791 w 4130256"/>
              <a:gd name="connsiteY7" fmla="*/ 1215126 h 4712418"/>
              <a:gd name="connsiteX8" fmla="*/ 3409591 w 4130256"/>
              <a:gd name="connsiteY8" fmla="*/ 2815326 h 4712418"/>
              <a:gd name="connsiteX9" fmla="*/ 2114191 w 4130256"/>
              <a:gd name="connsiteY9" fmla="*/ 1824726 h 4712418"/>
              <a:gd name="connsiteX10" fmla="*/ 1352191 w 4130256"/>
              <a:gd name="connsiteY10" fmla="*/ 2129526 h 4712418"/>
              <a:gd name="connsiteX11" fmla="*/ 285391 w 4130256"/>
              <a:gd name="connsiteY11" fmla="*/ 1900926 h 4712418"/>
              <a:gd name="connsiteX12" fmla="*/ 1275991 w 4130256"/>
              <a:gd name="connsiteY12" fmla="*/ 2815326 h 4712418"/>
              <a:gd name="connsiteX13" fmla="*/ 361591 w 4130256"/>
              <a:gd name="connsiteY13" fmla="*/ 4415526 h 4712418"/>
              <a:gd name="connsiteX14" fmla="*/ 818791 w 4130256"/>
              <a:gd name="connsiteY14" fmla="*/ 4339326 h 4712418"/>
              <a:gd name="connsiteX15" fmla="*/ 1428391 w 4130256"/>
              <a:gd name="connsiteY15" fmla="*/ 3272526 h 4712418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3714391 w 4130256"/>
              <a:gd name="connsiteY6" fmla="*/ 277283 h 4765175"/>
              <a:gd name="connsiteX7" fmla="*/ 2723791 w 4130256"/>
              <a:gd name="connsiteY7" fmla="*/ 1267883 h 4765175"/>
              <a:gd name="connsiteX8" fmla="*/ 3409591 w 4130256"/>
              <a:gd name="connsiteY8" fmla="*/ 2868083 h 4765175"/>
              <a:gd name="connsiteX9" fmla="*/ 2114191 w 4130256"/>
              <a:gd name="connsiteY9" fmla="*/ 1877483 h 4765175"/>
              <a:gd name="connsiteX10" fmla="*/ 1352191 w 4130256"/>
              <a:gd name="connsiteY10" fmla="*/ 2182283 h 4765175"/>
              <a:gd name="connsiteX11" fmla="*/ 285391 w 4130256"/>
              <a:gd name="connsiteY11" fmla="*/ 1953683 h 4765175"/>
              <a:gd name="connsiteX12" fmla="*/ 1275991 w 4130256"/>
              <a:gd name="connsiteY12" fmla="*/ 2868083 h 4765175"/>
              <a:gd name="connsiteX13" fmla="*/ 361591 w 4130256"/>
              <a:gd name="connsiteY13" fmla="*/ 4468283 h 4765175"/>
              <a:gd name="connsiteX14" fmla="*/ 818791 w 4130256"/>
              <a:gd name="connsiteY14" fmla="*/ 4392083 h 4765175"/>
              <a:gd name="connsiteX15" fmla="*/ 1428391 w 4130256"/>
              <a:gd name="connsiteY15" fmla="*/ 3325283 h 4765175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2286000 w 4130256"/>
              <a:gd name="connsiteY6" fmla="*/ 1178984 h 4765175"/>
              <a:gd name="connsiteX7" fmla="*/ 3714391 w 4130256"/>
              <a:gd name="connsiteY7" fmla="*/ 277283 h 4765175"/>
              <a:gd name="connsiteX8" fmla="*/ 2723791 w 4130256"/>
              <a:gd name="connsiteY8" fmla="*/ 1267883 h 4765175"/>
              <a:gd name="connsiteX9" fmla="*/ 3409591 w 4130256"/>
              <a:gd name="connsiteY9" fmla="*/ 2868083 h 4765175"/>
              <a:gd name="connsiteX10" fmla="*/ 2114191 w 4130256"/>
              <a:gd name="connsiteY10" fmla="*/ 1877483 h 4765175"/>
              <a:gd name="connsiteX11" fmla="*/ 1352191 w 4130256"/>
              <a:gd name="connsiteY11" fmla="*/ 2182283 h 4765175"/>
              <a:gd name="connsiteX12" fmla="*/ 285391 w 4130256"/>
              <a:gd name="connsiteY12" fmla="*/ 1953683 h 4765175"/>
              <a:gd name="connsiteX13" fmla="*/ 1275991 w 4130256"/>
              <a:gd name="connsiteY13" fmla="*/ 2868083 h 4765175"/>
              <a:gd name="connsiteX14" fmla="*/ 361591 w 4130256"/>
              <a:gd name="connsiteY14" fmla="*/ 4468283 h 4765175"/>
              <a:gd name="connsiteX15" fmla="*/ 818791 w 4130256"/>
              <a:gd name="connsiteY15" fmla="*/ 4392083 h 4765175"/>
              <a:gd name="connsiteX16" fmla="*/ 1428391 w 4130256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723791 w 3540066"/>
              <a:gd name="connsiteY8" fmla="*/ 1267883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2743201 w 3540066"/>
              <a:gd name="connsiteY9" fmla="*/ 2169584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813236"/>
              <a:gd name="connsiteY0" fmla="*/ 1648883 h 4765175"/>
              <a:gd name="connsiteX1" fmla="*/ 209191 w 3813236"/>
              <a:gd name="connsiteY1" fmla="*/ 124883 h 4765175"/>
              <a:gd name="connsiteX2" fmla="*/ 838200 w 3813236"/>
              <a:gd name="connsiteY2" fmla="*/ 1712383 h 4765175"/>
              <a:gd name="connsiteX3" fmla="*/ 971190 w 3813236"/>
              <a:gd name="connsiteY3" fmla="*/ 1039283 h 4765175"/>
              <a:gd name="connsiteX4" fmla="*/ 1295400 w 3813236"/>
              <a:gd name="connsiteY4" fmla="*/ 112183 h 4765175"/>
              <a:gd name="connsiteX5" fmla="*/ 1905000 w 3813236"/>
              <a:gd name="connsiteY5" fmla="*/ 1712383 h 4765175"/>
              <a:gd name="connsiteX6" fmla="*/ 2286000 w 3813236"/>
              <a:gd name="connsiteY6" fmla="*/ 1178984 h 4765175"/>
              <a:gd name="connsiteX7" fmla="*/ 3124201 w 3813236"/>
              <a:gd name="connsiteY7" fmla="*/ 493184 h 4765175"/>
              <a:gd name="connsiteX8" fmla="*/ 1981201 w 3813236"/>
              <a:gd name="connsiteY8" fmla="*/ 2093384 h 4765175"/>
              <a:gd name="connsiteX9" fmla="*/ 2743201 w 3813236"/>
              <a:gd name="connsiteY9" fmla="*/ 2169584 h 4765175"/>
              <a:gd name="connsiteX10" fmla="*/ 3581401 w 3813236"/>
              <a:gd name="connsiteY10" fmla="*/ 1864784 h 4765175"/>
              <a:gd name="connsiteX11" fmla="*/ 1352191 w 3813236"/>
              <a:gd name="connsiteY11" fmla="*/ 2182283 h 4765175"/>
              <a:gd name="connsiteX12" fmla="*/ 285391 w 3813236"/>
              <a:gd name="connsiteY12" fmla="*/ 1953683 h 4765175"/>
              <a:gd name="connsiteX13" fmla="*/ 1275991 w 3813236"/>
              <a:gd name="connsiteY13" fmla="*/ 2868083 h 4765175"/>
              <a:gd name="connsiteX14" fmla="*/ 361591 w 3813236"/>
              <a:gd name="connsiteY14" fmla="*/ 4468283 h 4765175"/>
              <a:gd name="connsiteX15" fmla="*/ 818791 w 3813236"/>
              <a:gd name="connsiteY15" fmla="*/ 4392083 h 4765175"/>
              <a:gd name="connsiteX16" fmla="*/ 1428391 w 3813236"/>
              <a:gd name="connsiteY16" fmla="*/ 3325283 h 4765175"/>
              <a:gd name="connsiteX0" fmla="*/ 155635 w 3696180"/>
              <a:gd name="connsiteY0" fmla="*/ 1648883 h 4765175"/>
              <a:gd name="connsiteX1" fmla="*/ 231835 w 3696180"/>
              <a:gd name="connsiteY1" fmla="*/ 124883 h 4765175"/>
              <a:gd name="connsiteX2" fmla="*/ 860844 w 3696180"/>
              <a:gd name="connsiteY2" fmla="*/ 1712383 h 4765175"/>
              <a:gd name="connsiteX3" fmla="*/ 993834 w 3696180"/>
              <a:gd name="connsiteY3" fmla="*/ 1039283 h 4765175"/>
              <a:gd name="connsiteX4" fmla="*/ 1318044 w 3696180"/>
              <a:gd name="connsiteY4" fmla="*/ 112183 h 4765175"/>
              <a:gd name="connsiteX5" fmla="*/ 1927644 w 3696180"/>
              <a:gd name="connsiteY5" fmla="*/ 1712383 h 4765175"/>
              <a:gd name="connsiteX6" fmla="*/ 2308644 w 3696180"/>
              <a:gd name="connsiteY6" fmla="*/ 1178984 h 4765175"/>
              <a:gd name="connsiteX7" fmla="*/ 3146845 w 3696180"/>
              <a:gd name="connsiteY7" fmla="*/ 493184 h 4765175"/>
              <a:gd name="connsiteX8" fmla="*/ 2003845 w 3696180"/>
              <a:gd name="connsiteY8" fmla="*/ 2093384 h 4765175"/>
              <a:gd name="connsiteX9" fmla="*/ 2765845 w 3696180"/>
              <a:gd name="connsiteY9" fmla="*/ 2169584 h 4765175"/>
              <a:gd name="connsiteX10" fmla="*/ 3604045 w 3696180"/>
              <a:gd name="connsiteY10" fmla="*/ 1864784 h 4765175"/>
              <a:gd name="connsiteX11" fmla="*/ 3146845 w 3696180"/>
              <a:gd name="connsiteY11" fmla="*/ 2321984 h 4765175"/>
              <a:gd name="connsiteX12" fmla="*/ 308035 w 3696180"/>
              <a:gd name="connsiteY12" fmla="*/ 1953683 h 4765175"/>
              <a:gd name="connsiteX13" fmla="*/ 1298635 w 3696180"/>
              <a:gd name="connsiteY13" fmla="*/ 2868083 h 4765175"/>
              <a:gd name="connsiteX14" fmla="*/ 384235 w 3696180"/>
              <a:gd name="connsiteY14" fmla="*/ 4468283 h 4765175"/>
              <a:gd name="connsiteX15" fmla="*/ 841435 w 3696180"/>
              <a:gd name="connsiteY15" fmla="*/ 4392083 h 4765175"/>
              <a:gd name="connsiteX16" fmla="*/ 1451035 w 3696180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275991 w 3644901"/>
              <a:gd name="connsiteY13" fmla="*/ 2868083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2819402 w 3644901"/>
              <a:gd name="connsiteY16" fmla="*/ 3922184 h 4765175"/>
              <a:gd name="connsiteX0" fmla="*/ 132991 w 3644901"/>
              <a:gd name="connsiteY0" fmla="*/ 1648883 h 4455583"/>
              <a:gd name="connsiteX1" fmla="*/ 209191 w 3644901"/>
              <a:gd name="connsiteY1" fmla="*/ 124883 h 4455583"/>
              <a:gd name="connsiteX2" fmla="*/ 838200 w 3644901"/>
              <a:gd name="connsiteY2" fmla="*/ 1712383 h 4455583"/>
              <a:gd name="connsiteX3" fmla="*/ 971190 w 3644901"/>
              <a:gd name="connsiteY3" fmla="*/ 1039283 h 4455583"/>
              <a:gd name="connsiteX4" fmla="*/ 1295400 w 3644901"/>
              <a:gd name="connsiteY4" fmla="*/ 112183 h 4455583"/>
              <a:gd name="connsiteX5" fmla="*/ 1905000 w 3644901"/>
              <a:gd name="connsiteY5" fmla="*/ 1712383 h 4455583"/>
              <a:gd name="connsiteX6" fmla="*/ 2286000 w 3644901"/>
              <a:gd name="connsiteY6" fmla="*/ 1178984 h 4455583"/>
              <a:gd name="connsiteX7" fmla="*/ 3124201 w 3644901"/>
              <a:gd name="connsiteY7" fmla="*/ 493184 h 4455583"/>
              <a:gd name="connsiteX8" fmla="*/ 1981201 w 3644901"/>
              <a:gd name="connsiteY8" fmla="*/ 2093384 h 4455583"/>
              <a:gd name="connsiteX9" fmla="*/ 2743201 w 3644901"/>
              <a:gd name="connsiteY9" fmla="*/ 2169584 h 4455583"/>
              <a:gd name="connsiteX10" fmla="*/ 3581401 w 3644901"/>
              <a:gd name="connsiteY10" fmla="*/ 1864784 h 4455583"/>
              <a:gd name="connsiteX11" fmla="*/ 3124201 w 3644901"/>
              <a:gd name="connsiteY11" fmla="*/ 2321984 h 4455583"/>
              <a:gd name="connsiteX12" fmla="*/ 2209801 w 3644901"/>
              <a:gd name="connsiteY12" fmla="*/ 2779184 h 4455583"/>
              <a:gd name="connsiteX13" fmla="*/ 1066802 w 3644901"/>
              <a:gd name="connsiteY13" fmla="*/ 2626784 h 4455583"/>
              <a:gd name="connsiteX14" fmla="*/ 990602 w 3644901"/>
              <a:gd name="connsiteY14" fmla="*/ 3541184 h 4455583"/>
              <a:gd name="connsiteX15" fmla="*/ 818791 w 3644901"/>
              <a:gd name="connsiteY15" fmla="*/ 4392083 h 4455583"/>
              <a:gd name="connsiteX16" fmla="*/ 2819402 w 3644901"/>
              <a:gd name="connsiteY16" fmla="*/ 3922184 h 4455583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990602 w 3644901"/>
              <a:gd name="connsiteY14" fmla="*/ 35411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2 w 3644901"/>
              <a:gd name="connsiteY14" fmla="*/ 3693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90800 w 3644901"/>
              <a:gd name="connsiteY14" fmla="*/ 3733800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381002 w 3644901"/>
              <a:gd name="connsiteY16" fmla="*/ 3845984 h 4390167"/>
              <a:gd name="connsiteX17" fmla="*/ 2819402 w 3644901"/>
              <a:gd name="connsiteY17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1752600 w 3644901"/>
              <a:gd name="connsiteY16" fmla="*/ 3581400 h 4390167"/>
              <a:gd name="connsiteX17" fmla="*/ 381002 w 3644901"/>
              <a:gd name="connsiteY17" fmla="*/ 3845984 h 4390167"/>
              <a:gd name="connsiteX18" fmla="*/ 2819402 w 3644901"/>
              <a:gd name="connsiteY18" fmla="*/ 3922184 h 4390167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09801 w 3644901"/>
              <a:gd name="connsiteY12" fmla="*/ 2779184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6764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9718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438400 w 3644901"/>
              <a:gd name="connsiteY12" fmla="*/ 3276600 h 4277983"/>
              <a:gd name="connsiteX13" fmla="*/ 2057400 w 3644901"/>
              <a:gd name="connsiteY13" fmla="*/ 2971800 h 4277983"/>
              <a:gd name="connsiteX14" fmla="*/ 838202 w 3644901"/>
              <a:gd name="connsiteY14" fmla="*/ 2550584 h 4277983"/>
              <a:gd name="connsiteX15" fmla="*/ 1828800 w 3644901"/>
              <a:gd name="connsiteY15" fmla="*/ 3429000 h 4277983"/>
              <a:gd name="connsiteX16" fmla="*/ 1371600 w 3644901"/>
              <a:gd name="connsiteY16" fmla="*/ 36576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2057400 w 3644901"/>
              <a:gd name="connsiteY14" fmla="*/ 29718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533400 w 3644901"/>
              <a:gd name="connsiteY1" fmla="*/ 3810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666391 w 3473092"/>
              <a:gd name="connsiteY2" fmla="*/ 1712383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19812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22098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1686983 h 3907566"/>
              <a:gd name="connsiteX1" fmla="*/ 361591 w 3473092"/>
              <a:gd name="connsiteY1" fmla="*/ 10583 h 3907566"/>
              <a:gd name="connsiteX2" fmla="*/ 590190 w 3473092"/>
              <a:gd name="connsiteY2" fmla="*/ 1839383 h 3907566"/>
              <a:gd name="connsiteX3" fmla="*/ 799381 w 3473092"/>
              <a:gd name="connsiteY3" fmla="*/ 668866 h 3907566"/>
              <a:gd name="connsiteX4" fmla="*/ 1123590 w 3473092"/>
              <a:gd name="connsiteY4" fmla="*/ 162983 h 3907566"/>
              <a:gd name="connsiteX5" fmla="*/ 1733191 w 3473092"/>
              <a:gd name="connsiteY5" fmla="*/ 1341966 h 3907566"/>
              <a:gd name="connsiteX6" fmla="*/ 2114191 w 3473092"/>
              <a:gd name="connsiteY6" fmla="*/ 808567 h 3907566"/>
              <a:gd name="connsiteX7" fmla="*/ 2952392 w 3473092"/>
              <a:gd name="connsiteY7" fmla="*/ 122767 h 3907566"/>
              <a:gd name="connsiteX8" fmla="*/ 1809392 w 3473092"/>
              <a:gd name="connsiteY8" fmla="*/ 1722967 h 3907566"/>
              <a:gd name="connsiteX9" fmla="*/ 2571392 w 3473092"/>
              <a:gd name="connsiteY9" fmla="*/ 1799167 h 3907566"/>
              <a:gd name="connsiteX10" fmla="*/ 3409592 w 3473092"/>
              <a:gd name="connsiteY10" fmla="*/ 1494367 h 3907566"/>
              <a:gd name="connsiteX11" fmla="*/ 2952392 w 3473092"/>
              <a:gd name="connsiteY11" fmla="*/ 1951567 h 3907566"/>
              <a:gd name="connsiteX12" fmla="*/ 2114191 w 3473092"/>
              <a:gd name="connsiteY12" fmla="*/ 2448983 h 3907566"/>
              <a:gd name="connsiteX13" fmla="*/ 2114191 w 3473092"/>
              <a:gd name="connsiteY13" fmla="*/ 2677583 h 3907566"/>
              <a:gd name="connsiteX14" fmla="*/ 1809391 w 3473092"/>
              <a:gd name="connsiteY14" fmla="*/ 2525183 h 3907566"/>
              <a:gd name="connsiteX15" fmla="*/ 666393 w 3473092"/>
              <a:gd name="connsiteY15" fmla="*/ 2180167 h 3907566"/>
              <a:gd name="connsiteX16" fmla="*/ 1656991 w 3473092"/>
              <a:gd name="connsiteY16" fmla="*/ 3058583 h 3907566"/>
              <a:gd name="connsiteX17" fmla="*/ 1199791 w 3473092"/>
              <a:gd name="connsiteY17" fmla="*/ 3287183 h 3907566"/>
              <a:gd name="connsiteX18" fmla="*/ 209193 w 3473092"/>
              <a:gd name="connsiteY18" fmla="*/ 3475567 h 3907566"/>
              <a:gd name="connsiteX19" fmla="*/ 2037991 w 3473092"/>
              <a:gd name="connsiteY19" fmla="*/ 3439583 h 3907566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2114191 w 3473092"/>
              <a:gd name="connsiteY6" fmla="*/ 866070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580790 w 3473092"/>
              <a:gd name="connsiteY8" fmla="*/ 2201686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549292"/>
              <a:gd name="connsiteY0" fmla="*/ 1744486 h 3965069"/>
              <a:gd name="connsiteX1" fmla="*/ 361591 w 3549292"/>
              <a:gd name="connsiteY1" fmla="*/ 68086 h 3965069"/>
              <a:gd name="connsiteX2" fmla="*/ 590190 w 3549292"/>
              <a:gd name="connsiteY2" fmla="*/ 1896886 h 3965069"/>
              <a:gd name="connsiteX3" fmla="*/ 799381 w 3549292"/>
              <a:gd name="connsiteY3" fmla="*/ 726369 h 3965069"/>
              <a:gd name="connsiteX4" fmla="*/ 1123590 w 3549292"/>
              <a:gd name="connsiteY4" fmla="*/ 220486 h 3965069"/>
              <a:gd name="connsiteX5" fmla="*/ 1504590 w 3549292"/>
              <a:gd name="connsiteY5" fmla="*/ 2049285 h 3965069"/>
              <a:gd name="connsiteX6" fmla="*/ 1275990 w 3549292"/>
              <a:gd name="connsiteY6" fmla="*/ 1668286 h 3965069"/>
              <a:gd name="connsiteX7" fmla="*/ 2037990 w 3549292"/>
              <a:gd name="connsiteY7" fmla="*/ 601486 h 3965069"/>
              <a:gd name="connsiteX8" fmla="*/ 1580790 w 3549292"/>
              <a:gd name="connsiteY8" fmla="*/ 2201686 h 3965069"/>
              <a:gd name="connsiteX9" fmla="*/ 2114190 w 3549292"/>
              <a:gd name="connsiteY9" fmla="*/ 1820686 h 3965069"/>
              <a:gd name="connsiteX10" fmla="*/ 3409592 w 3549292"/>
              <a:gd name="connsiteY10" fmla="*/ 1551870 h 3965069"/>
              <a:gd name="connsiteX11" fmla="*/ 2952392 w 3549292"/>
              <a:gd name="connsiteY11" fmla="*/ 2009070 h 3965069"/>
              <a:gd name="connsiteX12" fmla="*/ 2114191 w 3549292"/>
              <a:gd name="connsiteY12" fmla="*/ 2506486 h 3965069"/>
              <a:gd name="connsiteX13" fmla="*/ 2114191 w 3549292"/>
              <a:gd name="connsiteY13" fmla="*/ 2735086 h 3965069"/>
              <a:gd name="connsiteX14" fmla="*/ 1809391 w 3549292"/>
              <a:gd name="connsiteY14" fmla="*/ 2582686 h 3965069"/>
              <a:gd name="connsiteX15" fmla="*/ 666393 w 3549292"/>
              <a:gd name="connsiteY15" fmla="*/ 2237670 h 3965069"/>
              <a:gd name="connsiteX16" fmla="*/ 1656991 w 3549292"/>
              <a:gd name="connsiteY16" fmla="*/ 3116086 h 3965069"/>
              <a:gd name="connsiteX17" fmla="*/ 1199791 w 3549292"/>
              <a:gd name="connsiteY17" fmla="*/ 3344686 h 3965069"/>
              <a:gd name="connsiteX18" fmla="*/ 209193 w 3549292"/>
              <a:gd name="connsiteY18" fmla="*/ 3533070 h 3965069"/>
              <a:gd name="connsiteX19" fmla="*/ 2037991 w 3549292"/>
              <a:gd name="connsiteY19" fmla="*/ 3497086 h 3965069"/>
              <a:gd name="connsiteX0" fmla="*/ 132991 w 3066692"/>
              <a:gd name="connsiteY0" fmla="*/ 1744486 h 3965069"/>
              <a:gd name="connsiteX1" fmla="*/ 361591 w 3066692"/>
              <a:gd name="connsiteY1" fmla="*/ 68086 h 3965069"/>
              <a:gd name="connsiteX2" fmla="*/ 590190 w 3066692"/>
              <a:gd name="connsiteY2" fmla="*/ 1896886 h 3965069"/>
              <a:gd name="connsiteX3" fmla="*/ 799381 w 3066692"/>
              <a:gd name="connsiteY3" fmla="*/ 726369 h 3965069"/>
              <a:gd name="connsiteX4" fmla="*/ 1123590 w 3066692"/>
              <a:gd name="connsiteY4" fmla="*/ 220486 h 3965069"/>
              <a:gd name="connsiteX5" fmla="*/ 1504590 w 3066692"/>
              <a:gd name="connsiteY5" fmla="*/ 2049285 h 3965069"/>
              <a:gd name="connsiteX6" fmla="*/ 1275990 w 3066692"/>
              <a:gd name="connsiteY6" fmla="*/ 1668286 h 3965069"/>
              <a:gd name="connsiteX7" fmla="*/ 2037990 w 3066692"/>
              <a:gd name="connsiteY7" fmla="*/ 601486 h 3965069"/>
              <a:gd name="connsiteX8" fmla="*/ 1580790 w 3066692"/>
              <a:gd name="connsiteY8" fmla="*/ 2201686 h 3965069"/>
              <a:gd name="connsiteX9" fmla="*/ 2114190 w 3066692"/>
              <a:gd name="connsiteY9" fmla="*/ 1820686 h 3965069"/>
              <a:gd name="connsiteX10" fmla="*/ 2799990 w 3066692"/>
              <a:gd name="connsiteY10" fmla="*/ 1134886 h 3965069"/>
              <a:gd name="connsiteX11" fmla="*/ 2952392 w 3066692"/>
              <a:gd name="connsiteY11" fmla="*/ 2009070 h 3965069"/>
              <a:gd name="connsiteX12" fmla="*/ 2114191 w 3066692"/>
              <a:gd name="connsiteY12" fmla="*/ 2506486 h 3965069"/>
              <a:gd name="connsiteX13" fmla="*/ 2114191 w 3066692"/>
              <a:gd name="connsiteY13" fmla="*/ 2735086 h 3965069"/>
              <a:gd name="connsiteX14" fmla="*/ 1809391 w 3066692"/>
              <a:gd name="connsiteY14" fmla="*/ 2582686 h 3965069"/>
              <a:gd name="connsiteX15" fmla="*/ 666393 w 3066692"/>
              <a:gd name="connsiteY15" fmla="*/ 2237670 h 3965069"/>
              <a:gd name="connsiteX16" fmla="*/ 1656991 w 3066692"/>
              <a:gd name="connsiteY16" fmla="*/ 3116086 h 3965069"/>
              <a:gd name="connsiteX17" fmla="*/ 1199791 w 3066692"/>
              <a:gd name="connsiteY17" fmla="*/ 3344686 h 3965069"/>
              <a:gd name="connsiteX18" fmla="*/ 209193 w 3066692"/>
              <a:gd name="connsiteY18" fmla="*/ 3533070 h 3965069"/>
              <a:gd name="connsiteX19" fmla="*/ 2037991 w 3066692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666393 w 2850790"/>
              <a:gd name="connsiteY15" fmla="*/ 2237670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4377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14283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27350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352190 w 3202556"/>
              <a:gd name="connsiteY17" fmla="*/ 34970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203198 w 3272763"/>
              <a:gd name="connsiteY0" fmla="*/ 1744486 h 3812669"/>
              <a:gd name="connsiteX1" fmla="*/ 431798 w 3272763"/>
              <a:gd name="connsiteY1" fmla="*/ 68086 h 3812669"/>
              <a:gd name="connsiteX2" fmla="*/ 660397 w 3272763"/>
              <a:gd name="connsiteY2" fmla="*/ 1896886 h 3812669"/>
              <a:gd name="connsiteX3" fmla="*/ 869588 w 3272763"/>
              <a:gd name="connsiteY3" fmla="*/ 726369 h 3812669"/>
              <a:gd name="connsiteX4" fmla="*/ 1193797 w 3272763"/>
              <a:gd name="connsiteY4" fmla="*/ 220486 h 3812669"/>
              <a:gd name="connsiteX5" fmla="*/ 1574797 w 3272763"/>
              <a:gd name="connsiteY5" fmla="*/ 2049285 h 3812669"/>
              <a:gd name="connsiteX6" fmla="*/ 1346197 w 3272763"/>
              <a:gd name="connsiteY6" fmla="*/ 1668286 h 3812669"/>
              <a:gd name="connsiteX7" fmla="*/ 2108197 w 3272763"/>
              <a:gd name="connsiteY7" fmla="*/ 601486 h 3812669"/>
              <a:gd name="connsiteX8" fmla="*/ 1650997 w 3272763"/>
              <a:gd name="connsiteY8" fmla="*/ 2201686 h 3812669"/>
              <a:gd name="connsiteX9" fmla="*/ 2184397 w 3272763"/>
              <a:gd name="connsiteY9" fmla="*/ 1820686 h 3812669"/>
              <a:gd name="connsiteX10" fmla="*/ 2870197 w 3272763"/>
              <a:gd name="connsiteY10" fmla="*/ 1134886 h 3812669"/>
              <a:gd name="connsiteX11" fmla="*/ 2489197 w 3272763"/>
              <a:gd name="connsiteY11" fmla="*/ 2125486 h 3812669"/>
              <a:gd name="connsiteX12" fmla="*/ 2184398 w 3272763"/>
              <a:gd name="connsiteY12" fmla="*/ 2506486 h 3812669"/>
              <a:gd name="connsiteX13" fmla="*/ 1879597 w 3272763"/>
              <a:gd name="connsiteY13" fmla="*/ 2582686 h 3812669"/>
              <a:gd name="connsiteX14" fmla="*/ 1346197 w 3272763"/>
              <a:gd name="connsiteY14" fmla="*/ 3039886 h 3812669"/>
              <a:gd name="connsiteX15" fmla="*/ 812797 w 3272763"/>
              <a:gd name="connsiteY15" fmla="*/ 2658886 h 3812669"/>
              <a:gd name="connsiteX16" fmla="*/ 3174997 w 3272763"/>
              <a:gd name="connsiteY16" fmla="*/ 2963686 h 3812669"/>
              <a:gd name="connsiteX17" fmla="*/ 1422397 w 3272763"/>
              <a:gd name="connsiteY17" fmla="*/ 3497086 h 3812669"/>
              <a:gd name="connsiteX18" fmla="*/ 279400 w 3272763"/>
              <a:gd name="connsiteY18" fmla="*/ 3533070 h 3812669"/>
              <a:gd name="connsiteX19" fmla="*/ 3098797 w 3272763"/>
              <a:gd name="connsiteY19" fmla="*/ 3344686 h 3812669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742590 w 3202556"/>
              <a:gd name="connsiteY15" fmla="*/ 2658886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504590 w 3202556"/>
              <a:gd name="connsiteY15" fmla="*/ 26588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497086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192285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812669"/>
              <a:gd name="connsiteX1" fmla="*/ 361591 w 3126356"/>
              <a:gd name="connsiteY1" fmla="*/ 68086 h 3812669"/>
              <a:gd name="connsiteX2" fmla="*/ 590190 w 3126356"/>
              <a:gd name="connsiteY2" fmla="*/ 1896886 h 3812669"/>
              <a:gd name="connsiteX3" fmla="*/ 799381 w 3126356"/>
              <a:gd name="connsiteY3" fmla="*/ 726369 h 3812669"/>
              <a:gd name="connsiteX4" fmla="*/ 1123590 w 3126356"/>
              <a:gd name="connsiteY4" fmla="*/ 220486 h 3812669"/>
              <a:gd name="connsiteX5" fmla="*/ 1504590 w 3126356"/>
              <a:gd name="connsiteY5" fmla="*/ 2049285 h 3812669"/>
              <a:gd name="connsiteX6" fmla="*/ 1275990 w 3126356"/>
              <a:gd name="connsiteY6" fmla="*/ 1668286 h 3812669"/>
              <a:gd name="connsiteX7" fmla="*/ 2037990 w 3126356"/>
              <a:gd name="connsiteY7" fmla="*/ 601486 h 3812669"/>
              <a:gd name="connsiteX8" fmla="*/ 1580790 w 3126356"/>
              <a:gd name="connsiteY8" fmla="*/ 2201686 h 3812669"/>
              <a:gd name="connsiteX9" fmla="*/ 2114190 w 3126356"/>
              <a:gd name="connsiteY9" fmla="*/ 1820686 h 3812669"/>
              <a:gd name="connsiteX10" fmla="*/ 2799990 w 3126356"/>
              <a:gd name="connsiteY10" fmla="*/ 1134886 h 3812669"/>
              <a:gd name="connsiteX11" fmla="*/ 2418990 w 3126356"/>
              <a:gd name="connsiteY11" fmla="*/ 2125486 h 3812669"/>
              <a:gd name="connsiteX12" fmla="*/ 2114191 w 3126356"/>
              <a:gd name="connsiteY12" fmla="*/ 2506486 h 3812669"/>
              <a:gd name="connsiteX13" fmla="*/ 1809390 w 3126356"/>
              <a:gd name="connsiteY13" fmla="*/ 2582686 h 3812669"/>
              <a:gd name="connsiteX14" fmla="*/ 1047390 w 3126356"/>
              <a:gd name="connsiteY14" fmla="*/ 2506485 h 3812669"/>
              <a:gd name="connsiteX15" fmla="*/ 1504590 w 3126356"/>
              <a:gd name="connsiteY15" fmla="*/ 2658885 h 3812669"/>
              <a:gd name="connsiteX16" fmla="*/ 3028590 w 3126356"/>
              <a:gd name="connsiteY16" fmla="*/ 2658885 h 3812669"/>
              <a:gd name="connsiteX17" fmla="*/ 1352190 w 3126356"/>
              <a:gd name="connsiteY17" fmla="*/ 3192285 h 3812669"/>
              <a:gd name="connsiteX18" fmla="*/ 1656990 w 3126356"/>
              <a:gd name="connsiteY18" fmla="*/ 3497085 h 3812669"/>
              <a:gd name="connsiteX19" fmla="*/ 3028590 w 3126356"/>
              <a:gd name="connsiteY19" fmla="*/ 3344686 h 3812669"/>
              <a:gd name="connsiteX0" fmla="*/ 132991 w 3561990"/>
              <a:gd name="connsiteY0" fmla="*/ 1744486 h 4117469"/>
              <a:gd name="connsiteX1" fmla="*/ 361591 w 3561990"/>
              <a:gd name="connsiteY1" fmla="*/ 68086 h 4117469"/>
              <a:gd name="connsiteX2" fmla="*/ 590190 w 3561990"/>
              <a:gd name="connsiteY2" fmla="*/ 1896886 h 4117469"/>
              <a:gd name="connsiteX3" fmla="*/ 799381 w 3561990"/>
              <a:gd name="connsiteY3" fmla="*/ 726369 h 4117469"/>
              <a:gd name="connsiteX4" fmla="*/ 1123590 w 3561990"/>
              <a:gd name="connsiteY4" fmla="*/ 220486 h 4117469"/>
              <a:gd name="connsiteX5" fmla="*/ 1504590 w 3561990"/>
              <a:gd name="connsiteY5" fmla="*/ 2049285 h 4117469"/>
              <a:gd name="connsiteX6" fmla="*/ 1275990 w 3561990"/>
              <a:gd name="connsiteY6" fmla="*/ 1668286 h 4117469"/>
              <a:gd name="connsiteX7" fmla="*/ 2037990 w 3561990"/>
              <a:gd name="connsiteY7" fmla="*/ 601486 h 4117469"/>
              <a:gd name="connsiteX8" fmla="*/ 1580790 w 3561990"/>
              <a:gd name="connsiteY8" fmla="*/ 2201686 h 4117469"/>
              <a:gd name="connsiteX9" fmla="*/ 2114190 w 3561990"/>
              <a:gd name="connsiteY9" fmla="*/ 1820686 h 4117469"/>
              <a:gd name="connsiteX10" fmla="*/ 2799990 w 3561990"/>
              <a:gd name="connsiteY10" fmla="*/ 1134886 h 4117469"/>
              <a:gd name="connsiteX11" fmla="*/ 2418990 w 3561990"/>
              <a:gd name="connsiteY11" fmla="*/ 2125486 h 4117469"/>
              <a:gd name="connsiteX12" fmla="*/ 2114191 w 3561990"/>
              <a:gd name="connsiteY12" fmla="*/ 2506486 h 4117469"/>
              <a:gd name="connsiteX13" fmla="*/ 1809390 w 3561990"/>
              <a:gd name="connsiteY13" fmla="*/ 2582686 h 4117469"/>
              <a:gd name="connsiteX14" fmla="*/ 1047390 w 3561990"/>
              <a:gd name="connsiteY14" fmla="*/ 2506485 h 4117469"/>
              <a:gd name="connsiteX15" fmla="*/ 1504590 w 3561990"/>
              <a:gd name="connsiteY15" fmla="*/ 2658885 h 4117469"/>
              <a:gd name="connsiteX16" fmla="*/ 3028590 w 3561990"/>
              <a:gd name="connsiteY16" fmla="*/ 2658885 h 4117469"/>
              <a:gd name="connsiteX17" fmla="*/ 1352190 w 3561990"/>
              <a:gd name="connsiteY17" fmla="*/ 3192285 h 4117469"/>
              <a:gd name="connsiteX18" fmla="*/ 1656990 w 3561990"/>
              <a:gd name="connsiteY18" fmla="*/ 3497085 h 4117469"/>
              <a:gd name="connsiteX19" fmla="*/ 3561990 w 3561990"/>
              <a:gd name="connsiteY19" fmla="*/ 3649486 h 4117469"/>
              <a:gd name="connsiteX0" fmla="*/ 132991 w 3561990"/>
              <a:gd name="connsiteY0" fmla="*/ 1744486 h 3676324"/>
              <a:gd name="connsiteX1" fmla="*/ 361591 w 3561990"/>
              <a:gd name="connsiteY1" fmla="*/ 68086 h 3676324"/>
              <a:gd name="connsiteX2" fmla="*/ 590190 w 3561990"/>
              <a:gd name="connsiteY2" fmla="*/ 1896886 h 3676324"/>
              <a:gd name="connsiteX3" fmla="*/ 799381 w 3561990"/>
              <a:gd name="connsiteY3" fmla="*/ 726369 h 3676324"/>
              <a:gd name="connsiteX4" fmla="*/ 1123590 w 3561990"/>
              <a:gd name="connsiteY4" fmla="*/ 220486 h 3676324"/>
              <a:gd name="connsiteX5" fmla="*/ 1504590 w 3561990"/>
              <a:gd name="connsiteY5" fmla="*/ 2049285 h 3676324"/>
              <a:gd name="connsiteX6" fmla="*/ 1275990 w 3561990"/>
              <a:gd name="connsiteY6" fmla="*/ 1668286 h 3676324"/>
              <a:gd name="connsiteX7" fmla="*/ 2037990 w 3561990"/>
              <a:gd name="connsiteY7" fmla="*/ 601486 h 3676324"/>
              <a:gd name="connsiteX8" fmla="*/ 1580790 w 3561990"/>
              <a:gd name="connsiteY8" fmla="*/ 2201686 h 3676324"/>
              <a:gd name="connsiteX9" fmla="*/ 2114190 w 3561990"/>
              <a:gd name="connsiteY9" fmla="*/ 1820686 h 3676324"/>
              <a:gd name="connsiteX10" fmla="*/ 2799990 w 3561990"/>
              <a:gd name="connsiteY10" fmla="*/ 1134886 h 3676324"/>
              <a:gd name="connsiteX11" fmla="*/ 2418990 w 3561990"/>
              <a:gd name="connsiteY11" fmla="*/ 2125486 h 3676324"/>
              <a:gd name="connsiteX12" fmla="*/ 2114191 w 3561990"/>
              <a:gd name="connsiteY12" fmla="*/ 2506486 h 3676324"/>
              <a:gd name="connsiteX13" fmla="*/ 1809390 w 3561990"/>
              <a:gd name="connsiteY13" fmla="*/ 2582686 h 3676324"/>
              <a:gd name="connsiteX14" fmla="*/ 1047390 w 3561990"/>
              <a:gd name="connsiteY14" fmla="*/ 2506485 h 3676324"/>
              <a:gd name="connsiteX15" fmla="*/ 1504590 w 3561990"/>
              <a:gd name="connsiteY15" fmla="*/ 2658885 h 3676324"/>
              <a:gd name="connsiteX16" fmla="*/ 3028590 w 3561990"/>
              <a:gd name="connsiteY16" fmla="*/ 2658885 h 3676324"/>
              <a:gd name="connsiteX17" fmla="*/ 1352190 w 3561990"/>
              <a:gd name="connsiteY17" fmla="*/ 3192285 h 3676324"/>
              <a:gd name="connsiteX18" fmla="*/ 1656990 w 3561990"/>
              <a:gd name="connsiteY18" fmla="*/ 3497085 h 3676324"/>
              <a:gd name="connsiteX19" fmla="*/ 2876190 w 3561990"/>
              <a:gd name="connsiteY19" fmla="*/ 3192286 h 3676324"/>
              <a:gd name="connsiteX20" fmla="*/ 3561990 w 3561990"/>
              <a:gd name="connsiteY20" fmla="*/ 3649486 h 3676324"/>
              <a:gd name="connsiteX0" fmla="*/ 132991 w 3126356"/>
              <a:gd name="connsiteY0" fmla="*/ 1744486 h 4133524"/>
              <a:gd name="connsiteX1" fmla="*/ 361591 w 3126356"/>
              <a:gd name="connsiteY1" fmla="*/ 68086 h 4133524"/>
              <a:gd name="connsiteX2" fmla="*/ 590190 w 3126356"/>
              <a:gd name="connsiteY2" fmla="*/ 1896886 h 4133524"/>
              <a:gd name="connsiteX3" fmla="*/ 799381 w 3126356"/>
              <a:gd name="connsiteY3" fmla="*/ 726369 h 4133524"/>
              <a:gd name="connsiteX4" fmla="*/ 1123590 w 3126356"/>
              <a:gd name="connsiteY4" fmla="*/ 220486 h 4133524"/>
              <a:gd name="connsiteX5" fmla="*/ 1504590 w 3126356"/>
              <a:gd name="connsiteY5" fmla="*/ 2049285 h 4133524"/>
              <a:gd name="connsiteX6" fmla="*/ 1275990 w 3126356"/>
              <a:gd name="connsiteY6" fmla="*/ 1668286 h 4133524"/>
              <a:gd name="connsiteX7" fmla="*/ 2037990 w 3126356"/>
              <a:gd name="connsiteY7" fmla="*/ 601486 h 4133524"/>
              <a:gd name="connsiteX8" fmla="*/ 1580790 w 3126356"/>
              <a:gd name="connsiteY8" fmla="*/ 2201686 h 4133524"/>
              <a:gd name="connsiteX9" fmla="*/ 2114190 w 3126356"/>
              <a:gd name="connsiteY9" fmla="*/ 1820686 h 4133524"/>
              <a:gd name="connsiteX10" fmla="*/ 2799990 w 3126356"/>
              <a:gd name="connsiteY10" fmla="*/ 1134886 h 4133524"/>
              <a:gd name="connsiteX11" fmla="*/ 2418990 w 3126356"/>
              <a:gd name="connsiteY11" fmla="*/ 2125486 h 4133524"/>
              <a:gd name="connsiteX12" fmla="*/ 2114191 w 3126356"/>
              <a:gd name="connsiteY12" fmla="*/ 2506486 h 4133524"/>
              <a:gd name="connsiteX13" fmla="*/ 1809390 w 3126356"/>
              <a:gd name="connsiteY13" fmla="*/ 2582686 h 4133524"/>
              <a:gd name="connsiteX14" fmla="*/ 1047390 w 3126356"/>
              <a:gd name="connsiteY14" fmla="*/ 2506485 h 4133524"/>
              <a:gd name="connsiteX15" fmla="*/ 1504590 w 3126356"/>
              <a:gd name="connsiteY15" fmla="*/ 2658885 h 4133524"/>
              <a:gd name="connsiteX16" fmla="*/ 3028590 w 3126356"/>
              <a:gd name="connsiteY16" fmla="*/ 2658885 h 4133524"/>
              <a:gd name="connsiteX17" fmla="*/ 1352190 w 3126356"/>
              <a:gd name="connsiteY17" fmla="*/ 3192285 h 4133524"/>
              <a:gd name="connsiteX18" fmla="*/ 1656990 w 3126356"/>
              <a:gd name="connsiteY18" fmla="*/ 3497085 h 4133524"/>
              <a:gd name="connsiteX19" fmla="*/ 2876190 w 3126356"/>
              <a:gd name="connsiteY19" fmla="*/ 3192286 h 4133524"/>
              <a:gd name="connsiteX20" fmla="*/ 1352190 w 3126356"/>
              <a:gd name="connsiteY20" fmla="*/ 4106686 h 4133524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809390 w 3126356"/>
              <a:gd name="connsiteY13" fmla="*/ 2582686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057400 w 3126356"/>
              <a:gd name="connsiteY12" fmla="*/ 2362200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4143435"/>
              <a:gd name="connsiteY0" fmla="*/ 1744486 h 4106686"/>
              <a:gd name="connsiteX1" fmla="*/ 361591 w 4143435"/>
              <a:gd name="connsiteY1" fmla="*/ 68086 h 4106686"/>
              <a:gd name="connsiteX2" fmla="*/ 590190 w 4143435"/>
              <a:gd name="connsiteY2" fmla="*/ 1896886 h 4106686"/>
              <a:gd name="connsiteX3" fmla="*/ 799381 w 4143435"/>
              <a:gd name="connsiteY3" fmla="*/ 726369 h 4106686"/>
              <a:gd name="connsiteX4" fmla="*/ 1123590 w 4143435"/>
              <a:gd name="connsiteY4" fmla="*/ 220486 h 4106686"/>
              <a:gd name="connsiteX5" fmla="*/ 1504590 w 4143435"/>
              <a:gd name="connsiteY5" fmla="*/ 2049285 h 4106686"/>
              <a:gd name="connsiteX6" fmla="*/ 1275990 w 4143435"/>
              <a:gd name="connsiteY6" fmla="*/ 1668286 h 4106686"/>
              <a:gd name="connsiteX7" fmla="*/ 2037990 w 4143435"/>
              <a:gd name="connsiteY7" fmla="*/ 601486 h 4106686"/>
              <a:gd name="connsiteX8" fmla="*/ 1580790 w 4143435"/>
              <a:gd name="connsiteY8" fmla="*/ 2201686 h 4106686"/>
              <a:gd name="connsiteX9" fmla="*/ 2114190 w 4143435"/>
              <a:gd name="connsiteY9" fmla="*/ 1820686 h 4106686"/>
              <a:gd name="connsiteX10" fmla="*/ 2799990 w 4143435"/>
              <a:gd name="connsiteY10" fmla="*/ 1134886 h 4106686"/>
              <a:gd name="connsiteX11" fmla="*/ 2418990 w 4143435"/>
              <a:gd name="connsiteY11" fmla="*/ 2125486 h 4106686"/>
              <a:gd name="connsiteX12" fmla="*/ 2057400 w 4143435"/>
              <a:gd name="connsiteY12" fmla="*/ 2362200 h 4106686"/>
              <a:gd name="connsiteX13" fmla="*/ 1600200 w 4143435"/>
              <a:gd name="connsiteY13" fmla="*/ 2362200 h 4106686"/>
              <a:gd name="connsiteX14" fmla="*/ 1047390 w 4143435"/>
              <a:gd name="connsiteY14" fmla="*/ 2506485 h 4106686"/>
              <a:gd name="connsiteX15" fmla="*/ 1504590 w 4143435"/>
              <a:gd name="connsiteY15" fmla="*/ 2658885 h 4106686"/>
              <a:gd name="connsiteX16" fmla="*/ 3028590 w 4143435"/>
              <a:gd name="connsiteY16" fmla="*/ 2658885 h 4106686"/>
              <a:gd name="connsiteX17" fmla="*/ 1352190 w 4143435"/>
              <a:gd name="connsiteY17" fmla="*/ 3192285 h 4106686"/>
              <a:gd name="connsiteX18" fmla="*/ 1656990 w 4143435"/>
              <a:gd name="connsiteY18" fmla="*/ 3497085 h 4106686"/>
              <a:gd name="connsiteX19" fmla="*/ 3962400 w 4143435"/>
              <a:gd name="connsiteY19" fmla="*/ 2057400 h 4106686"/>
              <a:gd name="connsiteX20" fmla="*/ 2743200 w 4143435"/>
              <a:gd name="connsiteY20" fmla="*/ 3505200 h 4106686"/>
              <a:gd name="connsiteX21" fmla="*/ 1352190 w 4143435"/>
              <a:gd name="connsiteY21" fmla="*/ 4106686 h 4106686"/>
              <a:gd name="connsiteX0" fmla="*/ 132991 w 4308535"/>
              <a:gd name="connsiteY0" fmla="*/ 1744486 h 4106686"/>
              <a:gd name="connsiteX1" fmla="*/ 361591 w 4308535"/>
              <a:gd name="connsiteY1" fmla="*/ 68086 h 4106686"/>
              <a:gd name="connsiteX2" fmla="*/ 590190 w 4308535"/>
              <a:gd name="connsiteY2" fmla="*/ 1896886 h 4106686"/>
              <a:gd name="connsiteX3" fmla="*/ 799381 w 4308535"/>
              <a:gd name="connsiteY3" fmla="*/ 726369 h 4106686"/>
              <a:gd name="connsiteX4" fmla="*/ 1123590 w 4308535"/>
              <a:gd name="connsiteY4" fmla="*/ 220486 h 4106686"/>
              <a:gd name="connsiteX5" fmla="*/ 1504590 w 4308535"/>
              <a:gd name="connsiteY5" fmla="*/ 2049285 h 4106686"/>
              <a:gd name="connsiteX6" fmla="*/ 1275990 w 4308535"/>
              <a:gd name="connsiteY6" fmla="*/ 1668286 h 4106686"/>
              <a:gd name="connsiteX7" fmla="*/ 2037990 w 4308535"/>
              <a:gd name="connsiteY7" fmla="*/ 601486 h 4106686"/>
              <a:gd name="connsiteX8" fmla="*/ 1580790 w 4308535"/>
              <a:gd name="connsiteY8" fmla="*/ 2201686 h 4106686"/>
              <a:gd name="connsiteX9" fmla="*/ 2114190 w 4308535"/>
              <a:gd name="connsiteY9" fmla="*/ 1820686 h 4106686"/>
              <a:gd name="connsiteX10" fmla="*/ 2799990 w 4308535"/>
              <a:gd name="connsiteY10" fmla="*/ 1134886 h 4106686"/>
              <a:gd name="connsiteX11" fmla="*/ 2418990 w 4308535"/>
              <a:gd name="connsiteY11" fmla="*/ 2125486 h 4106686"/>
              <a:gd name="connsiteX12" fmla="*/ 2057400 w 4308535"/>
              <a:gd name="connsiteY12" fmla="*/ 2362200 h 4106686"/>
              <a:gd name="connsiteX13" fmla="*/ 1600200 w 4308535"/>
              <a:gd name="connsiteY13" fmla="*/ 2362200 h 4106686"/>
              <a:gd name="connsiteX14" fmla="*/ 1047390 w 4308535"/>
              <a:gd name="connsiteY14" fmla="*/ 2506485 h 4106686"/>
              <a:gd name="connsiteX15" fmla="*/ 1504590 w 4308535"/>
              <a:gd name="connsiteY15" fmla="*/ 2658885 h 4106686"/>
              <a:gd name="connsiteX16" fmla="*/ 3028590 w 4308535"/>
              <a:gd name="connsiteY16" fmla="*/ 2658885 h 4106686"/>
              <a:gd name="connsiteX17" fmla="*/ 1352190 w 4308535"/>
              <a:gd name="connsiteY17" fmla="*/ 3192285 h 4106686"/>
              <a:gd name="connsiteX18" fmla="*/ 1656990 w 4308535"/>
              <a:gd name="connsiteY18" fmla="*/ 3497085 h 4106686"/>
              <a:gd name="connsiteX19" fmla="*/ 3962400 w 4308535"/>
              <a:gd name="connsiteY19" fmla="*/ 2057400 h 4106686"/>
              <a:gd name="connsiteX20" fmla="*/ 3733800 w 4308535"/>
              <a:gd name="connsiteY20" fmla="*/ 2667000 h 4106686"/>
              <a:gd name="connsiteX21" fmla="*/ 1352190 w 4308535"/>
              <a:gd name="connsiteY21" fmla="*/ 4106686 h 4106686"/>
              <a:gd name="connsiteX0" fmla="*/ 132991 w 4308535"/>
              <a:gd name="connsiteY0" fmla="*/ 1744486 h 3686233"/>
              <a:gd name="connsiteX1" fmla="*/ 361591 w 4308535"/>
              <a:gd name="connsiteY1" fmla="*/ 68086 h 3686233"/>
              <a:gd name="connsiteX2" fmla="*/ 590190 w 4308535"/>
              <a:gd name="connsiteY2" fmla="*/ 1896886 h 3686233"/>
              <a:gd name="connsiteX3" fmla="*/ 799381 w 4308535"/>
              <a:gd name="connsiteY3" fmla="*/ 726369 h 3686233"/>
              <a:gd name="connsiteX4" fmla="*/ 1123590 w 4308535"/>
              <a:gd name="connsiteY4" fmla="*/ 220486 h 3686233"/>
              <a:gd name="connsiteX5" fmla="*/ 1504590 w 4308535"/>
              <a:gd name="connsiteY5" fmla="*/ 2049285 h 3686233"/>
              <a:gd name="connsiteX6" fmla="*/ 1275990 w 4308535"/>
              <a:gd name="connsiteY6" fmla="*/ 1668286 h 3686233"/>
              <a:gd name="connsiteX7" fmla="*/ 2037990 w 4308535"/>
              <a:gd name="connsiteY7" fmla="*/ 601486 h 3686233"/>
              <a:gd name="connsiteX8" fmla="*/ 1580790 w 4308535"/>
              <a:gd name="connsiteY8" fmla="*/ 2201686 h 3686233"/>
              <a:gd name="connsiteX9" fmla="*/ 2114190 w 4308535"/>
              <a:gd name="connsiteY9" fmla="*/ 1820686 h 3686233"/>
              <a:gd name="connsiteX10" fmla="*/ 2799990 w 4308535"/>
              <a:gd name="connsiteY10" fmla="*/ 1134886 h 3686233"/>
              <a:gd name="connsiteX11" fmla="*/ 2418990 w 4308535"/>
              <a:gd name="connsiteY11" fmla="*/ 2125486 h 3686233"/>
              <a:gd name="connsiteX12" fmla="*/ 2057400 w 4308535"/>
              <a:gd name="connsiteY12" fmla="*/ 2362200 h 3686233"/>
              <a:gd name="connsiteX13" fmla="*/ 1600200 w 4308535"/>
              <a:gd name="connsiteY13" fmla="*/ 2362200 h 3686233"/>
              <a:gd name="connsiteX14" fmla="*/ 1047390 w 4308535"/>
              <a:gd name="connsiteY14" fmla="*/ 2506485 h 3686233"/>
              <a:gd name="connsiteX15" fmla="*/ 1504590 w 4308535"/>
              <a:gd name="connsiteY15" fmla="*/ 2658885 h 3686233"/>
              <a:gd name="connsiteX16" fmla="*/ 3028590 w 4308535"/>
              <a:gd name="connsiteY16" fmla="*/ 2658885 h 3686233"/>
              <a:gd name="connsiteX17" fmla="*/ 1352190 w 4308535"/>
              <a:gd name="connsiteY17" fmla="*/ 3192285 h 3686233"/>
              <a:gd name="connsiteX18" fmla="*/ 1656990 w 4308535"/>
              <a:gd name="connsiteY18" fmla="*/ 3497085 h 3686233"/>
              <a:gd name="connsiteX19" fmla="*/ 3962400 w 4308535"/>
              <a:gd name="connsiteY19" fmla="*/ 2057400 h 3686233"/>
              <a:gd name="connsiteX20" fmla="*/ 3733800 w 4308535"/>
              <a:gd name="connsiteY20" fmla="*/ 2667000 h 3686233"/>
              <a:gd name="connsiteX21" fmla="*/ 2819400 w 4308535"/>
              <a:gd name="connsiteY21" fmla="*/ 3276600 h 3686233"/>
              <a:gd name="connsiteX0" fmla="*/ 132991 w 4191000"/>
              <a:gd name="connsiteY0" fmla="*/ 1744486 h 3465749"/>
              <a:gd name="connsiteX1" fmla="*/ 361591 w 4191000"/>
              <a:gd name="connsiteY1" fmla="*/ 68086 h 3465749"/>
              <a:gd name="connsiteX2" fmla="*/ 590190 w 4191000"/>
              <a:gd name="connsiteY2" fmla="*/ 1896886 h 3465749"/>
              <a:gd name="connsiteX3" fmla="*/ 799381 w 4191000"/>
              <a:gd name="connsiteY3" fmla="*/ 726369 h 3465749"/>
              <a:gd name="connsiteX4" fmla="*/ 1123590 w 4191000"/>
              <a:gd name="connsiteY4" fmla="*/ 220486 h 3465749"/>
              <a:gd name="connsiteX5" fmla="*/ 1504590 w 4191000"/>
              <a:gd name="connsiteY5" fmla="*/ 2049285 h 3465749"/>
              <a:gd name="connsiteX6" fmla="*/ 1275990 w 4191000"/>
              <a:gd name="connsiteY6" fmla="*/ 1668286 h 3465749"/>
              <a:gd name="connsiteX7" fmla="*/ 2037990 w 4191000"/>
              <a:gd name="connsiteY7" fmla="*/ 601486 h 3465749"/>
              <a:gd name="connsiteX8" fmla="*/ 1580790 w 4191000"/>
              <a:gd name="connsiteY8" fmla="*/ 2201686 h 3465749"/>
              <a:gd name="connsiteX9" fmla="*/ 2114190 w 4191000"/>
              <a:gd name="connsiteY9" fmla="*/ 1820686 h 3465749"/>
              <a:gd name="connsiteX10" fmla="*/ 2799990 w 4191000"/>
              <a:gd name="connsiteY10" fmla="*/ 1134886 h 3465749"/>
              <a:gd name="connsiteX11" fmla="*/ 2418990 w 4191000"/>
              <a:gd name="connsiteY11" fmla="*/ 2125486 h 3465749"/>
              <a:gd name="connsiteX12" fmla="*/ 2057400 w 4191000"/>
              <a:gd name="connsiteY12" fmla="*/ 2362200 h 3465749"/>
              <a:gd name="connsiteX13" fmla="*/ 1600200 w 4191000"/>
              <a:gd name="connsiteY13" fmla="*/ 2362200 h 3465749"/>
              <a:gd name="connsiteX14" fmla="*/ 1047390 w 4191000"/>
              <a:gd name="connsiteY14" fmla="*/ 2506485 h 3465749"/>
              <a:gd name="connsiteX15" fmla="*/ 1504590 w 4191000"/>
              <a:gd name="connsiteY15" fmla="*/ 2658885 h 3465749"/>
              <a:gd name="connsiteX16" fmla="*/ 3028590 w 4191000"/>
              <a:gd name="connsiteY16" fmla="*/ 2658885 h 3465749"/>
              <a:gd name="connsiteX17" fmla="*/ 1352190 w 4191000"/>
              <a:gd name="connsiteY17" fmla="*/ 3192285 h 3465749"/>
              <a:gd name="connsiteX18" fmla="*/ 2362200 w 4191000"/>
              <a:gd name="connsiteY18" fmla="*/ 3276601 h 3465749"/>
              <a:gd name="connsiteX19" fmla="*/ 3962400 w 4191000"/>
              <a:gd name="connsiteY19" fmla="*/ 2057400 h 3465749"/>
              <a:gd name="connsiteX20" fmla="*/ 3733800 w 4191000"/>
              <a:gd name="connsiteY20" fmla="*/ 2667000 h 3465749"/>
              <a:gd name="connsiteX21" fmla="*/ 2819400 w 4191000"/>
              <a:gd name="connsiteY21" fmla="*/ 3276600 h 3465749"/>
              <a:gd name="connsiteX0" fmla="*/ 132991 w 4191000"/>
              <a:gd name="connsiteY0" fmla="*/ 1744486 h 3509785"/>
              <a:gd name="connsiteX1" fmla="*/ 361591 w 4191000"/>
              <a:gd name="connsiteY1" fmla="*/ 68086 h 3509785"/>
              <a:gd name="connsiteX2" fmla="*/ 590190 w 4191000"/>
              <a:gd name="connsiteY2" fmla="*/ 1896886 h 3509785"/>
              <a:gd name="connsiteX3" fmla="*/ 799381 w 4191000"/>
              <a:gd name="connsiteY3" fmla="*/ 726369 h 3509785"/>
              <a:gd name="connsiteX4" fmla="*/ 1123590 w 4191000"/>
              <a:gd name="connsiteY4" fmla="*/ 220486 h 3509785"/>
              <a:gd name="connsiteX5" fmla="*/ 1504590 w 4191000"/>
              <a:gd name="connsiteY5" fmla="*/ 2049285 h 3509785"/>
              <a:gd name="connsiteX6" fmla="*/ 1275990 w 4191000"/>
              <a:gd name="connsiteY6" fmla="*/ 1668286 h 3509785"/>
              <a:gd name="connsiteX7" fmla="*/ 2037990 w 4191000"/>
              <a:gd name="connsiteY7" fmla="*/ 601486 h 3509785"/>
              <a:gd name="connsiteX8" fmla="*/ 1580790 w 4191000"/>
              <a:gd name="connsiteY8" fmla="*/ 2201686 h 3509785"/>
              <a:gd name="connsiteX9" fmla="*/ 2114190 w 4191000"/>
              <a:gd name="connsiteY9" fmla="*/ 1820686 h 3509785"/>
              <a:gd name="connsiteX10" fmla="*/ 2799990 w 4191000"/>
              <a:gd name="connsiteY10" fmla="*/ 1134886 h 3509785"/>
              <a:gd name="connsiteX11" fmla="*/ 2418990 w 4191000"/>
              <a:gd name="connsiteY11" fmla="*/ 2125486 h 3509785"/>
              <a:gd name="connsiteX12" fmla="*/ 2057400 w 4191000"/>
              <a:gd name="connsiteY12" fmla="*/ 2362200 h 3509785"/>
              <a:gd name="connsiteX13" fmla="*/ 1600200 w 4191000"/>
              <a:gd name="connsiteY13" fmla="*/ 2362200 h 3509785"/>
              <a:gd name="connsiteX14" fmla="*/ 1047390 w 4191000"/>
              <a:gd name="connsiteY14" fmla="*/ 2506485 h 3509785"/>
              <a:gd name="connsiteX15" fmla="*/ 1504590 w 4191000"/>
              <a:gd name="connsiteY15" fmla="*/ 2658885 h 3509785"/>
              <a:gd name="connsiteX16" fmla="*/ 3505200 w 4191000"/>
              <a:gd name="connsiteY16" fmla="*/ 1371601 h 3509785"/>
              <a:gd name="connsiteX17" fmla="*/ 1352190 w 4191000"/>
              <a:gd name="connsiteY17" fmla="*/ 3192285 h 3509785"/>
              <a:gd name="connsiteX18" fmla="*/ 2362200 w 4191000"/>
              <a:gd name="connsiteY18" fmla="*/ 3276601 h 3509785"/>
              <a:gd name="connsiteX19" fmla="*/ 3962400 w 4191000"/>
              <a:gd name="connsiteY19" fmla="*/ 2057400 h 3509785"/>
              <a:gd name="connsiteX20" fmla="*/ 3733800 w 4191000"/>
              <a:gd name="connsiteY20" fmla="*/ 2667000 h 3509785"/>
              <a:gd name="connsiteX21" fmla="*/ 2819400 w 4191000"/>
              <a:gd name="connsiteY21" fmla="*/ 3276600 h 3509785"/>
              <a:gd name="connsiteX0" fmla="*/ 132991 w 4165600"/>
              <a:gd name="connsiteY0" fmla="*/ 1744486 h 3458985"/>
              <a:gd name="connsiteX1" fmla="*/ 361591 w 4165600"/>
              <a:gd name="connsiteY1" fmla="*/ 68086 h 3458985"/>
              <a:gd name="connsiteX2" fmla="*/ 590190 w 4165600"/>
              <a:gd name="connsiteY2" fmla="*/ 1896886 h 3458985"/>
              <a:gd name="connsiteX3" fmla="*/ 799381 w 4165600"/>
              <a:gd name="connsiteY3" fmla="*/ 726369 h 3458985"/>
              <a:gd name="connsiteX4" fmla="*/ 1123590 w 4165600"/>
              <a:gd name="connsiteY4" fmla="*/ 220486 h 3458985"/>
              <a:gd name="connsiteX5" fmla="*/ 1504590 w 4165600"/>
              <a:gd name="connsiteY5" fmla="*/ 2049285 h 3458985"/>
              <a:gd name="connsiteX6" fmla="*/ 1275990 w 4165600"/>
              <a:gd name="connsiteY6" fmla="*/ 1668286 h 3458985"/>
              <a:gd name="connsiteX7" fmla="*/ 2037990 w 4165600"/>
              <a:gd name="connsiteY7" fmla="*/ 601486 h 3458985"/>
              <a:gd name="connsiteX8" fmla="*/ 1580790 w 4165600"/>
              <a:gd name="connsiteY8" fmla="*/ 2201686 h 3458985"/>
              <a:gd name="connsiteX9" fmla="*/ 2114190 w 4165600"/>
              <a:gd name="connsiteY9" fmla="*/ 1820686 h 3458985"/>
              <a:gd name="connsiteX10" fmla="*/ 2799990 w 4165600"/>
              <a:gd name="connsiteY10" fmla="*/ 1134886 h 3458985"/>
              <a:gd name="connsiteX11" fmla="*/ 2418990 w 4165600"/>
              <a:gd name="connsiteY11" fmla="*/ 2125486 h 3458985"/>
              <a:gd name="connsiteX12" fmla="*/ 2057400 w 4165600"/>
              <a:gd name="connsiteY12" fmla="*/ 2362200 h 3458985"/>
              <a:gd name="connsiteX13" fmla="*/ 1600200 w 4165600"/>
              <a:gd name="connsiteY13" fmla="*/ 2362200 h 3458985"/>
              <a:gd name="connsiteX14" fmla="*/ 1047390 w 4165600"/>
              <a:gd name="connsiteY14" fmla="*/ 2506485 h 3458985"/>
              <a:gd name="connsiteX15" fmla="*/ 1504590 w 4165600"/>
              <a:gd name="connsiteY15" fmla="*/ 2658885 h 3458985"/>
              <a:gd name="connsiteX16" fmla="*/ 3505200 w 4165600"/>
              <a:gd name="connsiteY16" fmla="*/ 1371601 h 3458985"/>
              <a:gd name="connsiteX17" fmla="*/ 1352190 w 4165600"/>
              <a:gd name="connsiteY17" fmla="*/ 3192285 h 3458985"/>
              <a:gd name="connsiteX18" fmla="*/ 2514600 w 4165600"/>
              <a:gd name="connsiteY18" fmla="*/ 2971801 h 3458985"/>
              <a:gd name="connsiteX19" fmla="*/ 3962400 w 4165600"/>
              <a:gd name="connsiteY19" fmla="*/ 2057400 h 3458985"/>
              <a:gd name="connsiteX20" fmla="*/ 3733800 w 4165600"/>
              <a:gd name="connsiteY20" fmla="*/ 2667000 h 3458985"/>
              <a:gd name="connsiteX21" fmla="*/ 2819400 w 4165600"/>
              <a:gd name="connsiteY21" fmla="*/ 3276600 h 3458985"/>
              <a:gd name="connsiteX0" fmla="*/ 132991 w 4165600"/>
              <a:gd name="connsiteY0" fmla="*/ 1744486 h 3276600"/>
              <a:gd name="connsiteX1" fmla="*/ 361591 w 4165600"/>
              <a:gd name="connsiteY1" fmla="*/ 68086 h 3276600"/>
              <a:gd name="connsiteX2" fmla="*/ 590190 w 4165600"/>
              <a:gd name="connsiteY2" fmla="*/ 1896886 h 3276600"/>
              <a:gd name="connsiteX3" fmla="*/ 799381 w 4165600"/>
              <a:gd name="connsiteY3" fmla="*/ 726369 h 3276600"/>
              <a:gd name="connsiteX4" fmla="*/ 1123590 w 4165600"/>
              <a:gd name="connsiteY4" fmla="*/ 220486 h 3276600"/>
              <a:gd name="connsiteX5" fmla="*/ 1504590 w 4165600"/>
              <a:gd name="connsiteY5" fmla="*/ 2049285 h 3276600"/>
              <a:gd name="connsiteX6" fmla="*/ 1275990 w 4165600"/>
              <a:gd name="connsiteY6" fmla="*/ 1668286 h 3276600"/>
              <a:gd name="connsiteX7" fmla="*/ 2037990 w 4165600"/>
              <a:gd name="connsiteY7" fmla="*/ 601486 h 3276600"/>
              <a:gd name="connsiteX8" fmla="*/ 1580790 w 4165600"/>
              <a:gd name="connsiteY8" fmla="*/ 2201686 h 3276600"/>
              <a:gd name="connsiteX9" fmla="*/ 2114190 w 4165600"/>
              <a:gd name="connsiteY9" fmla="*/ 1820686 h 3276600"/>
              <a:gd name="connsiteX10" fmla="*/ 2799990 w 4165600"/>
              <a:gd name="connsiteY10" fmla="*/ 1134886 h 3276600"/>
              <a:gd name="connsiteX11" fmla="*/ 2418990 w 4165600"/>
              <a:gd name="connsiteY11" fmla="*/ 2125486 h 3276600"/>
              <a:gd name="connsiteX12" fmla="*/ 2057400 w 4165600"/>
              <a:gd name="connsiteY12" fmla="*/ 2362200 h 3276600"/>
              <a:gd name="connsiteX13" fmla="*/ 1600200 w 4165600"/>
              <a:gd name="connsiteY13" fmla="*/ 2362200 h 3276600"/>
              <a:gd name="connsiteX14" fmla="*/ 1047390 w 4165600"/>
              <a:gd name="connsiteY14" fmla="*/ 2506485 h 3276600"/>
              <a:gd name="connsiteX15" fmla="*/ 1504590 w 4165600"/>
              <a:gd name="connsiteY15" fmla="*/ 2658885 h 3276600"/>
              <a:gd name="connsiteX16" fmla="*/ 3505200 w 4165600"/>
              <a:gd name="connsiteY16" fmla="*/ 1371601 h 3276600"/>
              <a:gd name="connsiteX17" fmla="*/ 2590800 w 4165600"/>
              <a:gd name="connsiteY17" fmla="*/ 2971801 h 3276600"/>
              <a:gd name="connsiteX18" fmla="*/ 2514600 w 4165600"/>
              <a:gd name="connsiteY18" fmla="*/ 2971801 h 3276600"/>
              <a:gd name="connsiteX19" fmla="*/ 3962400 w 4165600"/>
              <a:gd name="connsiteY19" fmla="*/ 2057400 h 3276600"/>
              <a:gd name="connsiteX20" fmla="*/ 3733800 w 4165600"/>
              <a:gd name="connsiteY20" fmla="*/ 2667000 h 3276600"/>
              <a:gd name="connsiteX21" fmla="*/ 2819400 w 41656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047390 w 4191000"/>
              <a:gd name="connsiteY14" fmla="*/ 2506485 h 3276600"/>
              <a:gd name="connsiteX15" fmla="*/ 1504590 w 4191000"/>
              <a:gd name="connsiteY15" fmla="*/ 2658885 h 3276600"/>
              <a:gd name="connsiteX16" fmla="*/ 3505200 w 4191000"/>
              <a:gd name="connsiteY16" fmla="*/ 13716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047390 w 4191000"/>
              <a:gd name="connsiteY14" fmla="*/ 2506485 h 3276600"/>
              <a:gd name="connsiteX15" fmla="*/ 2133600 w 4191000"/>
              <a:gd name="connsiteY15" fmla="*/ 2590801 h 3276600"/>
              <a:gd name="connsiteX16" fmla="*/ 3505200 w 4191000"/>
              <a:gd name="connsiteY16" fmla="*/ 13716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047390 w 4191000"/>
              <a:gd name="connsiteY14" fmla="*/ 2506485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895600 w 4191000"/>
              <a:gd name="connsiteY10" fmla="*/ 838201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362200 w 4191000"/>
              <a:gd name="connsiteY9" fmla="*/ 1219201 h 3276600"/>
              <a:gd name="connsiteX10" fmla="*/ 2895600 w 4191000"/>
              <a:gd name="connsiteY10" fmla="*/ 838201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752600 w 4191000"/>
              <a:gd name="connsiteY8" fmla="*/ 1981201 h 3276600"/>
              <a:gd name="connsiteX9" fmla="*/ 2362200 w 4191000"/>
              <a:gd name="connsiteY9" fmla="*/ 1219201 h 3276600"/>
              <a:gd name="connsiteX10" fmla="*/ 2895600 w 4191000"/>
              <a:gd name="connsiteY10" fmla="*/ 838201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686983 h 3219097"/>
              <a:gd name="connsiteX1" fmla="*/ 361591 w 4191000"/>
              <a:gd name="connsiteY1" fmla="*/ 10583 h 3219097"/>
              <a:gd name="connsiteX2" fmla="*/ 590190 w 4191000"/>
              <a:gd name="connsiteY2" fmla="*/ 1839383 h 3219097"/>
              <a:gd name="connsiteX3" fmla="*/ 799381 w 4191000"/>
              <a:gd name="connsiteY3" fmla="*/ 668866 h 3219097"/>
              <a:gd name="connsiteX4" fmla="*/ 1219200 w 4191000"/>
              <a:gd name="connsiteY4" fmla="*/ 323498 h 3219097"/>
              <a:gd name="connsiteX5" fmla="*/ 1504590 w 4191000"/>
              <a:gd name="connsiteY5" fmla="*/ 1991782 h 3219097"/>
              <a:gd name="connsiteX6" fmla="*/ 1275990 w 4191000"/>
              <a:gd name="connsiteY6" fmla="*/ 1610783 h 3219097"/>
              <a:gd name="connsiteX7" fmla="*/ 2037990 w 4191000"/>
              <a:gd name="connsiteY7" fmla="*/ 543983 h 3219097"/>
              <a:gd name="connsiteX8" fmla="*/ 1752600 w 4191000"/>
              <a:gd name="connsiteY8" fmla="*/ 1923698 h 3219097"/>
              <a:gd name="connsiteX9" fmla="*/ 2362200 w 4191000"/>
              <a:gd name="connsiteY9" fmla="*/ 1161698 h 3219097"/>
              <a:gd name="connsiteX10" fmla="*/ 2895600 w 4191000"/>
              <a:gd name="connsiteY10" fmla="*/ 780698 h 3219097"/>
              <a:gd name="connsiteX11" fmla="*/ 2418990 w 4191000"/>
              <a:gd name="connsiteY11" fmla="*/ 2067983 h 3219097"/>
              <a:gd name="connsiteX12" fmla="*/ 2057400 w 4191000"/>
              <a:gd name="connsiteY12" fmla="*/ 2304697 h 3219097"/>
              <a:gd name="connsiteX13" fmla="*/ 1752600 w 4191000"/>
              <a:gd name="connsiteY13" fmla="*/ 2457098 h 3219097"/>
              <a:gd name="connsiteX14" fmla="*/ 1524000 w 4191000"/>
              <a:gd name="connsiteY14" fmla="*/ 2761898 h 3219097"/>
              <a:gd name="connsiteX15" fmla="*/ 2133600 w 4191000"/>
              <a:gd name="connsiteY15" fmla="*/ 2533298 h 3219097"/>
              <a:gd name="connsiteX16" fmla="*/ 3429000 w 4191000"/>
              <a:gd name="connsiteY16" fmla="*/ 1237898 h 3219097"/>
              <a:gd name="connsiteX17" fmla="*/ 2590800 w 4191000"/>
              <a:gd name="connsiteY17" fmla="*/ 2914298 h 3219097"/>
              <a:gd name="connsiteX18" fmla="*/ 2362200 w 4191000"/>
              <a:gd name="connsiteY18" fmla="*/ 2990498 h 3219097"/>
              <a:gd name="connsiteX19" fmla="*/ 3962400 w 4191000"/>
              <a:gd name="connsiteY19" fmla="*/ 1999897 h 3219097"/>
              <a:gd name="connsiteX20" fmla="*/ 3733800 w 4191000"/>
              <a:gd name="connsiteY20" fmla="*/ 2609497 h 3219097"/>
              <a:gd name="connsiteX21" fmla="*/ 2819400 w 4191000"/>
              <a:gd name="connsiteY21" fmla="*/ 3219097 h 3219097"/>
              <a:gd name="connsiteX0" fmla="*/ 132991 w 4191000"/>
              <a:gd name="connsiteY0" fmla="*/ 1686983 h 3219097"/>
              <a:gd name="connsiteX1" fmla="*/ 361591 w 4191000"/>
              <a:gd name="connsiteY1" fmla="*/ 10583 h 3219097"/>
              <a:gd name="connsiteX2" fmla="*/ 590190 w 4191000"/>
              <a:gd name="connsiteY2" fmla="*/ 1839383 h 3219097"/>
              <a:gd name="connsiteX3" fmla="*/ 914400 w 4191000"/>
              <a:gd name="connsiteY3" fmla="*/ 780698 h 3219097"/>
              <a:gd name="connsiteX4" fmla="*/ 1219200 w 4191000"/>
              <a:gd name="connsiteY4" fmla="*/ 323498 h 3219097"/>
              <a:gd name="connsiteX5" fmla="*/ 1504590 w 4191000"/>
              <a:gd name="connsiteY5" fmla="*/ 1991782 h 3219097"/>
              <a:gd name="connsiteX6" fmla="*/ 1275990 w 4191000"/>
              <a:gd name="connsiteY6" fmla="*/ 1610783 h 3219097"/>
              <a:gd name="connsiteX7" fmla="*/ 2037990 w 4191000"/>
              <a:gd name="connsiteY7" fmla="*/ 543983 h 3219097"/>
              <a:gd name="connsiteX8" fmla="*/ 1752600 w 4191000"/>
              <a:gd name="connsiteY8" fmla="*/ 1923698 h 3219097"/>
              <a:gd name="connsiteX9" fmla="*/ 2362200 w 4191000"/>
              <a:gd name="connsiteY9" fmla="*/ 1161698 h 3219097"/>
              <a:gd name="connsiteX10" fmla="*/ 2895600 w 4191000"/>
              <a:gd name="connsiteY10" fmla="*/ 780698 h 3219097"/>
              <a:gd name="connsiteX11" fmla="*/ 2418990 w 4191000"/>
              <a:gd name="connsiteY11" fmla="*/ 2067983 h 3219097"/>
              <a:gd name="connsiteX12" fmla="*/ 2057400 w 4191000"/>
              <a:gd name="connsiteY12" fmla="*/ 2304697 h 3219097"/>
              <a:gd name="connsiteX13" fmla="*/ 1752600 w 4191000"/>
              <a:gd name="connsiteY13" fmla="*/ 2457098 h 3219097"/>
              <a:gd name="connsiteX14" fmla="*/ 1524000 w 4191000"/>
              <a:gd name="connsiteY14" fmla="*/ 2761898 h 3219097"/>
              <a:gd name="connsiteX15" fmla="*/ 2133600 w 4191000"/>
              <a:gd name="connsiteY15" fmla="*/ 2533298 h 3219097"/>
              <a:gd name="connsiteX16" fmla="*/ 3429000 w 4191000"/>
              <a:gd name="connsiteY16" fmla="*/ 1237898 h 3219097"/>
              <a:gd name="connsiteX17" fmla="*/ 2590800 w 4191000"/>
              <a:gd name="connsiteY17" fmla="*/ 2914298 h 3219097"/>
              <a:gd name="connsiteX18" fmla="*/ 2362200 w 4191000"/>
              <a:gd name="connsiteY18" fmla="*/ 2990498 h 3219097"/>
              <a:gd name="connsiteX19" fmla="*/ 3962400 w 4191000"/>
              <a:gd name="connsiteY19" fmla="*/ 1999897 h 3219097"/>
              <a:gd name="connsiteX20" fmla="*/ 3733800 w 4191000"/>
              <a:gd name="connsiteY20" fmla="*/ 2609497 h 3219097"/>
              <a:gd name="connsiteX21" fmla="*/ 2819400 w 4191000"/>
              <a:gd name="connsiteY21" fmla="*/ 3219097 h 3219097"/>
              <a:gd name="connsiteX0" fmla="*/ 132991 w 4191000"/>
              <a:gd name="connsiteY0" fmla="*/ 1678868 h 3210982"/>
              <a:gd name="connsiteX1" fmla="*/ 304800 w 4191000"/>
              <a:gd name="connsiteY1" fmla="*/ 10583 h 3210982"/>
              <a:gd name="connsiteX2" fmla="*/ 590190 w 4191000"/>
              <a:gd name="connsiteY2" fmla="*/ 1831268 h 3210982"/>
              <a:gd name="connsiteX3" fmla="*/ 914400 w 4191000"/>
              <a:gd name="connsiteY3" fmla="*/ 772583 h 3210982"/>
              <a:gd name="connsiteX4" fmla="*/ 1219200 w 4191000"/>
              <a:gd name="connsiteY4" fmla="*/ 315383 h 3210982"/>
              <a:gd name="connsiteX5" fmla="*/ 1504590 w 4191000"/>
              <a:gd name="connsiteY5" fmla="*/ 1983667 h 3210982"/>
              <a:gd name="connsiteX6" fmla="*/ 1275990 w 4191000"/>
              <a:gd name="connsiteY6" fmla="*/ 1602668 h 3210982"/>
              <a:gd name="connsiteX7" fmla="*/ 2037990 w 4191000"/>
              <a:gd name="connsiteY7" fmla="*/ 535868 h 3210982"/>
              <a:gd name="connsiteX8" fmla="*/ 1752600 w 4191000"/>
              <a:gd name="connsiteY8" fmla="*/ 1915583 h 3210982"/>
              <a:gd name="connsiteX9" fmla="*/ 2362200 w 4191000"/>
              <a:gd name="connsiteY9" fmla="*/ 1153583 h 3210982"/>
              <a:gd name="connsiteX10" fmla="*/ 2895600 w 4191000"/>
              <a:gd name="connsiteY10" fmla="*/ 772583 h 3210982"/>
              <a:gd name="connsiteX11" fmla="*/ 2418990 w 4191000"/>
              <a:gd name="connsiteY11" fmla="*/ 2059868 h 3210982"/>
              <a:gd name="connsiteX12" fmla="*/ 2057400 w 4191000"/>
              <a:gd name="connsiteY12" fmla="*/ 2296582 h 3210982"/>
              <a:gd name="connsiteX13" fmla="*/ 1752600 w 4191000"/>
              <a:gd name="connsiteY13" fmla="*/ 2448983 h 3210982"/>
              <a:gd name="connsiteX14" fmla="*/ 1524000 w 4191000"/>
              <a:gd name="connsiteY14" fmla="*/ 2753783 h 3210982"/>
              <a:gd name="connsiteX15" fmla="*/ 2133600 w 4191000"/>
              <a:gd name="connsiteY15" fmla="*/ 2525183 h 3210982"/>
              <a:gd name="connsiteX16" fmla="*/ 3429000 w 4191000"/>
              <a:gd name="connsiteY16" fmla="*/ 1229783 h 3210982"/>
              <a:gd name="connsiteX17" fmla="*/ 2590800 w 4191000"/>
              <a:gd name="connsiteY17" fmla="*/ 2906183 h 3210982"/>
              <a:gd name="connsiteX18" fmla="*/ 2362200 w 4191000"/>
              <a:gd name="connsiteY18" fmla="*/ 2982383 h 3210982"/>
              <a:gd name="connsiteX19" fmla="*/ 3962400 w 4191000"/>
              <a:gd name="connsiteY19" fmla="*/ 1991782 h 3210982"/>
              <a:gd name="connsiteX20" fmla="*/ 3733800 w 4191000"/>
              <a:gd name="connsiteY20" fmla="*/ 2601382 h 3210982"/>
              <a:gd name="connsiteX21" fmla="*/ 2819400 w 4191000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94781 w 4247791"/>
              <a:gd name="connsiteY7" fmla="*/ 535868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1580791 w 4247791"/>
              <a:gd name="connsiteY14" fmla="*/ 2753783 h 3210982"/>
              <a:gd name="connsiteX15" fmla="*/ 2190391 w 4247791"/>
              <a:gd name="connsiteY15" fmla="*/ 2525183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1580791 w 4247791"/>
              <a:gd name="connsiteY14" fmla="*/ 2753783 h 3210982"/>
              <a:gd name="connsiteX15" fmla="*/ 2190391 w 4247791"/>
              <a:gd name="connsiteY15" fmla="*/ 2525183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1580791 w 4247791"/>
              <a:gd name="connsiteY14" fmla="*/ 2753783 h 3210982"/>
              <a:gd name="connsiteX15" fmla="*/ 2495192 w 4247791"/>
              <a:gd name="connsiteY15" fmla="*/ 2372782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2037992 w 4247791"/>
              <a:gd name="connsiteY14" fmla="*/ 2677582 h 3210982"/>
              <a:gd name="connsiteX15" fmla="*/ 2495192 w 4247791"/>
              <a:gd name="connsiteY15" fmla="*/ 2372782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2037992 w 4247791"/>
              <a:gd name="connsiteY13" fmla="*/ 2677582 h 3210982"/>
              <a:gd name="connsiteX14" fmla="*/ 2495192 w 4247791"/>
              <a:gd name="connsiteY14" fmla="*/ 2372782 h 3210982"/>
              <a:gd name="connsiteX15" fmla="*/ 3485791 w 4247791"/>
              <a:gd name="connsiteY15" fmla="*/ 1229783 h 3210982"/>
              <a:gd name="connsiteX16" fmla="*/ 2647591 w 4247791"/>
              <a:gd name="connsiteY16" fmla="*/ 2906183 h 3210982"/>
              <a:gd name="connsiteX17" fmla="*/ 2418991 w 4247791"/>
              <a:gd name="connsiteY17" fmla="*/ 2982383 h 3210982"/>
              <a:gd name="connsiteX18" fmla="*/ 4019191 w 4247791"/>
              <a:gd name="connsiteY18" fmla="*/ 1991782 h 3210982"/>
              <a:gd name="connsiteX19" fmla="*/ 3790591 w 4247791"/>
              <a:gd name="connsiteY19" fmla="*/ 2601382 h 3210982"/>
              <a:gd name="connsiteX20" fmla="*/ 2876191 w 4247791"/>
              <a:gd name="connsiteY20" fmla="*/ 3210982 h 321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47791" h="3210982">
                <a:moveTo>
                  <a:pt x="132991" y="1686982"/>
                </a:moveTo>
                <a:cubicBezTo>
                  <a:pt x="0" y="1312452"/>
                  <a:pt x="244056" y="0"/>
                  <a:pt x="361591" y="10583"/>
                </a:cubicBezTo>
                <a:cubicBezTo>
                  <a:pt x="631526" y="9664"/>
                  <a:pt x="545381" y="1704268"/>
                  <a:pt x="646981" y="1831268"/>
                </a:cubicBezTo>
                <a:cubicBezTo>
                  <a:pt x="748581" y="1958268"/>
                  <a:pt x="866356" y="1025231"/>
                  <a:pt x="971191" y="772583"/>
                </a:cubicBezTo>
                <a:cubicBezTo>
                  <a:pt x="1076026" y="519936"/>
                  <a:pt x="1177626" y="113536"/>
                  <a:pt x="1275991" y="315383"/>
                </a:cubicBezTo>
                <a:cubicBezTo>
                  <a:pt x="1374356" y="517230"/>
                  <a:pt x="1551916" y="1769120"/>
                  <a:pt x="1561381" y="1983667"/>
                </a:cubicBezTo>
                <a:cubicBezTo>
                  <a:pt x="1570846" y="2198214"/>
                  <a:pt x="1253346" y="1855315"/>
                  <a:pt x="1332781" y="1602668"/>
                </a:cubicBezTo>
                <a:cubicBezTo>
                  <a:pt x="1412216" y="1350021"/>
                  <a:pt x="1731635" y="470937"/>
                  <a:pt x="2037992" y="467782"/>
                </a:cubicBezTo>
                <a:cubicBezTo>
                  <a:pt x="2453857" y="759882"/>
                  <a:pt x="1745891" y="1801283"/>
                  <a:pt x="1809391" y="1915583"/>
                </a:cubicBezTo>
                <a:cubicBezTo>
                  <a:pt x="1872891" y="2029883"/>
                  <a:pt x="2228491" y="1344083"/>
                  <a:pt x="2418991" y="1153583"/>
                </a:cubicBezTo>
                <a:cubicBezTo>
                  <a:pt x="2609491" y="963083"/>
                  <a:pt x="2942926" y="621536"/>
                  <a:pt x="2952391" y="772583"/>
                </a:cubicBezTo>
                <a:cubicBezTo>
                  <a:pt x="2961856" y="923631"/>
                  <a:pt x="2615481" y="1805868"/>
                  <a:pt x="2475781" y="2059868"/>
                </a:cubicBezTo>
                <a:cubicBezTo>
                  <a:pt x="2336081" y="2313868"/>
                  <a:pt x="2187156" y="2193630"/>
                  <a:pt x="2114191" y="2296582"/>
                </a:cubicBezTo>
                <a:cubicBezTo>
                  <a:pt x="2041226" y="2399534"/>
                  <a:pt x="1974492" y="2664882"/>
                  <a:pt x="2037992" y="2677582"/>
                </a:cubicBezTo>
                <a:cubicBezTo>
                  <a:pt x="2101492" y="2690282"/>
                  <a:pt x="2253892" y="2614082"/>
                  <a:pt x="2495192" y="2372782"/>
                </a:cubicBezTo>
                <a:cubicBezTo>
                  <a:pt x="2736492" y="2131482"/>
                  <a:pt x="3333391" y="1057980"/>
                  <a:pt x="3485791" y="1229783"/>
                </a:cubicBezTo>
                <a:cubicBezTo>
                  <a:pt x="3583557" y="1415964"/>
                  <a:pt x="2825391" y="2614083"/>
                  <a:pt x="2647591" y="2906183"/>
                </a:cubicBezTo>
                <a:cubicBezTo>
                  <a:pt x="2469791" y="3198283"/>
                  <a:pt x="2190391" y="3134783"/>
                  <a:pt x="2418991" y="2982383"/>
                </a:cubicBezTo>
                <a:cubicBezTo>
                  <a:pt x="2647591" y="2829983"/>
                  <a:pt x="3790591" y="2055282"/>
                  <a:pt x="4019191" y="1991782"/>
                </a:cubicBezTo>
                <a:cubicBezTo>
                  <a:pt x="4247791" y="1928282"/>
                  <a:pt x="3981091" y="2398182"/>
                  <a:pt x="3790591" y="2601382"/>
                </a:cubicBezTo>
                <a:cubicBezTo>
                  <a:pt x="3600091" y="2804582"/>
                  <a:pt x="3105151" y="3078146"/>
                  <a:pt x="2876191" y="3210982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 rot="486470">
            <a:off x="2659129" y="2109597"/>
            <a:ext cx="812949" cy="1026575"/>
            <a:chOff x="2514600" y="1709735"/>
            <a:chExt cx="812949" cy="1026575"/>
          </a:xfrm>
        </p:grpSpPr>
        <p:sp>
          <p:nvSpPr>
            <p:cNvPr id="7" name="Rectangle 6"/>
            <p:cNvSpPr/>
            <p:nvPr/>
          </p:nvSpPr>
          <p:spPr>
            <a:xfrm rot="16200000">
              <a:off x="2213244" y="2053955"/>
              <a:ext cx="983711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4448536">
              <a:off x="2645193" y="2011091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1"/>
          <p:cNvGrpSpPr/>
          <p:nvPr/>
        </p:nvGrpSpPr>
        <p:grpSpPr>
          <a:xfrm rot="21190971">
            <a:off x="3410056" y="2179143"/>
            <a:ext cx="827749" cy="1014018"/>
            <a:chOff x="3697417" y="1153609"/>
            <a:chExt cx="827749" cy="1014018"/>
          </a:xfrm>
        </p:grpSpPr>
        <p:sp>
          <p:nvSpPr>
            <p:cNvPr id="9" name="Rectangle 8"/>
            <p:cNvSpPr/>
            <p:nvPr/>
          </p:nvSpPr>
          <p:spPr>
            <a:xfrm rot="17706938">
              <a:off x="3392617" y="1481827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192199">
              <a:off x="3842810" y="145496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2"/>
          <p:cNvGrpSpPr/>
          <p:nvPr/>
        </p:nvGrpSpPr>
        <p:grpSpPr>
          <a:xfrm rot="18657687">
            <a:off x="3975058" y="2505217"/>
            <a:ext cx="1123503" cy="747806"/>
            <a:chOff x="5217384" y="1626333"/>
            <a:chExt cx="1123503" cy="747806"/>
          </a:xfrm>
        </p:grpSpPr>
        <p:sp>
          <p:nvSpPr>
            <p:cNvPr id="11" name="Rectangle 10"/>
            <p:cNvSpPr/>
            <p:nvPr/>
          </p:nvSpPr>
          <p:spPr>
            <a:xfrm rot="20175368">
              <a:off x="5217384" y="1626333"/>
              <a:ext cx="96688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81986">
              <a:off x="5357176" y="199313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3"/>
          <p:cNvGrpSpPr/>
          <p:nvPr/>
        </p:nvGrpSpPr>
        <p:grpSpPr>
          <a:xfrm rot="14479026">
            <a:off x="4820360" y="2608626"/>
            <a:ext cx="738871" cy="1177900"/>
            <a:chOff x="5157821" y="3082881"/>
            <a:chExt cx="738871" cy="1177900"/>
          </a:xfrm>
        </p:grpSpPr>
        <p:sp>
          <p:nvSpPr>
            <p:cNvPr id="12" name="Rectangle 11"/>
            <p:cNvSpPr/>
            <p:nvPr/>
          </p:nvSpPr>
          <p:spPr>
            <a:xfrm rot="3990070">
              <a:off x="5210892" y="3387681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667892">
              <a:off x="4856465" y="3578426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18337831">
            <a:off x="5264820" y="3241159"/>
            <a:ext cx="1043126" cy="740520"/>
            <a:chOff x="4454760" y="4114435"/>
            <a:chExt cx="1043126" cy="740520"/>
          </a:xfrm>
        </p:grpSpPr>
        <p:sp>
          <p:nvSpPr>
            <p:cNvPr id="14" name="Rectangle 13"/>
            <p:cNvSpPr/>
            <p:nvPr/>
          </p:nvSpPr>
          <p:spPr>
            <a:xfrm>
              <a:off x="4454760" y="4114435"/>
              <a:ext cx="929112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1210739">
              <a:off x="4514175" y="447395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7"/>
          <p:cNvGrpSpPr/>
          <p:nvPr/>
        </p:nvGrpSpPr>
        <p:grpSpPr>
          <a:xfrm rot="19544189">
            <a:off x="5762452" y="3870087"/>
            <a:ext cx="983711" cy="742491"/>
            <a:chOff x="3315000" y="4830758"/>
            <a:chExt cx="983711" cy="742491"/>
          </a:xfrm>
        </p:grpSpPr>
        <p:sp>
          <p:nvSpPr>
            <p:cNvPr id="13" name="Rectangle 12"/>
            <p:cNvSpPr/>
            <p:nvPr/>
          </p:nvSpPr>
          <p:spPr>
            <a:xfrm>
              <a:off x="3325082" y="4830758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177278">
              <a:off x="3315000" y="519224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747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Definition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/>
              <a:t>Sequence</a:t>
            </a:r>
            <a:r>
              <a:rPr lang="de-DE" sz="2800" dirty="0"/>
              <a:t>, </a:t>
            </a:r>
            <a:r>
              <a:rPr lang="de-DE" sz="2800" dirty="0" err="1"/>
              <a:t>length</a:t>
            </a:r>
            <a:r>
              <a:rPr lang="de-DE" sz="2800" dirty="0"/>
              <a:t>, </a:t>
            </a:r>
            <a:r>
              <a:rPr lang="de-DE" sz="2800" dirty="0" err="1"/>
              <a:t>imperfect</a:t>
            </a:r>
            <a:r>
              <a:rPr lang="de-DE" sz="2800" dirty="0"/>
              <a:t>, </a:t>
            </a:r>
            <a:r>
              <a:rPr lang="de-DE" sz="2800" dirty="0" err="1"/>
              <a:t>tandem</a:t>
            </a:r>
            <a:r>
              <a:rPr lang="de-DE" sz="2800" dirty="0"/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MRAV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IM CHE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KSPSVC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LN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MT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AG 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GSFP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IT 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GTPLTC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NV EN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RG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RSH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AH ASN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VG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PL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LS 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MK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SI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PS HCS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VK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NN VT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LR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AN 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1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5410200" y="6096000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/>
              <a:t>(</a:t>
            </a:r>
            <a:r>
              <a:rPr lang="en-GB" sz="2400" dirty="0" err="1"/>
              <a:t>Vlassi</a:t>
            </a:r>
            <a:r>
              <a:rPr lang="en-GB" sz="2400" dirty="0"/>
              <a:t> et al, 2013)</a:t>
            </a:r>
            <a:endParaRPr lang="en-US" sz="2400" dirty="0"/>
          </a:p>
        </p:txBody>
      </p:sp>
      <p:pic>
        <p:nvPicPr>
          <p:cNvPr id="61" name="Picture 4" descr="logo_additional_30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509286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05000"/>
            <a:ext cx="323373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9"/>
          <p:cNvSpPr txBox="1"/>
          <p:nvPr/>
        </p:nvSpPr>
        <p:spPr>
          <a:xfrm>
            <a:off x="895364" y="4267200"/>
            <a:ext cx="459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/>
              <a:t>http://weblogo.berkeley.edu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3369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F4BE1-1391-6130-39AF-D8DD9F570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053" y="1322756"/>
            <a:ext cx="6127893" cy="5230444"/>
          </a:xfrm>
          <a:prstGeom prst="rect">
            <a:avLst/>
          </a:prstGeom>
        </p:spPr>
      </p:pic>
      <p:sp>
        <p:nvSpPr>
          <p:cNvPr id="401411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377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4000" b="1">
                <a:solidFill>
                  <a:srgbClr val="FFFFFF"/>
                </a:solidFill>
              </a:rPr>
              <a:t>A subunit PP2A structure</a:t>
            </a: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609600" y="5029200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PDB:1b3u	</a:t>
            </a:r>
          </a:p>
          <a:p>
            <a:pPr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Groves et al. (1999) </a:t>
            </a:r>
            <a:r>
              <a:rPr lang="en-US" altLang="de-DE" sz="2400" i="1">
                <a:solidFill>
                  <a:srgbClr val="FFFFFF"/>
                </a:solidFill>
                <a:latin typeface="Arial" panose="020B0604020202020204" pitchFamily="34" charset="0"/>
              </a:rPr>
              <a:t>Cell</a:t>
            </a:r>
            <a:endParaRPr lang="en-US" altLang="de-DE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00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662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4000" b="1">
                <a:solidFill>
                  <a:srgbClr val="FFFFFF"/>
                </a:solidFill>
              </a:rPr>
              <a:t>Ap1 Clathrin Adaptor Core</a:t>
            </a:r>
          </a:p>
        </p:txBody>
      </p:sp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18954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4913"/>
            <a:ext cx="41529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4267200" y="6035675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PDB:1w63	</a:t>
            </a:r>
          </a:p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Heldwein et al. (2004) </a:t>
            </a:r>
            <a:r>
              <a:rPr lang="en-US" altLang="de-DE" sz="2400" i="1">
                <a:solidFill>
                  <a:srgbClr val="FFFFFF"/>
                </a:solidFill>
                <a:latin typeface="Arial" panose="020B0604020202020204" pitchFamily="34" charset="0"/>
              </a:rPr>
              <a:t>PNAS</a:t>
            </a:r>
            <a:endParaRPr lang="en-US" altLang="de-DE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5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662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4000" b="1">
                <a:solidFill>
                  <a:srgbClr val="FFFFFF"/>
                </a:solidFill>
              </a:rPr>
              <a:t>Ap1 Clathrin Adaptor Core</a:t>
            </a:r>
          </a:p>
        </p:txBody>
      </p:sp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8088"/>
            <a:ext cx="18954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4267200" y="6035675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PDB:1w63	</a:t>
            </a:r>
          </a:p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Heldwein et al. (2004) </a:t>
            </a:r>
            <a:r>
              <a:rPr lang="en-US" altLang="de-DE" sz="2400" i="1">
                <a:solidFill>
                  <a:srgbClr val="FFFFFF"/>
                </a:solidFill>
                <a:latin typeface="Arial" panose="020B0604020202020204" pitchFamily="34" charset="0"/>
              </a:rPr>
              <a:t>PNAS</a:t>
            </a:r>
            <a:endParaRPr lang="en-US" altLang="de-DE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406533" name="Group 5"/>
          <p:cNvGrpSpPr>
            <a:grpSpLocks/>
          </p:cNvGrpSpPr>
          <p:nvPr/>
        </p:nvGrpSpPr>
        <p:grpSpPr bwMode="auto">
          <a:xfrm>
            <a:off x="4876800" y="1219200"/>
            <a:ext cx="3924300" cy="4495800"/>
            <a:chOff x="3072" y="768"/>
            <a:chExt cx="2472" cy="2832"/>
          </a:xfrm>
        </p:grpSpPr>
        <p:pic>
          <p:nvPicPr>
            <p:cNvPr id="40653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920"/>
              <a:ext cx="1110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768"/>
              <a:ext cx="888" cy="1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392"/>
              <a:ext cx="1224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344"/>
              <a:ext cx="510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688"/>
              <a:ext cx="1002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00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6096000" y="5486400"/>
            <a:ext cx="2847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Andrade et al. (2001) </a:t>
            </a:r>
          </a:p>
          <a:p>
            <a:pPr algn="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i="1" dirty="0">
                <a:solidFill>
                  <a:schemeClr val="tx1"/>
                </a:solidFill>
              </a:rPr>
              <a:t>J </a:t>
            </a:r>
            <a:r>
              <a:rPr lang="en-US" sz="1800" i="1" dirty="0" err="1">
                <a:solidFill>
                  <a:schemeClr val="tx1"/>
                </a:solidFill>
              </a:rPr>
              <a:t>Struct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Biol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638"/>
            <a:ext cx="4905375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93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Repeats</a:t>
            </a:r>
          </a:p>
          <a:p>
            <a:pPr>
              <a:buFontTx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9765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Often</a:t>
            </a:r>
            <a:r>
              <a:rPr lang="de-DE" sz="2400" dirty="0">
                <a:solidFill>
                  <a:schemeClr val="tx1"/>
                </a:solidFill>
              </a:rPr>
              <a:t> not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solidFill>
                  <a:schemeClr val="tx1"/>
                </a:solidFill>
              </a:rPr>
              <a:t>Can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 </a:t>
            </a:r>
            <a:r>
              <a:rPr lang="de-DE" sz="2400" b="1" dirty="0" err="1">
                <a:solidFill>
                  <a:schemeClr val="tx1"/>
                </a:solidFill>
              </a:rPr>
              <a:t>repeats</a:t>
            </a:r>
            <a:r>
              <a:rPr lang="de-DE" sz="2400" dirty="0">
                <a:solidFill>
                  <a:schemeClr val="tx1"/>
                </a:solidFill>
              </a:rPr>
              <a:t>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&gt;sp|P42858|HD_HUMAN Huntingtin OS=Homo sapiens MATLEKLMKAFESLKSFQQQQQQQQQQQQQQQQQQQQQPPPPPPPPPPPQLPQPPPQAQP LLPQPQPPPPPPPPPPGPAVAEEPLHRPKKELSATKKDRVNHCLTICENIVAQSVRNSPE FQKLLGIAMELFLLCSDDAESDVRMVADECLNKVIKALMDSNLPRLQLELYKEIKKNGAP RSLRAALWRFAELAHLVRPQKCRPYLVNLLPCLTRTSKRPEESVQETLAAAVPKIMASFG NFANDNEIKVLLKAFIANLKSSSPTIRRTAAGSAVSICQHSRRTQYFYSWLLNVLLGLLV PVEDEHSTLLILGVLLTLRYLVPLLQQQVKDTSLKGSFGVTRKEMEVSPSAEQLVQVYEL TLHHTQHQDHNVVTGALELLQQLFRTPPPELLQTLTAVGGIGQLTAAKEESGGRSRSGSI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20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Often</a:t>
            </a:r>
            <a:r>
              <a:rPr lang="de-DE" sz="2400" dirty="0">
                <a:solidFill>
                  <a:schemeClr val="tx1"/>
                </a:solidFill>
              </a:rPr>
              <a:t> not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solidFill>
                  <a:schemeClr val="tx1"/>
                </a:solidFill>
              </a:rPr>
              <a:t>Can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 </a:t>
            </a:r>
            <a:r>
              <a:rPr lang="de-DE" sz="2400" b="1" dirty="0" err="1">
                <a:solidFill>
                  <a:schemeClr val="tx1"/>
                </a:solidFill>
              </a:rPr>
              <a:t>repeats</a:t>
            </a:r>
            <a:r>
              <a:rPr lang="de-DE" sz="2400" dirty="0">
                <a:solidFill>
                  <a:schemeClr val="tx1"/>
                </a:solidFill>
              </a:rPr>
              <a:t>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&gt;sp|P42858|HD_HUMAN Huntingtin OS=Homo sapiens MATLEKLMKAFESLKSFQQQQQQQQQQQQQQQQQQQQQPPPPPPPPPPPQLPQPPPQAQP LLPQPQPPPPPPPPPPGPAVAEEPLHRPKKELSATKKDRVNHCLTICENIVAQSVRNSP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FQKLLGIAMELFLLCSD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ESDVRMVADECLNKVIKA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LMDSNLPRLQLELYKEIKKNGAP RSLRAALWRFAELAHLVRPQK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CRPYLVNLLPCLTRTSKR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EESVQETLAAAVPKIMAS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FG NFA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NDNEIKVLLKAFIANLKS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PTIRRTAAGSAVSICQHS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TQYFYSWLLNVLLGLLV 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DEHSTLLILGVLLTLRYL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VPLLQQQVKDTSLKGSFGVTRKEMEVS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PSAEQLVQVYEL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TLHHTQ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HQ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DHNVVTGALELLQQLFRT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269DED55-9030-7F6E-1A53-11A69E91E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</p:spTree>
    <p:extLst>
      <p:ext uri="{BB962C8B-B14F-4D97-AF65-F5344CB8AC3E}">
        <p14:creationId xmlns:p14="http://schemas.microsoft.com/office/powerpoint/2010/main" val="1427091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Often</a:t>
            </a:r>
            <a:r>
              <a:rPr lang="de-DE" sz="2400" dirty="0">
                <a:solidFill>
                  <a:schemeClr val="tx1"/>
                </a:solidFill>
              </a:rPr>
              <a:t> not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solidFill>
                  <a:schemeClr val="tx1"/>
                </a:solidFill>
              </a:rPr>
              <a:t>Can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 </a:t>
            </a:r>
            <a:r>
              <a:rPr lang="de-DE" sz="2400" b="1" dirty="0" err="1">
                <a:solidFill>
                  <a:schemeClr val="tx1"/>
                </a:solidFill>
              </a:rPr>
              <a:t>repeats</a:t>
            </a:r>
            <a:r>
              <a:rPr lang="de-DE" sz="2400" dirty="0">
                <a:solidFill>
                  <a:schemeClr val="tx1"/>
                </a:solidFill>
              </a:rPr>
              <a:t>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EFQKLLGIAMELFLLCSD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ESDVRMVADECLNKVIKA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CRPYLVNLLPCLTRTSKR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P-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EESVQETLAAAVPKIMAS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NDNEIKVLLKAFIANLKS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PTIRRTAAGSAVSICQHS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TQYFYSWLLNVLLGLLVP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DEHSTLLILGVLLTLRYL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PSAEQLVQVYELTLHHTQ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HQ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DHNVVTGALELLQQLFRT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B2ABD21B-3281-A8DA-4243-83522FB3C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</p:spTree>
    <p:extLst>
      <p:ext uri="{BB962C8B-B14F-4D97-AF65-F5344CB8AC3E}">
        <p14:creationId xmlns:p14="http://schemas.microsoft.com/office/powerpoint/2010/main" val="18867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Often</a:t>
            </a:r>
            <a:r>
              <a:rPr lang="de-DE" sz="2400" dirty="0">
                <a:solidFill>
                  <a:schemeClr val="tx1"/>
                </a:solidFill>
              </a:rPr>
              <a:t> not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solidFill>
                  <a:schemeClr val="tx1"/>
                </a:solidFill>
              </a:rPr>
              <a:t>Can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 </a:t>
            </a:r>
            <a:r>
              <a:rPr lang="de-DE" sz="2400" b="1" dirty="0" err="1">
                <a:solidFill>
                  <a:schemeClr val="tx1"/>
                </a:solidFill>
              </a:rPr>
              <a:t>repeats</a:t>
            </a:r>
            <a:r>
              <a:rPr lang="de-DE" sz="2400" dirty="0">
                <a:solidFill>
                  <a:schemeClr val="tx1"/>
                </a:solidFill>
              </a:rPr>
              <a:t>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EFQKLLGIAMELFLLCSD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ESDVRMVADECLNKVIKA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CRPYLVNLLPCLTRTSKR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P-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EESVQETLAAAVPKIMAS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NDNEIKVLLKAFIANLKS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PTIRRTAAGSAVSICQHS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TQYFYSWLLNVLLGLLVP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DEHSTLLILGVLLTLRYL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PSAEQLVQVYELTLHHTQ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HQ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DHNVVTGALELLQQLFRT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54" y="3915316"/>
            <a:ext cx="5193102" cy="156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C72228-14F3-E8FB-E8B1-DD725A48C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</p:spTree>
    <p:extLst>
      <p:ext uri="{BB962C8B-B14F-4D97-AF65-F5344CB8AC3E}">
        <p14:creationId xmlns:p14="http://schemas.microsoft.com/office/powerpoint/2010/main" val="2865543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3600" b="1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/>
              <a:t>Comparing a sequence against itself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/>
          </a:p>
        </p:txBody>
      </p:sp>
      <p:sp>
        <p:nvSpPr>
          <p:cNvPr id="15" name="Freeform 14"/>
          <p:cNvSpPr/>
          <p:nvPr/>
        </p:nvSpPr>
        <p:spPr>
          <a:xfrm>
            <a:off x="457200" y="3775494"/>
            <a:ext cx="7848601" cy="1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3303917 w 7470476"/>
              <a:gd name="connsiteY1" fmla="*/ 337868 h 4488611"/>
              <a:gd name="connsiteX2" fmla="*/ 5055080 w 7470476"/>
              <a:gd name="connsiteY2" fmla="*/ 337868 h 4488611"/>
              <a:gd name="connsiteX3" fmla="*/ 7105291 w 7470476"/>
              <a:gd name="connsiteY3" fmla="*/ 90577 h 4488611"/>
              <a:gd name="connsiteX4" fmla="*/ 7246189 w 7470476"/>
              <a:gd name="connsiteY4" fmla="*/ 881332 h 4488611"/>
              <a:gd name="connsiteX5" fmla="*/ 6648091 w 7470476"/>
              <a:gd name="connsiteY5" fmla="*/ 2528977 h 4488611"/>
              <a:gd name="connsiteX6" fmla="*/ 4438291 w 7470476"/>
              <a:gd name="connsiteY6" fmla="*/ 2528977 h 4488611"/>
              <a:gd name="connsiteX7" fmla="*/ 3001993 w 7470476"/>
              <a:gd name="connsiteY7" fmla="*/ 2020019 h 4488611"/>
              <a:gd name="connsiteX8" fmla="*/ 1854680 w 7470476"/>
              <a:gd name="connsiteY8" fmla="*/ 2218426 h 4488611"/>
              <a:gd name="connsiteX9" fmla="*/ 1095555 w 7470476"/>
              <a:gd name="connsiteY9" fmla="*/ 3175958 h 4488611"/>
              <a:gd name="connsiteX10" fmla="*/ 1354348 w 7470476"/>
              <a:gd name="connsiteY10" fmla="*/ 4047226 h 4488611"/>
              <a:gd name="connsiteX11" fmla="*/ 2907102 w 7470476"/>
              <a:gd name="connsiteY11" fmla="*/ 4452668 h 4488611"/>
              <a:gd name="connsiteX12" fmla="*/ 4330461 w 7470476"/>
              <a:gd name="connsiteY12" fmla="*/ 4262886 h 4488611"/>
              <a:gd name="connsiteX0" fmla="*/ 0 w 7470476"/>
              <a:gd name="connsiteY0" fmla="*/ 311988 h 4488611"/>
              <a:gd name="connsiteX1" fmla="*/ 5055080 w 7470476"/>
              <a:gd name="connsiteY1" fmla="*/ 337868 h 4488611"/>
              <a:gd name="connsiteX2" fmla="*/ 7105291 w 7470476"/>
              <a:gd name="connsiteY2" fmla="*/ 90577 h 4488611"/>
              <a:gd name="connsiteX3" fmla="*/ 7246189 w 7470476"/>
              <a:gd name="connsiteY3" fmla="*/ 881332 h 4488611"/>
              <a:gd name="connsiteX4" fmla="*/ 6648091 w 7470476"/>
              <a:gd name="connsiteY4" fmla="*/ 2528977 h 4488611"/>
              <a:gd name="connsiteX5" fmla="*/ 4438291 w 7470476"/>
              <a:gd name="connsiteY5" fmla="*/ 2528977 h 4488611"/>
              <a:gd name="connsiteX6" fmla="*/ 3001993 w 7470476"/>
              <a:gd name="connsiteY6" fmla="*/ 2020019 h 4488611"/>
              <a:gd name="connsiteX7" fmla="*/ 1854680 w 7470476"/>
              <a:gd name="connsiteY7" fmla="*/ 2218426 h 4488611"/>
              <a:gd name="connsiteX8" fmla="*/ 1095555 w 7470476"/>
              <a:gd name="connsiteY8" fmla="*/ 3175958 h 4488611"/>
              <a:gd name="connsiteX9" fmla="*/ 1354348 w 7470476"/>
              <a:gd name="connsiteY9" fmla="*/ 4047226 h 4488611"/>
              <a:gd name="connsiteX10" fmla="*/ 2907102 w 7470476"/>
              <a:gd name="connsiteY10" fmla="*/ 4452668 h 4488611"/>
              <a:gd name="connsiteX11" fmla="*/ 4330461 w 7470476"/>
              <a:gd name="connsiteY11" fmla="*/ 4262886 h 4488611"/>
              <a:gd name="connsiteX0" fmla="*/ 0 w 7470476"/>
              <a:gd name="connsiteY0" fmla="*/ 221411 h 4398034"/>
              <a:gd name="connsiteX1" fmla="*/ 7105291 w 7470476"/>
              <a:gd name="connsiteY1" fmla="*/ 0 h 4398034"/>
              <a:gd name="connsiteX2" fmla="*/ 7246189 w 7470476"/>
              <a:gd name="connsiteY2" fmla="*/ 790755 h 4398034"/>
              <a:gd name="connsiteX3" fmla="*/ 6648091 w 7470476"/>
              <a:gd name="connsiteY3" fmla="*/ 2438400 h 4398034"/>
              <a:gd name="connsiteX4" fmla="*/ 4438291 w 7470476"/>
              <a:gd name="connsiteY4" fmla="*/ 2438400 h 4398034"/>
              <a:gd name="connsiteX5" fmla="*/ 3001993 w 7470476"/>
              <a:gd name="connsiteY5" fmla="*/ 1929442 h 4398034"/>
              <a:gd name="connsiteX6" fmla="*/ 1854680 w 7470476"/>
              <a:gd name="connsiteY6" fmla="*/ 2127849 h 4398034"/>
              <a:gd name="connsiteX7" fmla="*/ 1095555 w 7470476"/>
              <a:gd name="connsiteY7" fmla="*/ 3085381 h 4398034"/>
              <a:gd name="connsiteX8" fmla="*/ 1354348 w 7470476"/>
              <a:gd name="connsiteY8" fmla="*/ 3956649 h 4398034"/>
              <a:gd name="connsiteX9" fmla="*/ 2907102 w 7470476"/>
              <a:gd name="connsiteY9" fmla="*/ 4362091 h 4398034"/>
              <a:gd name="connsiteX10" fmla="*/ 4330461 w 7470476"/>
              <a:gd name="connsiteY10" fmla="*/ 4172309 h 4398034"/>
              <a:gd name="connsiteX0" fmla="*/ 0 w 7246189"/>
              <a:gd name="connsiteY0" fmla="*/ 0 h 4176623"/>
              <a:gd name="connsiteX1" fmla="*/ 7246189 w 7246189"/>
              <a:gd name="connsiteY1" fmla="*/ 569344 h 4176623"/>
              <a:gd name="connsiteX2" fmla="*/ 6648091 w 7246189"/>
              <a:gd name="connsiteY2" fmla="*/ 2216989 h 4176623"/>
              <a:gd name="connsiteX3" fmla="*/ 4438291 w 7246189"/>
              <a:gd name="connsiteY3" fmla="*/ 2216989 h 4176623"/>
              <a:gd name="connsiteX4" fmla="*/ 3001993 w 7246189"/>
              <a:gd name="connsiteY4" fmla="*/ 1708031 h 4176623"/>
              <a:gd name="connsiteX5" fmla="*/ 1854680 w 7246189"/>
              <a:gd name="connsiteY5" fmla="*/ 1906438 h 4176623"/>
              <a:gd name="connsiteX6" fmla="*/ 1095555 w 7246189"/>
              <a:gd name="connsiteY6" fmla="*/ 2863970 h 4176623"/>
              <a:gd name="connsiteX7" fmla="*/ 1354348 w 7246189"/>
              <a:gd name="connsiteY7" fmla="*/ 3735238 h 4176623"/>
              <a:gd name="connsiteX8" fmla="*/ 2907102 w 7246189"/>
              <a:gd name="connsiteY8" fmla="*/ 4140680 h 4176623"/>
              <a:gd name="connsiteX9" fmla="*/ 4330461 w 7246189"/>
              <a:gd name="connsiteY9" fmla="*/ 3950898 h 4176623"/>
              <a:gd name="connsiteX0" fmla="*/ 0 w 6648091"/>
              <a:gd name="connsiteY0" fmla="*/ 0 h 4176623"/>
              <a:gd name="connsiteX1" fmla="*/ 6648091 w 6648091"/>
              <a:gd name="connsiteY1" fmla="*/ 2216989 h 4176623"/>
              <a:gd name="connsiteX2" fmla="*/ 4438291 w 6648091"/>
              <a:gd name="connsiteY2" fmla="*/ 2216989 h 4176623"/>
              <a:gd name="connsiteX3" fmla="*/ 3001993 w 6648091"/>
              <a:gd name="connsiteY3" fmla="*/ 1708031 h 4176623"/>
              <a:gd name="connsiteX4" fmla="*/ 1854680 w 6648091"/>
              <a:gd name="connsiteY4" fmla="*/ 1906438 h 4176623"/>
              <a:gd name="connsiteX5" fmla="*/ 1095555 w 6648091"/>
              <a:gd name="connsiteY5" fmla="*/ 2863970 h 4176623"/>
              <a:gd name="connsiteX6" fmla="*/ 1354348 w 6648091"/>
              <a:gd name="connsiteY6" fmla="*/ 3735238 h 4176623"/>
              <a:gd name="connsiteX7" fmla="*/ 2907102 w 6648091"/>
              <a:gd name="connsiteY7" fmla="*/ 4140680 h 4176623"/>
              <a:gd name="connsiteX8" fmla="*/ 4330461 w 6648091"/>
              <a:gd name="connsiteY8" fmla="*/ 3950898 h 4176623"/>
              <a:gd name="connsiteX0" fmla="*/ 0 w 4438291"/>
              <a:gd name="connsiteY0" fmla="*/ 0 h 4176623"/>
              <a:gd name="connsiteX1" fmla="*/ 4438291 w 4438291"/>
              <a:gd name="connsiteY1" fmla="*/ 2216989 h 4176623"/>
              <a:gd name="connsiteX2" fmla="*/ 3001993 w 4438291"/>
              <a:gd name="connsiteY2" fmla="*/ 1708031 h 4176623"/>
              <a:gd name="connsiteX3" fmla="*/ 1854680 w 4438291"/>
              <a:gd name="connsiteY3" fmla="*/ 1906438 h 4176623"/>
              <a:gd name="connsiteX4" fmla="*/ 1095555 w 4438291"/>
              <a:gd name="connsiteY4" fmla="*/ 2863970 h 4176623"/>
              <a:gd name="connsiteX5" fmla="*/ 1354348 w 4438291"/>
              <a:gd name="connsiteY5" fmla="*/ 3735238 h 4176623"/>
              <a:gd name="connsiteX6" fmla="*/ 2907102 w 4438291"/>
              <a:gd name="connsiteY6" fmla="*/ 4140680 h 4176623"/>
              <a:gd name="connsiteX7" fmla="*/ 4330461 w 4438291"/>
              <a:gd name="connsiteY7" fmla="*/ 3950898 h 4176623"/>
              <a:gd name="connsiteX0" fmla="*/ 0 w 4330461"/>
              <a:gd name="connsiteY0" fmla="*/ 0 h 4176623"/>
              <a:gd name="connsiteX1" fmla="*/ 3001993 w 4330461"/>
              <a:gd name="connsiteY1" fmla="*/ 1708031 h 4176623"/>
              <a:gd name="connsiteX2" fmla="*/ 1854680 w 4330461"/>
              <a:gd name="connsiteY2" fmla="*/ 1906438 h 4176623"/>
              <a:gd name="connsiteX3" fmla="*/ 1095555 w 4330461"/>
              <a:gd name="connsiteY3" fmla="*/ 2863970 h 4176623"/>
              <a:gd name="connsiteX4" fmla="*/ 1354348 w 4330461"/>
              <a:gd name="connsiteY4" fmla="*/ 3735238 h 4176623"/>
              <a:gd name="connsiteX5" fmla="*/ 2907102 w 4330461"/>
              <a:gd name="connsiteY5" fmla="*/ 4140680 h 4176623"/>
              <a:gd name="connsiteX6" fmla="*/ 4330461 w 4330461"/>
              <a:gd name="connsiteY6" fmla="*/ 3950898 h 4176623"/>
              <a:gd name="connsiteX0" fmla="*/ 0 w 4330461"/>
              <a:gd name="connsiteY0" fmla="*/ 0 h 4176623"/>
              <a:gd name="connsiteX1" fmla="*/ 1854680 w 4330461"/>
              <a:gd name="connsiteY1" fmla="*/ 1906438 h 4176623"/>
              <a:gd name="connsiteX2" fmla="*/ 1095555 w 4330461"/>
              <a:gd name="connsiteY2" fmla="*/ 2863970 h 4176623"/>
              <a:gd name="connsiteX3" fmla="*/ 1354348 w 4330461"/>
              <a:gd name="connsiteY3" fmla="*/ 3735238 h 4176623"/>
              <a:gd name="connsiteX4" fmla="*/ 2907102 w 4330461"/>
              <a:gd name="connsiteY4" fmla="*/ 4140680 h 4176623"/>
              <a:gd name="connsiteX5" fmla="*/ 4330461 w 4330461"/>
              <a:gd name="connsiteY5" fmla="*/ 3950898 h 4176623"/>
              <a:gd name="connsiteX0" fmla="*/ 0 w 4330461"/>
              <a:gd name="connsiteY0" fmla="*/ 0 h 4176623"/>
              <a:gd name="connsiteX1" fmla="*/ 1095555 w 4330461"/>
              <a:gd name="connsiteY1" fmla="*/ 2863970 h 4176623"/>
              <a:gd name="connsiteX2" fmla="*/ 1354348 w 4330461"/>
              <a:gd name="connsiteY2" fmla="*/ 3735238 h 4176623"/>
              <a:gd name="connsiteX3" fmla="*/ 2907102 w 4330461"/>
              <a:gd name="connsiteY3" fmla="*/ 4140680 h 4176623"/>
              <a:gd name="connsiteX4" fmla="*/ 4330461 w 4330461"/>
              <a:gd name="connsiteY4" fmla="*/ 3950898 h 4176623"/>
              <a:gd name="connsiteX0" fmla="*/ 0 w 4330461"/>
              <a:gd name="connsiteY0" fmla="*/ 0 h 4176623"/>
              <a:gd name="connsiteX1" fmla="*/ 1354348 w 4330461"/>
              <a:gd name="connsiteY1" fmla="*/ 3735238 h 4176623"/>
              <a:gd name="connsiteX2" fmla="*/ 2907102 w 4330461"/>
              <a:gd name="connsiteY2" fmla="*/ 4140680 h 4176623"/>
              <a:gd name="connsiteX3" fmla="*/ 4330461 w 4330461"/>
              <a:gd name="connsiteY3" fmla="*/ 3950898 h 4176623"/>
              <a:gd name="connsiteX0" fmla="*/ 0 w 4330461"/>
              <a:gd name="connsiteY0" fmla="*/ 0 h 4176623"/>
              <a:gd name="connsiteX1" fmla="*/ 2907102 w 4330461"/>
              <a:gd name="connsiteY1" fmla="*/ 4140680 h 4176623"/>
              <a:gd name="connsiteX2" fmla="*/ 4330461 w 4330461"/>
              <a:gd name="connsiteY2" fmla="*/ 3950898 h 4176623"/>
              <a:gd name="connsiteX0" fmla="*/ 0 w 4330461"/>
              <a:gd name="connsiteY0" fmla="*/ 0 h 3950897"/>
              <a:gd name="connsiteX1" fmla="*/ 4330461 w 4330461"/>
              <a:gd name="connsiteY1" fmla="*/ 3950898 h 3950897"/>
              <a:gd name="connsiteX0" fmla="*/ 0 w 7943492"/>
              <a:gd name="connsiteY0" fmla="*/ 0 h 164045"/>
              <a:gd name="connsiteX1" fmla="*/ 7943492 w 7943492"/>
              <a:gd name="connsiteY1" fmla="*/ 164045 h 164045"/>
              <a:gd name="connsiteX0" fmla="*/ 0 w 7772401"/>
              <a:gd name="connsiteY0" fmla="*/ 119008 h 119008"/>
              <a:gd name="connsiteX1" fmla="*/ 7772401 w 7772401"/>
              <a:gd name="connsiteY1" fmla="*/ 0 h 119008"/>
              <a:gd name="connsiteX0" fmla="*/ 0 w 7848601"/>
              <a:gd name="connsiteY0" fmla="*/ 0 h 2"/>
              <a:gd name="connsiteX1" fmla="*/ 7848601 w 7848601"/>
              <a:gd name="connsiteY1" fmla="*/ 2 h 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48601" h="2">
                <a:moveTo>
                  <a:pt x="0" y="0"/>
                </a:moveTo>
                <a:lnTo>
                  <a:pt x="7848601" y="2"/>
                </a:ln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38200" y="3657600"/>
            <a:ext cx="6781800" cy="243952"/>
            <a:chOff x="838200" y="3657600"/>
            <a:chExt cx="6781800" cy="243952"/>
          </a:xfrm>
        </p:grpSpPr>
        <p:grpSp>
          <p:nvGrpSpPr>
            <p:cNvPr id="20" name="Group 19"/>
            <p:cNvGrpSpPr/>
            <p:nvPr/>
          </p:nvGrpSpPr>
          <p:grpSpPr>
            <a:xfrm>
              <a:off x="838200" y="3657600"/>
              <a:ext cx="990600" cy="243952"/>
              <a:chOff x="3276600" y="3657600"/>
              <a:chExt cx="1974311" cy="24395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981200" y="3657600"/>
              <a:ext cx="990600" cy="243952"/>
              <a:chOff x="3276600" y="3657600"/>
              <a:chExt cx="1974311" cy="24395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419600" y="3657600"/>
              <a:ext cx="990600" cy="243952"/>
              <a:chOff x="3276600" y="3657600"/>
              <a:chExt cx="1974311" cy="24395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562600" y="3657600"/>
              <a:ext cx="990600" cy="243952"/>
              <a:chOff x="3276600" y="3657600"/>
              <a:chExt cx="1974311" cy="24395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629400" y="3657600"/>
              <a:ext cx="990600" cy="243952"/>
              <a:chOff x="3276600" y="3657600"/>
              <a:chExt cx="1974311" cy="24395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Curved Down Arrow 32"/>
          <p:cNvSpPr/>
          <p:nvPr/>
        </p:nvSpPr>
        <p:spPr>
          <a:xfrm flipV="1">
            <a:off x="1295400" y="3962400"/>
            <a:ext cx="1371600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F7A7E486-9482-72E3-71A4-9223574E6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</p:spTree>
    <p:extLst>
      <p:ext uri="{BB962C8B-B14F-4D97-AF65-F5344CB8AC3E}">
        <p14:creationId xmlns:p14="http://schemas.microsoft.com/office/powerpoint/2010/main" val="20525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            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4F23C40C-4706-C20F-44CD-CC9681D9E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</p:spTree>
    <p:extLst>
      <p:ext uri="{BB962C8B-B14F-4D97-AF65-F5344CB8AC3E}">
        <p14:creationId xmlns:p14="http://schemas.microsoft.com/office/powerpoint/2010/main" val="4204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   |      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/>
              <a:t>1 match</a:t>
            </a:r>
            <a:endParaRPr lang="en-US" sz="28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5B5B13F-F97B-FE10-8D9C-8E2542018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</p:spTree>
    <p:extLst>
      <p:ext uri="{BB962C8B-B14F-4D97-AF65-F5344CB8AC3E}">
        <p14:creationId xmlns:p14="http://schemas.microsoft.com/office/powerpoint/2010/main" val="283538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4134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   ||</a:t>
            </a:r>
            <a:r>
              <a:rPr lang="de-DE" sz="3200" b="1" dirty="0">
                <a:latin typeface="Courier New" pitchFamily="49" charset="0"/>
                <a:cs typeface="Courier New" pitchFamily="49" charset="0"/>
              </a:rPr>
              <a:t>|</a:t>
            </a: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|||||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/>
              <a:t>8 matches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81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 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    |  |   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/>
              <a:t>2 matches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40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4628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  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  |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/>
              <a:t>1 match</a:t>
            </a:r>
            <a:endParaRPr lang="en-US" sz="28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2B0D74D9-0F10-C1C8-9875-7257580B2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</p:spTree>
    <p:extLst>
      <p:ext uri="{BB962C8B-B14F-4D97-AF65-F5344CB8AC3E}">
        <p14:creationId xmlns:p14="http://schemas.microsoft.com/office/powerpoint/2010/main" val="11332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824501" y="228600"/>
            <a:ext cx="3180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Frequency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14% proteins contains </a:t>
            </a:r>
            <a:r>
              <a:rPr lang="de-DE" sz="2800" dirty="0" err="1">
                <a:solidFill>
                  <a:schemeClr val="tx1"/>
                </a:solidFill>
              </a:rPr>
              <a:t>repeats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(</a:t>
            </a:r>
            <a:r>
              <a:rPr lang="de-DE" sz="2800" dirty="0" err="1">
                <a:solidFill>
                  <a:schemeClr val="tx1"/>
                </a:solidFill>
              </a:rPr>
              <a:t>Marcotte</a:t>
            </a:r>
            <a:r>
              <a:rPr lang="de-DE" sz="2800" dirty="0">
                <a:solidFill>
                  <a:schemeClr val="tx1"/>
                </a:solidFill>
              </a:rPr>
              <a:t> et al, 1999)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/>
              <a:t>1: Single </a:t>
            </a:r>
            <a:r>
              <a:rPr lang="de-DE" sz="2800" dirty="0" err="1"/>
              <a:t>amino</a:t>
            </a:r>
            <a:r>
              <a:rPr lang="de-DE" sz="2800" dirty="0"/>
              <a:t> </a:t>
            </a:r>
            <a:r>
              <a:rPr lang="de-DE" sz="2800" dirty="0" err="1"/>
              <a:t>acid</a:t>
            </a:r>
            <a:r>
              <a:rPr lang="de-DE" sz="2800" dirty="0"/>
              <a:t> </a:t>
            </a:r>
            <a:r>
              <a:rPr lang="de-DE" sz="2800" dirty="0" err="1"/>
              <a:t>repeats</a:t>
            </a:r>
            <a:r>
              <a:rPr lang="de-DE" sz="2800" dirty="0"/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/>
              <a:t>E.g. QQQQQQQQQQQQ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/>
              <a:t>2: </a:t>
            </a:r>
            <a:r>
              <a:rPr lang="de-DE" sz="2800" dirty="0" err="1"/>
              <a:t>Longer</a:t>
            </a:r>
            <a:r>
              <a:rPr lang="de-DE" sz="2800" dirty="0"/>
              <a:t> </a:t>
            </a:r>
            <a:r>
              <a:rPr lang="de-DE" sz="2800" dirty="0" err="1"/>
              <a:t>imperfect</a:t>
            </a:r>
            <a:r>
              <a:rPr lang="de-DE" sz="2800" dirty="0"/>
              <a:t> </a:t>
            </a:r>
            <a:r>
              <a:rPr lang="de-DE" sz="2800" dirty="0" err="1"/>
              <a:t>tandem</a:t>
            </a:r>
            <a:r>
              <a:rPr lang="de-DE" sz="2800" dirty="0"/>
              <a:t> </a:t>
            </a:r>
            <a:r>
              <a:rPr lang="de-DE" sz="2800" dirty="0" err="1"/>
              <a:t>repeats</a:t>
            </a:r>
            <a:r>
              <a:rPr lang="de-DE" sz="2800" dirty="0"/>
              <a:t>. </a:t>
            </a:r>
            <a:r>
              <a:rPr lang="de-DE" sz="2800" dirty="0" err="1"/>
              <a:t>Assemble</a:t>
            </a:r>
            <a:r>
              <a:rPr lang="de-DE" sz="2800" dirty="0"/>
              <a:t> in </a:t>
            </a:r>
            <a:r>
              <a:rPr lang="de-DE" sz="2800" dirty="0" err="1"/>
              <a:t>structure</a:t>
            </a:r>
            <a:r>
              <a:rPr lang="de-DE" sz="2800" dirty="0"/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86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16200000">
            <a:off x="832448" y="4048664"/>
            <a:ext cx="2675626" cy="399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1981200"/>
            <a:ext cx="2675626" cy="399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752600" y="1905000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 TLRSSVSSPANINNS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205596" y="3733801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3058064" y="3420374"/>
            <a:ext cx="228600" cy="1663460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35083" y="3965276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048664" y="2362200"/>
            <a:ext cx="228600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83668EE-6E7B-D831-C6D0-26EEC8047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</p:spTree>
    <p:extLst>
      <p:ext uri="{BB962C8B-B14F-4D97-AF65-F5344CB8AC3E}">
        <p14:creationId xmlns:p14="http://schemas.microsoft.com/office/powerpoint/2010/main" val="1476011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752600" y="1905000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 TLRSSVSSPANINNS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205596" y="3733801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792" y="3976778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1821</a:t>
            </a:r>
          </a:p>
        </p:txBody>
      </p:sp>
      <p:sp>
        <p:nvSpPr>
          <p:cNvPr id="13" name="Down Arrow 12"/>
          <p:cNvSpPr/>
          <p:nvPr/>
        </p:nvSpPr>
        <p:spPr>
          <a:xfrm rot="16200000">
            <a:off x="2927949" y="3550489"/>
            <a:ext cx="228600" cy="1403230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048664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833004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494362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278702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42967D82-2B05-E871-A272-2AC4E2A97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</p:spTree>
    <p:extLst>
      <p:ext uri="{BB962C8B-B14F-4D97-AF65-F5344CB8AC3E}">
        <p14:creationId xmlns:p14="http://schemas.microsoft.com/office/powerpoint/2010/main" val="3978870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Verdana" pitchFamily="34" charset="0"/>
              </a:rPr>
              <a:t>Exercise 1</a:t>
            </a:r>
            <a:endParaRPr lang="en-US" sz="4400">
              <a:latin typeface="Verdan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59" y="0"/>
            <a:ext cx="8026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20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Go to the </a:t>
            </a:r>
            <a:r>
              <a:rPr lang="en-US" sz="2400" dirty="0" err="1"/>
              <a:t>Dotlet</a:t>
            </a:r>
            <a:r>
              <a:rPr lang="en-US" sz="2400" dirty="0"/>
              <a:t> web page: </a:t>
            </a:r>
          </a:p>
          <a:p>
            <a:pPr>
              <a:buNone/>
            </a:pPr>
            <a:r>
              <a:rPr lang="en-US" sz="2400" dirty="0">
                <a:hlinkClick r:id="rId3"/>
              </a:rPr>
              <a:t>http://dotlet.vital-it.ch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Click on the input button and paste the sequence of the human mineralocorticoid receptor (</a:t>
            </a:r>
            <a:r>
              <a:rPr lang="en-US" sz="2400" dirty="0" err="1"/>
              <a:t>UniProt</a:t>
            </a:r>
            <a:r>
              <a:rPr lang="en-US" sz="2400" dirty="0"/>
              <a:t> id </a:t>
            </a:r>
            <a:r>
              <a:rPr lang="de-DE" sz="2400" dirty="0"/>
              <a:t>P08235)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Try to find combinations of parameters that show patterns in the dot plot </a:t>
            </a:r>
            <a:r>
              <a:rPr lang="en-US" sz="2400" dirty="0"/>
              <a:t>(Hint: You can adjust this finely using the arrows)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Find repetitions clicking in the diagonal patterns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/>
              <a:t>Exercise 1. </a:t>
            </a:r>
            <a:r>
              <a:rPr lang="en-US" sz="2800" b="1" dirty="0"/>
              <a:t>Using </a:t>
            </a:r>
            <a:r>
              <a:rPr lang="en-US" sz="2800" b="1" dirty="0" err="1"/>
              <a:t>Dotlet</a:t>
            </a:r>
            <a:r>
              <a:rPr lang="en-US" sz="2800" b="1" dirty="0"/>
              <a:t> with the human mineralocorticoid receptor (MR)</a:t>
            </a:r>
          </a:p>
        </p:txBody>
      </p:sp>
    </p:spTree>
    <p:extLst>
      <p:ext uri="{BB962C8B-B14F-4D97-AF65-F5344CB8AC3E}">
        <p14:creationId xmlns:p14="http://schemas.microsoft.com/office/powerpoint/2010/main" val="4205229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/>
              <a:t>Exercise 1. </a:t>
            </a:r>
            <a:r>
              <a:rPr lang="en-US" sz="2800" b="1" dirty="0"/>
              <a:t>Using </a:t>
            </a:r>
            <a:r>
              <a:rPr lang="en-US" sz="2800" b="1" dirty="0" err="1"/>
              <a:t>Dotlet</a:t>
            </a:r>
            <a:r>
              <a:rPr lang="en-US" sz="2800" b="1" dirty="0"/>
              <a:t> with the human mineralocorticoid receptor (MR)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40321"/>
            <a:ext cx="6469520" cy="560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01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Using a multiple sequence alignment helps.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/>
              <a:t>JalView</a:t>
            </a:r>
            <a:r>
              <a:rPr lang="en-GB" sz="2800" dirty="0"/>
              <a:t> with Regular Expression searches </a:t>
            </a:r>
            <a:endParaRPr lang="en-US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6" y="2503098"/>
            <a:ext cx="875188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EB72D58-B042-74D7-756A-CD5D737D7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</p:spTree>
    <p:extLst>
      <p:ext uri="{BB962C8B-B14F-4D97-AF65-F5344CB8AC3E}">
        <p14:creationId xmlns:p14="http://schemas.microsoft.com/office/powerpoint/2010/main" val="1198860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/>
              <a:t>JalView</a:t>
            </a:r>
            <a:r>
              <a:rPr lang="en-GB" sz="2800" dirty="0"/>
              <a:t> with Regular Expression searches 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7" y="2514600"/>
            <a:ext cx="874236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15C172-F8C8-FE64-7D7F-A27304E16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</p:spTree>
    <p:extLst>
      <p:ext uri="{BB962C8B-B14F-4D97-AF65-F5344CB8AC3E}">
        <p14:creationId xmlns:p14="http://schemas.microsoft.com/office/powerpoint/2010/main" val="2626848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/>
              <a:t>JalView</a:t>
            </a:r>
            <a:r>
              <a:rPr lang="en-GB" sz="2800" dirty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1CA22AC3-8125-EA98-222C-2FF404B78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</p:spTree>
    <p:extLst>
      <p:ext uri="{BB962C8B-B14F-4D97-AF65-F5344CB8AC3E}">
        <p14:creationId xmlns:p14="http://schemas.microsoft.com/office/powerpoint/2010/main" val="3463046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/>
              <a:t>JalView</a:t>
            </a:r>
            <a:r>
              <a:rPr lang="en-GB" sz="2800" dirty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/>
            <a:r>
              <a:rPr lang="en-GB" sz="2800" dirty="0"/>
              <a:t>Regular Expressions: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>
                <a:latin typeface="Courier New" pitchFamily="49" charset="0"/>
                <a:cs typeface="Courier New" pitchFamily="49" charset="0"/>
              </a:rPr>
              <a:t>[LS]P.A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/>
              <a:t>matches L or S, followed by P, followed by anything, followed by A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6C340B28-68DD-2CA2-18CC-7A2C00BC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</p:spTree>
    <p:extLst>
      <p:ext uri="{BB962C8B-B14F-4D97-AF65-F5344CB8AC3E}">
        <p14:creationId xmlns:p14="http://schemas.microsoft.com/office/powerpoint/2010/main" val="1052012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/>
              <a:t>JalView</a:t>
            </a:r>
            <a:r>
              <a:rPr lang="en-GB" sz="2800" dirty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/>
            <a:r>
              <a:rPr lang="en-GB" sz="2800" dirty="0"/>
              <a:t>Regular Expressions: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>
                <a:latin typeface="Courier New" pitchFamily="49" charset="0"/>
                <a:cs typeface="Courier New" pitchFamily="49" charset="0"/>
              </a:rPr>
              <a:t>[LS]P.A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/>
              <a:t>matches L or S, followed by P, followed by anything, followed by 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Which one is not matched?</a:t>
            </a:r>
            <a:endParaRPr lang="en-US" sz="2800" dirty="0"/>
          </a:p>
          <a:p>
            <a:pPr eaLnBrk="0" hangingPunct="0"/>
            <a:r>
              <a:rPr lang="en-GB" sz="2800" b="1" dirty="0">
                <a:latin typeface="Courier New" pitchFamily="49" charset="0"/>
                <a:cs typeface="Courier New" pitchFamily="49" charset="0"/>
              </a:rPr>
              <a:t>LPTA, SPAA, LPPA, LPAP, SPLA 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437588E4-B101-F591-7209-29BC1CBC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</p:spTree>
    <p:extLst>
      <p:ext uri="{BB962C8B-B14F-4D97-AF65-F5344CB8AC3E}">
        <p14:creationId xmlns:p14="http://schemas.microsoft.com/office/powerpoint/2010/main" val="272400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Definition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/>
              <a:t>Sequence</a:t>
            </a:r>
            <a:r>
              <a:rPr lang="de-DE" sz="2800" dirty="0"/>
              <a:t>, </a:t>
            </a:r>
            <a:r>
              <a:rPr lang="de-DE" sz="2800" dirty="0" err="1"/>
              <a:t>length</a:t>
            </a:r>
            <a:r>
              <a:rPr lang="de-DE" sz="2800" dirty="0"/>
              <a:t>, </a:t>
            </a:r>
            <a:r>
              <a:rPr lang="de-DE" sz="2800" dirty="0" err="1"/>
              <a:t>imperfect</a:t>
            </a:r>
            <a:r>
              <a:rPr lang="de-DE" sz="2800" dirty="0"/>
              <a:t>, </a:t>
            </a:r>
            <a:r>
              <a:rPr lang="de-DE" sz="2800" dirty="0" err="1"/>
              <a:t>tandem</a:t>
            </a:r>
            <a:r>
              <a:rPr lang="de-DE" sz="2800" dirty="0"/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MRAVVKSPIMCHEKSPSVCSPLNMTSSVCSPAGINSVSSTTASF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GSFPVHSPITQGTPLTCSPNVENRGSRSHSPAHASNVGSPLSSPLSSMKSSISSPPSHCSVKSPVSSPNNVTLRSSVSSPANINN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30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/>
              <a:t>JalView</a:t>
            </a:r>
            <a:r>
              <a:rPr lang="en-GB" sz="2800" dirty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/>
            <a:r>
              <a:rPr lang="en-GB" sz="2800" dirty="0"/>
              <a:t>Regular Expressions: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>
                <a:latin typeface="Courier New" pitchFamily="49" charset="0"/>
                <a:cs typeface="Courier New" pitchFamily="49" charset="0"/>
              </a:rPr>
              <a:t>[LS]P.A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/>
              <a:t>matches L or S, followed by P, followed by anything, followed by 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Which one is not matched?</a:t>
            </a:r>
            <a:endParaRPr lang="en-US" sz="2800" dirty="0"/>
          </a:p>
          <a:p>
            <a:pPr eaLnBrk="0" hangingPunct="0"/>
            <a:r>
              <a:rPr lang="en-GB" sz="2800" b="1" dirty="0">
                <a:latin typeface="Courier New" pitchFamily="49" charset="0"/>
                <a:cs typeface="Courier New" pitchFamily="49" charset="0"/>
              </a:rPr>
              <a:t>LPTA, SPAA, LPPA,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LPAP</a:t>
            </a:r>
            <a:r>
              <a:rPr lang="en-GB" sz="2800" b="1" dirty="0">
                <a:latin typeface="Courier New" pitchFamily="49" charset="0"/>
                <a:cs typeface="Courier New" pitchFamily="49" charset="0"/>
              </a:rPr>
              <a:t>, SPLA 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FEC3C803-158E-9531-3B00-BF8A21CB0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" y="228600"/>
            <a:ext cx="892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Detecting repeats in sequence</a:t>
            </a:r>
          </a:p>
        </p:txBody>
      </p:sp>
    </p:spTree>
    <p:extLst>
      <p:ext uri="{BB962C8B-B14F-4D97-AF65-F5344CB8AC3E}">
        <p14:creationId xmlns:p14="http://schemas.microsoft.com/office/powerpoint/2010/main" val="3068860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784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Load the multiple sequence alignment of the MR in </a:t>
            </a:r>
            <a:r>
              <a:rPr lang="en-US" sz="2400" dirty="0" err="1"/>
              <a:t>JalView</a:t>
            </a:r>
            <a:r>
              <a:rPr lang="en-US" sz="2400" dirty="0"/>
              <a:t>: MR1_fasta.txt (from URL: https://cbdm.uni-mainz.de/ files/2015/02/MR1_fasta.txt)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Use the “Select &gt; find" (of </a:t>
            </a:r>
            <a:r>
              <a:rPr lang="en-US" sz="2400" dirty="0" err="1"/>
              <a:t>Ctrl+F</a:t>
            </a:r>
            <a:r>
              <a:rPr lang="en-US" sz="2400" dirty="0"/>
              <a:t>) option with a regular expression and mark all matches (</a:t>
            </a:r>
            <a:r>
              <a:rPr lang="en-US" sz="2400" b="1" dirty="0"/>
              <a:t>click the “Find all” option!</a:t>
            </a:r>
            <a:r>
              <a:rPr lang="en-US" sz="2400" dirty="0"/>
              <a:t>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Search the motif “SP”. Look for regions with repeats. Would you correct the alignment based on the hits? Experiment with other motifs.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/>
              <a:t>Exercise 2. </a:t>
            </a:r>
            <a:r>
              <a:rPr lang="en-US" sz="2800" b="1" dirty="0"/>
              <a:t>Using </a:t>
            </a:r>
            <a:r>
              <a:rPr lang="en-US" sz="2800" b="1" dirty="0" err="1"/>
              <a:t>JalView</a:t>
            </a:r>
            <a:r>
              <a:rPr lang="en-US" sz="2800" b="1" dirty="0"/>
              <a:t> with a MSA of the MR with </a:t>
            </a:r>
            <a:r>
              <a:rPr lang="en-US" sz="2800" b="1" dirty="0" err="1"/>
              <a:t>orthologs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1772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1828800"/>
            <a:ext cx="472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Remove annoying start: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Go to </a:t>
            </a:r>
          </a:p>
          <a:p>
            <a:pPr>
              <a:buNone/>
            </a:pPr>
            <a:r>
              <a:rPr lang="en-US" sz="2400" dirty="0"/>
              <a:t>Tools &gt; Preferences &gt; Visual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Un-tick option “Open file”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First time running </a:t>
            </a:r>
            <a:r>
              <a:rPr lang="en-US" sz="2800" b="1" dirty="0" err="1"/>
              <a:t>JalView</a:t>
            </a:r>
            <a:r>
              <a:rPr lang="en-US" sz="2800" b="1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1E0EF-7FDC-4596-8EAB-01B9B9F88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1219200"/>
            <a:ext cx="3771900" cy="518129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B26BB0C-0B81-4789-ADA1-0C6511E74B23}"/>
              </a:ext>
            </a:extLst>
          </p:cNvPr>
          <p:cNvSpPr/>
          <p:nvPr/>
        </p:nvSpPr>
        <p:spPr bwMode="auto">
          <a:xfrm rot="20119298">
            <a:off x="4739836" y="4908493"/>
            <a:ext cx="1437986" cy="393657"/>
          </a:xfrm>
          <a:prstGeom prst="rightArrow">
            <a:avLst>
              <a:gd name="adj1" fmla="val 37229"/>
              <a:gd name="adj2" fmla="val 83616"/>
            </a:avLst>
          </a:prstGeom>
          <a:solidFill>
            <a:srgbClr val="D9ED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52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881" y="974983"/>
            <a:ext cx="8157600" cy="425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80" y="1055631"/>
            <a:ext cx="8078400" cy="414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928961" y="770481"/>
            <a:ext cx="59760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3689281" y="770481"/>
            <a:ext cx="59760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400640" y="770481"/>
            <a:ext cx="59616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5700961" y="770481"/>
            <a:ext cx="58320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6350400" y="770482"/>
            <a:ext cx="583200" cy="172962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7057440" y="770482"/>
            <a:ext cx="586080" cy="172818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7884001" y="770481"/>
            <a:ext cx="583200" cy="173970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4400640" y="2508743"/>
            <a:ext cx="594720" cy="47381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7" name="Rectangle 9"/>
          <p:cNvSpPr>
            <a:spLocks noChangeArrowheads="1"/>
          </p:cNvSpPr>
          <p:nvPr/>
        </p:nvSpPr>
        <p:spPr bwMode="auto">
          <a:xfrm>
            <a:off x="5107680" y="2510184"/>
            <a:ext cx="586080" cy="47237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8" name="Rectangle 9"/>
          <p:cNvSpPr>
            <a:spLocks noChangeArrowheads="1"/>
          </p:cNvSpPr>
          <p:nvPr/>
        </p:nvSpPr>
        <p:spPr bwMode="auto">
          <a:xfrm>
            <a:off x="7057440" y="2498663"/>
            <a:ext cx="587520" cy="48389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9" name="Rectangle 9"/>
          <p:cNvSpPr>
            <a:spLocks noChangeArrowheads="1"/>
          </p:cNvSpPr>
          <p:nvPr/>
        </p:nvSpPr>
        <p:spPr bwMode="auto">
          <a:xfrm>
            <a:off x="2383201" y="3210098"/>
            <a:ext cx="596160" cy="222791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0" name="Rectangle 9"/>
          <p:cNvSpPr>
            <a:spLocks noChangeArrowheads="1"/>
          </p:cNvSpPr>
          <p:nvPr/>
        </p:nvSpPr>
        <p:spPr bwMode="auto">
          <a:xfrm>
            <a:off x="3147840" y="3202897"/>
            <a:ext cx="601920" cy="2233675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1" name="Rectangle 9"/>
          <p:cNvSpPr>
            <a:spLocks noChangeArrowheads="1"/>
          </p:cNvSpPr>
          <p:nvPr/>
        </p:nvSpPr>
        <p:spPr bwMode="auto">
          <a:xfrm>
            <a:off x="3862080" y="3210097"/>
            <a:ext cx="596160" cy="2229354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2" name="Rectangle 9"/>
          <p:cNvSpPr>
            <a:spLocks noChangeArrowheads="1"/>
          </p:cNvSpPr>
          <p:nvPr/>
        </p:nvSpPr>
        <p:spPr bwMode="auto">
          <a:xfrm>
            <a:off x="4877281" y="3197136"/>
            <a:ext cx="584640" cy="1752664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3" name="Rectangle 9"/>
          <p:cNvSpPr>
            <a:spLocks noChangeArrowheads="1"/>
          </p:cNvSpPr>
          <p:nvPr/>
        </p:nvSpPr>
        <p:spPr bwMode="auto">
          <a:xfrm>
            <a:off x="5634721" y="3195697"/>
            <a:ext cx="583200" cy="1769945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4" name="Rectangle 9"/>
          <p:cNvSpPr>
            <a:spLocks noChangeArrowheads="1"/>
          </p:cNvSpPr>
          <p:nvPr/>
        </p:nvSpPr>
        <p:spPr bwMode="auto">
          <a:xfrm>
            <a:off x="6396480" y="3215858"/>
            <a:ext cx="59616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5" name="Rectangle 9"/>
          <p:cNvSpPr>
            <a:spLocks noChangeArrowheads="1"/>
          </p:cNvSpPr>
          <p:nvPr/>
        </p:nvSpPr>
        <p:spPr bwMode="auto">
          <a:xfrm>
            <a:off x="6396480" y="4954121"/>
            <a:ext cx="594720" cy="49829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6" name="TextBox 27"/>
          <p:cNvSpPr txBox="1">
            <a:spLocks noChangeArrowheads="1"/>
          </p:cNvSpPr>
          <p:nvPr/>
        </p:nvSpPr>
        <p:spPr bwMode="auto">
          <a:xfrm>
            <a:off x="2980801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</a:t>
            </a:r>
            <a:endParaRPr lang="en-US" sz="1100" b="1"/>
          </a:p>
        </p:txBody>
      </p:sp>
      <p:sp>
        <p:nvSpPr>
          <p:cNvPr id="16407" name="TextBox 28"/>
          <p:cNvSpPr txBox="1">
            <a:spLocks noChangeArrowheads="1"/>
          </p:cNvSpPr>
          <p:nvPr/>
        </p:nvSpPr>
        <p:spPr bwMode="auto">
          <a:xfrm>
            <a:off x="6448320" y="3257623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#T13</a:t>
            </a:r>
            <a:endParaRPr lang="en-US" sz="1100" b="1"/>
          </a:p>
        </p:txBody>
      </p:sp>
      <p:sp>
        <p:nvSpPr>
          <p:cNvPr id="16408" name="TextBox 29"/>
          <p:cNvSpPr txBox="1">
            <a:spLocks noChangeArrowheads="1"/>
          </p:cNvSpPr>
          <p:nvPr/>
        </p:nvSpPr>
        <p:spPr bwMode="auto">
          <a:xfrm>
            <a:off x="5676480" y="3257623"/>
            <a:ext cx="48528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#T12</a:t>
            </a:r>
            <a:endParaRPr lang="en-US" sz="1100" b="1"/>
          </a:p>
        </p:txBody>
      </p:sp>
      <p:sp>
        <p:nvSpPr>
          <p:cNvPr id="16409" name="TextBox 30"/>
          <p:cNvSpPr txBox="1">
            <a:spLocks noChangeArrowheads="1"/>
          </p:cNvSpPr>
          <p:nvPr/>
        </p:nvSpPr>
        <p:spPr bwMode="auto">
          <a:xfrm>
            <a:off x="4927681" y="3257623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#T11</a:t>
            </a:r>
            <a:endParaRPr lang="en-US" sz="1100" b="1"/>
          </a:p>
        </p:txBody>
      </p:sp>
      <p:sp>
        <p:nvSpPr>
          <p:cNvPr id="16410" name="TextBox 31"/>
          <p:cNvSpPr txBox="1">
            <a:spLocks noChangeArrowheads="1"/>
          </p:cNvSpPr>
          <p:nvPr/>
        </p:nvSpPr>
        <p:spPr bwMode="auto">
          <a:xfrm>
            <a:off x="3879360" y="3257623"/>
            <a:ext cx="48528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#T10</a:t>
            </a:r>
            <a:endParaRPr lang="en-US" sz="1100" b="1"/>
          </a:p>
        </p:txBody>
      </p:sp>
      <p:sp>
        <p:nvSpPr>
          <p:cNvPr id="16411" name="TextBox 32"/>
          <p:cNvSpPr txBox="1">
            <a:spLocks noChangeArrowheads="1"/>
          </p:cNvSpPr>
          <p:nvPr/>
        </p:nvSpPr>
        <p:spPr bwMode="auto">
          <a:xfrm>
            <a:off x="3240001" y="3257623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#T9</a:t>
            </a:r>
            <a:endParaRPr lang="en-US" sz="1100" b="1"/>
          </a:p>
        </p:txBody>
      </p:sp>
      <p:sp>
        <p:nvSpPr>
          <p:cNvPr id="16412" name="TextBox 33"/>
          <p:cNvSpPr txBox="1">
            <a:spLocks noChangeArrowheads="1"/>
          </p:cNvSpPr>
          <p:nvPr/>
        </p:nvSpPr>
        <p:spPr bwMode="auto">
          <a:xfrm>
            <a:off x="2496961" y="3257623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#T8</a:t>
            </a:r>
            <a:endParaRPr lang="en-US" sz="1100" b="1"/>
          </a:p>
        </p:txBody>
      </p:sp>
      <p:sp>
        <p:nvSpPr>
          <p:cNvPr id="16413" name="TextBox 34"/>
          <p:cNvSpPr txBox="1">
            <a:spLocks noChangeArrowheads="1"/>
          </p:cNvSpPr>
          <p:nvPr/>
        </p:nvSpPr>
        <p:spPr bwMode="auto">
          <a:xfrm>
            <a:off x="7954561" y="786323"/>
            <a:ext cx="407520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#T7</a:t>
            </a:r>
            <a:endParaRPr lang="en-US" sz="1100" b="1"/>
          </a:p>
        </p:txBody>
      </p:sp>
      <p:sp>
        <p:nvSpPr>
          <p:cNvPr id="16414" name="TextBox 35"/>
          <p:cNvSpPr txBox="1">
            <a:spLocks noChangeArrowheads="1"/>
          </p:cNvSpPr>
          <p:nvPr/>
        </p:nvSpPr>
        <p:spPr bwMode="auto">
          <a:xfrm>
            <a:off x="376560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#T2</a:t>
            </a:r>
            <a:endParaRPr lang="en-US" sz="1100" b="1"/>
          </a:p>
        </p:txBody>
      </p:sp>
      <p:sp>
        <p:nvSpPr>
          <p:cNvPr id="16415" name="TextBox 36"/>
          <p:cNvSpPr txBox="1">
            <a:spLocks noChangeArrowheads="1"/>
          </p:cNvSpPr>
          <p:nvPr/>
        </p:nvSpPr>
        <p:spPr bwMode="auto">
          <a:xfrm>
            <a:off x="4481281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#T3</a:t>
            </a:r>
            <a:endParaRPr lang="en-US" sz="1100" b="1"/>
          </a:p>
        </p:txBody>
      </p:sp>
      <p:sp>
        <p:nvSpPr>
          <p:cNvPr id="16416" name="TextBox 37"/>
          <p:cNvSpPr txBox="1">
            <a:spLocks noChangeArrowheads="1"/>
          </p:cNvSpPr>
          <p:nvPr/>
        </p:nvSpPr>
        <p:spPr bwMode="auto">
          <a:xfrm>
            <a:off x="574992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#T4</a:t>
            </a:r>
            <a:endParaRPr lang="en-US" sz="1100" b="1"/>
          </a:p>
        </p:txBody>
      </p:sp>
      <p:sp>
        <p:nvSpPr>
          <p:cNvPr id="16417" name="TextBox 38"/>
          <p:cNvSpPr txBox="1">
            <a:spLocks noChangeArrowheads="1"/>
          </p:cNvSpPr>
          <p:nvPr/>
        </p:nvSpPr>
        <p:spPr bwMode="auto">
          <a:xfrm>
            <a:off x="644112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#T5</a:t>
            </a:r>
            <a:endParaRPr lang="en-US" sz="1100" b="1"/>
          </a:p>
        </p:txBody>
      </p:sp>
      <p:sp>
        <p:nvSpPr>
          <p:cNvPr id="16418" name="TextBox 39"/>
          <p:cNvSpPr txBox="1">
            <a:spLocks noChangeArrowheads="1"/>
          </p:cNvSpPr>
          <p:nvPr/>
        </p:nvSpPr>
        <p:spPr bwMode="auto">
          <a:xfrm>
            <a:off x="720144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#T6</a:t>
            </a:r>
            <a:endParaRPr lang="en-US" sz="1100" b="1"/>
          </a:p>
        </p:txBody>
      </p:sp>
      <p:sp>
        <p:nvSpPr>
          <p:cNvPr id="16419" name="TextBox 27"/>
          <p:cNvSpPr txBox="1">
            <a:spLocks noChangeArrowheads="1"/>
          </p:cNvSpPr>
          <p:nvPr/>
        </p:nvSpPr>
        <p:spPr bwMode="auto">
          <a:xfrm>
            <a:off x="4495681" y="2727647"/>
            <a:ext cx="407520" cy="24050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#F1</a:t>
            </a:r>
            <a:endParaRPr lang="en-US" sz="1100" b="1"/>
          </a:p>
        </p:txBody>
      </p:sp>
      <p:sp>
        <p:nvSpPr>
          <p:cNvPr id="16420" name="TextBox 27"/>
          <p:cNvSpPr txBox="1">
            <a:spLocks noChangeArrowheads="1"/>
          </p:cNvSpPr>
          <p:nvPr/>
        </p:nvSpPr>
        <p:spPr bwMode="auto">
          <a:xfrm>
            <a:off x="5188320" y="2720447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#F2</a:t>
            </a:r>
            <a:endParaRPr lang="en-US" sz="1100" b="1"/>
          </a:p>
        </p:txBody>
      </p:sp>
      <p:sp>
        <p:nvSpPr>
          <p:cNvPr id="16421" name="TextBox 27"/>
          <p:cNvSpPr txBox="1">
            <a:spLocks noChangeArrowheads="1"/>
          </p:cNvSpPr>
          <p:nvPr/>
        </p:nvSpPr>
        <p:spPr bwMode="auto">
          <a:xfrm>
            <a:off x="7201440" y="2720446"/>
            <a:ext cx="407520" cy="2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#F3</a:t>
            </a:r>
            <a:endParaRPr lang="en-US" sz="1100" b="1"/>
          </a:p>
        </p:txBody>
      </p:sp>
      <p:sp>
        <p:nvSpPr>
          <p:cNvPr id="16422" name="TextBox 27"/>
          <p:cNvSpPr txBox="1">
            <a:spLocks noChangeArrowheads="1"/>
          </p:cNvSpPr>
          <p:nvPr/>
        </p:nvSpPr>
        <p:spPr bwMode="auto">
          <a:xfrm>
            <a:off x="7961760" y="270604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#F4</a:t>
            </a:r>
            <a:endParaRPr lang="en-US" sz="1100" b="1"/>
          </a:p>
        </p:txBody>
      </p:sp>
      <p:sp>
        <p:nvSpPr>
          <p:cNvPr id="16423" name="TextBox 27"/>
          <p:cNvSpPr txBox="1">
            <a:spLocks noChangeArrowheads="1"/>
          </p:cNvSpPr>
          <p:nvPr/>
        </p:nvSpPr>
        <p:spPr bwMode="auto">
          <a:xfrm>
            <a:off x="2459521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#F5</a:t>
            </a:r>
            <a:endParaRPr lang="en-US" sz="1100" b="1"/>
          </a:p>
        </p:txBody>
      </p:sp>
      <p:sp>
        <p:nvSpPr>
          <p:cNvPr id="16424" name="TextBox 27"/>
          <p:cNvSpPr txBox="1">
            <a:spLocks noChangeArrowheads="1"/>
          </p:cNvSpPr>
          <p:nvPr/>
        </p:nvSpPr>
        <p:spPr bwMode="auto">
          <a:xfrm>
            <a:off x="7128000" y="5187425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#F10</a:t>
            </a:r>
            <a:endParaRPr lang="en-US" sz="1100" b="1"/>
          </a:p>
        </p:txBody>
      </p:sp>
      <p:sp>
        <p:nvSpPr>
          <p:cNvPr id="16425" name="TextBox 27"/>
          <p:cNvSpPr txBox="1">
            <a:spLocks noChangeArrowheads="1"/>
          </p:cNvSpPr>
          <p:nvPr/>
        </p:nvSpPr>
        <p:spPr bwMode="auto">
          <a:xfrm>
            <a:off x="6465601" y="5187425"/>
            <a:ext cx="407520" cy="2390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#F9</a:t>
            </a:r>
            <a:endParaRPr lang="en-US" sz="1100" b="1"/>
          </a:p>
        </p:txBody>
      </p:sp>
      <p:sp>
        <p:nvSpPr>
          <p:cNvPr id="16426" name="TextBox 27"/>
          <p:cNvSpPr txBox="1">
            <a:spLocks noChangeArrowheads="1"/>
          </p:cNvSpPr>
          <p:nvPr/>
        </p:nvSpPr>
        <p:spPr bwMode="auto">
          <a:xfrm>
            <a:off x="4947841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#F8</a:t>
            </a:r>
            <a:endParaRPr lang="en-US" sz="1100" b="1"/>
          </a:p>
        </p:txBody>
      </p:sp>
      <p:sp>
        <p:nvSpPr>
          <p:cNvPr id="16427" name="TextBox 27"/>
          <p:cNvSpPr txBox="1">
            <a:spLocks noChangeArrowheads="1"/>
          </p:cNvSpPr>
          <p:nvPr/>
        </p:nvSpPr>
        <p:spPr bwMode="auto">
          <a:xfrm>
            <a:off x="3889440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#F7</a:t>
            </a:r>
            <a:endParaRPr lang="en-US" sz="1100" b="1"/>
          </a:p>
        </p:txBody>
      </p:sp>
      <p:sp>
        <p:nvSpPr>
          <p:cNvPr id="16428" name="TextBox 27"/>
          <p:cNvSpPr txBox="1">
            <a:spLocks noChangeArrowheads="1"/>
          </p:cNvSpPr>
          <p:nvPr/>
        </p:nvSpPr>
        <p:spPr bwMode="auto">
          <a:xfrm>
            <a:off x="3219841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#F6</a:t>
            </a:r>
            <a:endParaRPr lang="en-US" sz="1100" b="1"/>
          </a:p>
        </p:txBody>
      </p:sp>
      <p:sp>
        <p:nvSpPr>
          <p:cNvPr id="16429" name="Rectangle 9"/>
          <p:cNvSpPr>
            <a:spLocks noChangeArrowheads="1"/>
          </p:cNvSpPr>
          <p:nvPr/>
        </p:nvSpPr>
        <p:spPr bwMode="auto">
          <a:xfrm>
            <a:off x="7884001" y="2508744"/>
            <a:ext cx="583200" cy="47525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u="none"/>
          </a:p>
        </p:txBody>
      </p:sp>
      <p:sp>
        <p:nvSpPr>
          <p:cNvPr id="16430" name="Rectangle 9"/>
          <p:cNvSpPr>
            <a:spLocks noChangeArrowheads="1"/>
          </p:cNvSpPr>
          <p:nvPr/>
        </p:nvSpPr>
        <p:spPr bwMode="auto">
          <a:xfrm>
            <a:off x="7112161" y="4952681"/>
            <a:ext cx="594720" cy="49829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1" name="Rectangle 9"/>
          <p:cNvSpPr>
            <a:spLocks noChangeArrowheads="1"/>
          </p:cNvSpPr>
          <p:nvPr/>
        </p:nvSpPr>
        <p:spPr bwMode="auto">
          <a:xfrm>
            <a:off x="7110720" y="3214418"/>
            <a:ext cx="596160" cy="173826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2" name="TextBox 28"/>
          <p:cNvSpPr txBox="1">
            <a:spLocks noChangeArrowheads="1"/>
          </p:cNvSpPr>
          <p:nvPr/>
        </p:nvSpPr>
        <p:spPr bwMode="auto">
          <a:xfrm>
            <a:off x="7162560" y="3256183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#T14</a:t>
            </a:r>
            <a:endParaRPr lang="en-US" sz="1100" b="1"/>
          </a:p>
        </p:txBody>
      </p:sp>
      <p:sp>
        <p:nvSpPr>
          <p:cNvPr id="16433" name="Rectangle 9"/>
          <p:cNvSpPr>
            <a:spLocks noChangeArrowheads="1"/>
          </p:cNvSpPr>
          <p:nvPr/>
        </p:nvSpPr>
        <p:spPr bwMode="auto">
          <a:xfrm>
            <a:off x="7935840" y="3208657"/>
            <a:ext cx="591840" cy="2245196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4" name="TextBox 30"/>
          <p:cNvSpPr txBox="1">
            <a:spLocks noChangeArrowheads="1"/>
          </p:cNvSpPr>
          <p:nvPr/>
        </p:nvSpPr>
        <p:spPr bwMode="auto">
          <a:xfrm>
            <a:off x="7997760" y="3282106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#T15</a:t>
            </a:r>
            <a:endParaRPr lang="en-US" sz="1100" b="1"/>
          </a:p>
        </p:txBody>
      </p:sp>
      <p:sp>
        <p:nvSpPr>
          <p:cNvPr id="16435" name="TextBox 27"/>
          <p:cNvSpPr txBox="1">
            <a:spLocks noChangeArrowheads="1"/>
          </p:cNvSpPr>
          <p:nvPr/>
        </p:nvSpPr>
        <p:spPr bwMode="auto">
          <a:xfrm>
            <a:off x="8017921" y="5187425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#F11</a:t>
            </a:r>
            <a:endParaRPr lang="en-US" sz="1100" b="1"/>
          </a:p>
        </p:txBody>
      </p:sp>
      <p:sp>
        <p:nvSpPr>
          <p:cNvPr id="16436" name="Rectangle 9"/>
          <p:cNvSpPr>
            <a:spLocks noChangeArrowheads="1"/>
          </p:cNvSpPr>
          <p:nvPr/>
        </p:nvSpPr>
        <p:spPr bwMode="auto">
          <a:xfrm>
            <a:off x="4877281" y="4954121"/>
            <a:ext cx="583200" cy="49829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7" name="Text Box 52"/>
          <p:cNvSpPr txBox="1">
            <a:spLocks noChangeArrowheads="1"/>
          </p:cNvSpPr>
          <p:nvPr/>
        </p:nvSpPr>
        <p:spPr bwMode="auto">
          <a:xfrm>
            <a:off x="4142881" y="3562934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38" name="Text Box 52"/>
          <p:cNvSpPr txBox="1">
            <a:spLocks noChangeArrowheads="1"/>
          </p:cNvSpPr>
          <p:nvPr/>
        </p:nvSpPr>
        <p:spPr bwMode="auto">
          <a:xfrm>
            <a:off x="3420001" y="3562934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/>
              <a:t>*</a:t>
            </a:r>
          </a:p>
        </p:txBody>
      </p:sp>
      <p:sp>
        <p:nvSpPr>
          <p:cNvPr id="16439" name="Text Box 52"/>
          <p:cNvSpPr txBox="1">
            <a:spLocks noChangeArrowheads="1"/>
          </p:cNvSpPr>
          <p:nvPr/>
        </p:nvSpPr>
        <p:spPr bwMode="auto">
          <a:xfrm>
            <a:off x="8205120" y="3562934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0" name="Text Box 52"/>
          <p:cNvSpPr txBox="1">
            <a:spLocks noChangeArrowheads="1"/>
          </p:cNvSpPr>
          <p:nvPr/>
        </p:nvSpPr>
        <p:spPr bwMode="auto">
          <a:xfrm>
            <a:off x="3958561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1" name="Text Box 52"/>
          <p:cNvSpPr txBox="1">
            <a:spLocks noChangeArrowheads="1"/>
          </p:cNvSpPr>
          <p:nvPr/>
        </p:nvSpPr>
        <p:spPr bwMode="auto">
          <a:xfrm>
            <a:off x="5960161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2" name="Text Box 52"/>
          <p:cNvSpPr txBox="1">
            <a:spLocks noChangeArrowheads="1"/>
          </p:cNvSpPr>
          <p:nvPr/>
        </p:nvSpPr>
        <p:spPr bwMode="auto">
          <a:xfrm>
            <a:off x="8146081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3" name="Text Box 52"/>
          <p:cNvSpPr txBox="1">
            <a:spLocks noChangeArrowheads="1"/>
          </p:cNvSpPr>
          <p:nvPr/>
        </p:nvSpPr>
        <p:spPr bwMode="auto">
          <a:xfrm>
            <a:off x="6606720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61" name="TextBox 59"/>
          <p:cNvSpPr txBox="1"/>
          <p:nvPr/>
        </p:nvSpPr>
        <p:spPr>
          <a:xfrm>
            <a:off x="3267867" y="6104177"/>
            <a:ext cx="5891356" cy="461665"/>
          </a:xfrm>
          <a:prstGeom prst="rect">
            <a:avLst/>
          </a:prstGeom>
          <a:solidFill>
            <a:srgbClr val="DAEDEF">
              <a:lumMod val="90000"/>
            </a:srgb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400" kern="0" dirty="0" err="1">
                <a:solidFill>
                  <a:srgbClr val="000000"/>
                </a:solidFill>
              </a:rPr>
              <a:t>Vlassi</a:t>
            </a:r>
            <a:r>
              <a:rPr lang="en-GB" sz="2400" kern="0" dirty="0">
                <a:solidFill>
                  <a:srgbClr val="000000"/>
                </a:solidFill>
              </a:rPr>
              <a:t> </a:t>
            </a:r>
            <a:r>
              <a:rPr lang="en-GB" sz="2400" i="1" kern="0" dirty="0">
                <a:solidFill>
                  <a:srgbClr val="000000"/>
                </a:solidFill>
              </a:rPr>
              <a:t>et al. </a:t>
            </a:r>
            <a:r>
              <a:rPr lang="en-GB" sz="2400" kern="0" dirty="0">
                <a:solidFill>
                  <a:srgbClr val="000000"/>
                </a:solidFill>
              </a:rPr>
              <a:t>(2013) </a:t>
            </a:r>
            <a:r>
              <a:rPr lang="en-GB" sz="2400" i="1" kern="0" dirty="0">
                <a:solidFill>
                  <a:srgbClr val="000000"/>
                </a:solidFill>
              </a:rPr>
              <a:t>BMC </a:t>
            </a:r>
            <a:r>
              <a:rPr lang="en-GB" sz="2400" i="1" kern="0" dirty="0" err="1">
                <a:solidFill>
                  <a:srgbClr val="000000"/>
                </a:solidFill>
              </a:rPr>
              <a:t>Struct</a:t>
            </a:r>
            <a:r>
              <a:rPr lang="en-GB" sz="2400" i="1" kern="0" dirty="0">
                <a:solidFill>
                  <a:srgbClr val="000000"/>
                </a:solidFill>
              </a:rPr>
              <a:t>. Biol.</a:t>
            </a:r>
            <a:endParaRPr lang="en-US" sz="2400" i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28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n 43"/>
          <p:cNvSpPr/>
          <p:nvPr/>
        </p:nvSpPr>
        <p:spPr bwMode="auto">
          <a:xfrm rot="5400000">
            <a:off x="1257121" y="1680841"/>
            <a:ext cx="528480" cy="1104480"/>
          </a:xfrm>
          <a:prstGeom prst="can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39" name="Can 44"/>
          <p:cNvSpPr>
            <a:spLocks noChangeArrowheads="1"/>
          </p:cNvSpPr>
          <p:nvPr/>
        </p:nvSpPr>
        <p:spPr bwMode="auto">
          <a:xfrm rot="5400000">
            <a:off x="2668321" y="1325161"/>
            <a:ext cx="528480" cy="1821600"/>
          </a:xfrm>
          <a:prstGeom prst="can">
            <a:avLst>
              <a:gd name="adj" fmla="val 25006"/>
            </a:avLst>
          </a:prstGeom>
          <a:solidFill>
            <a:srgbClr val="FF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0" name="Line 1"/>
          <p:cNvSpPr>
            <a:spLocks noChangeShapeType="1"/>
          </p:cNvSpPr>
          <p:nvPr/>
        </p:nvSpPr>
        <p:spPr bwMode="auto">
          <a:xfrm flipV="1">
            <a:off x="3777121" y="2236681"/>
            <a:ext cx="231840" cy="0"/>
          </a:xfrm>
          <a:prstGeom prst="line">
            <a:avLst/>
          </a:prstGeom>
          <a:noFill/>
          <a:ln w="101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07526"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" name="Can 45"/>
          <p:cNvSpPr/>
          <p:nvPr/>
        </p:nvSpPr>
        <p:spPr bwMode="auto">
          <a:xfrm rot="5400000">
            <a:off x="4230721" y="1683721"/>
            <a:ext cx="528480" cy="1104480"/>
          </a:xfrm>
          <a:prstGeom prst="can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2" name="Can 46"/>
          <p:cNvSpPr>
            <a:spLocks noChangeArrowheads="1"/>
          </p:cNvSpPr>
          <p:nvPr/>
        </p:nvSpPr>
        <p:spPr bwMode="auto">
          <a:xfrm rot="5400000">
            <a:off x="5003281" y="1937881"/>
            <a:ext cx="528480" cy="596160"/>
          </a:xfrm>
          <a:prstGeom prst="can">
            <a:avLst>
              <a:gd name="adj" fmla="val 25000"/>
            </a:avLst>
          </a:prstGeom>
          <a:solidFill>
            <a:srgbClr val="099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3" name="Line 1"/>
          <p:cNvSpPr>
            <a:spLocks noChangeShapeType="1"/>
          </p:cNvSpPr>
          <p:nvPr/>
        </p:nvSpPr>
        <p:spPr bwMode="auto">
          <a:xfrm flipV="1">
            <a:off x="5499361" y="2236681"/>
            <a:ext cx="364320" cy="0"/>
          </a:xfrm>
          <a:prstGeom prst="line">
            <a:avLst/>
          </a:prstGeom>
          <a:noFill/>
          <a:ln w="101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07526"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4" name="Can 47"/>
          <p:cNvSpPr>
            <a:spLocks noChangeArrowheads="1"/>
          </p:cNvSpPr>
          <p:nvPr/>
        </p:nvSpPr>
        <p:spPr bwMode="auto">
          <a:xfrm rot="5400000">
            <a:off x="6427441" y="1374841"/>
            <a:ext cx="528480" cy="172224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6265441" y="2059561"/>
            <a:ext cx="974880" cy="354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1922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LBD</a:t>
            </a:r>
          </a:p>
        </p:txBody>
      </p:sp>
      <p:sp>
        <p:nvSpPr>
          <p:cNvPr id="14346" name="Text Box 5"/>
          <p:cNvSpPr txBox="1">
            <a:spLocks noChangeArrowheads="1"/>
          </p:cNvSpPr>
          <p:nvPr/>
        </p:nvSpPr>
        <p:spPr bwMode="auto">
          <a:xfrm>
            <a:off x="7706881" y="2180521"/>
            <a:ext cx="94320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984 aa</a:t>
            </a:r>
          </a:p>
        </p:txBody>
      </p:sp>
      <p:sp>
        <p:nvSpPr>
          <p:cNvPr id="14347" name="Text Box 7"/>
          <p:cNvSpPr txBox="1">
            <a:spLocks noChangeArrowheads="1"/>
          </p:cNvSpPr>
          <p:nvPr/>
        </p:nvSpPr>
        <p:spPr bwMode="auto">
          <a:xfrm>
            <a:off x="2152801" y="1411560"/>
            <a:ext cx="1451520" cy="362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1922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270" b="1">
                <a:solidFill>
                  <a:srgbClr val="000000"/>
                </a:solidFill>
                <a:latin typeface="Arial" charset="0"/>
              </a:rPr>
              <a:t>Repeat region</a:t>
            </a:r>
          </a:p>
        </p:txBody>
      </p:sp>
      <p:sp>
        <p:nvSpPr>
          <p:cNvPr id="14348" name="AutoShape 6"/>
          <p:cNvSpPr>
            <a:spLocks noChangeArrowheads="1"/>
          </p:cNvSpPr>
          <p:nvPr/>
        </p:nvSpPr>
        <p:spPr bwMode="auto">
          <a:xfrm flipV="1">
            <a:off x="2152801" y="1701001"/>
            <a:ext cx="1236960" cy="239040"/>
          </a:xfrm>
          <a:custGeom>
            <a:avLst/>
            <a:gdLst>
              <a:gd name="T0" fmla="*/ 0 w 3788"/>
              <a:gd name="T1" fmla="*/ 2147483647 h 1221"/>
              <a:gd name="T2" fmla="*/ 2147483647 w 3788"/>
              <a:gd name="T3" fmla="*/ 2147483647 h 1221"/>
              <a:gd name="T4" fmla="*/ 2147483647 w 3788"/>
              <a:gd name="T5" fmla="*/ 2147483647 h 1221"/>
              <a:gd name="T6" fmla="*/ 2147483647 w 3788"/>
              <a:gd name="T7" fmla="*/ 2147483647 h 1221"/>
              <a:gd name="T8" fmla="*/ 2147483647 w 3788"/>
              <a:gd name="T9" fmla="*/ 2147483647 h 1221"/>
              <a:gd name="T10" fmla="*/ 2147483647 w 3788"/>
              <a:gd name="T11" fmla="*/ 2147483647 h 1221"/>
              <a:gd name="T12" fmla="*/ 2147483647 w 3788"/>
              <a:gd name="T13" fmla="*/ 0 h 12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88"/>
              <a:gd name="T22" fmla="*/ 0 h 1221"/>
              <a:gd name="T23" fmla="*/ 3788 w 3788"/>
              <a:gd name="T24" fmla="*/ 1221 h 12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88" h="1221">
                <a:moveTo>
                  <a:pt x="0" y="30"/>
                </a:moveTo>
                <a:cubicBezTo>
                  <a:pt x="8" y="332"/>
                  <a:pt x="172" y="632"/>
                  <a:pt x="328" y="630"/>
                </a:cubicBezTo>
                <a:lnTo>
                  <a:pt x="1588" y="619"/>
                </a:lnTo>
                <a:cubicBezTo>
                  <a:pt x="1745" y="618"/>
                  <a:pt x="1913" y="919"/>
                  <a:pt x="1920" y="1220"/>
                </a:cubicBezTo>
                <a:cubicBezTo>
                  <a:pt x="1913" y="919"/>
                  <a:pt x="2061" y="616"/>
                  <a:pt x="2218" y="615"/>
                </a:cubicBezTo>
                <a:lnTo>
                  <a:pt x="3478" y="604"/>
                </a:lnTo>
                <a:cubicBezTo>
                  <a:pt x="3634" y="603"/>
                  <a:pt x="3787" y="301"/>
                  <a:pt x="3780" y="0"/>
                </a:cubicBezTo>
              </a:path>
            </a:pathLst>
          </a:custGeom>
          <a:noFill/>
          <a:ln w="317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9" name="Text Box 36"/>
          <p:cNvSpPr txBox="1">
            <a:spLocks noChangeArrowheads="1"/>
          </p:cNvSpPr>
          <p:nvPr/>
        </p:nvSpPr>
        <p:spPr bwMode="auto">
          <a:xfrm>
            <a:off x="2057761" y="3259081"/>
            <a:ext cx="508320" cy="31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  <p:grpSp>
        <p:nvGrpSpPr>
          <p:cNvPr id="14350" name="Group 21"/>
          <p:cNvGrpSpPr>
            <a:grpSpLocks/>
          </p:cNvGrpSpPr>
          <p:nvPr/>
        </p:nvGrpSpPr>
        <p:grpSpPr bwMode="auto">
          <a:xfrm>
            <a:off x="979201" y="3151081"/>
            <a:ext cx="6523200" cy="90720"/>
            <a:chOff x="680" y="363"/>
            <a:chExt cx="4530" cy="63"/>
          </a:xfrm>
        </p:grpSpPr>
        <p:sp>
          <p:nvSpPr>
            <p:cNvPr id="14369" name="Line 22"/>
            <p:cNvSpPr>
              <a:spLocks noChangeShapeType="1"/>
            </p:cNvSpPr>
            <p:nvPr/>
          </p:nvSpPr>
          <p:spPr bwMode="auto">
            <a:xfrm>
              <a:off x="680" y="363"/>
              <a:ext cx="4525" cy="0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0" name="Line 23"/>
            <p:cNvSpPr>
              <a:spLocks noChangeShapeType="1"/>
            </p:cNvSpPr>
            <p:nvPr/>
          </p:nvSpPr>
          <p:spPr bwMode="auto">
            <a:xfrm>
              <a:off x="680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1" name="Line 24"/>
            <p:cNvSpPr>
              <a:spLocks noChangeShapeType="1"/>
            </p:cNvSpPr>
            <p:nvPr/>
          </p:nvSpPr>
          <p:spPr bwMode="auto">
            <a:xfrm>
              <a:off x="5211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2" name="Line 25"/>
            <p:cNvSpPr>
              <a:spLocks noChangeShapeType="1"/>
            </p:cNvSpPr>
            <p:nvPr/>
          </p:nvSpPr>
          <p:spPr bwMode="auto">
            <a:xfrm>
              <a:off x="1134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3" name="Line 26"/>
            <p:cNvSpPr>
              <a:spLocks noChangeShapeType="1"/>
            </p:cNvSpPr>
            <p:nvPr/>
          </p:nvSpPr>
          <p:spPr bwMode="auto">
            <a:xfrm>
              <a:off x="2040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4" name="Line 27"/>
            <p:cNvSpPr>
              <a:spLocks noChangeShapeType="1"/>
            </p:cNvSpPr>
            <p:nvPr/>
          </p:nvSpPr>
          <p:spPr bwMode="auto">
            <a:xfrm>
              <a:off x="1586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5" name="Line 28"/>
            <p:cNvSpPr>
              <a:spLocks noChangeShapeType="1"/>
            </p:cNvSpPr>
            <p:nvPr/>
          </p:nvSpPr>
          <p:spPr bwMode="auto">
            <a:xfrm>
              <a:off x="2492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6" name="Line 29"/>
            <p:cNvSpPr>
              <a:spLocks noChangeShapeType="1"/>
            </p:cNvSpPr>
            <p:nvPr/>
          </p:nvSpPr>
          <p:spPr bwMode="auto">
            <a:xfrm>
              <a:off x="3398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7" name="Line 30"/>
            <p:cNvSpPr>
              <a:spLocks noChangeShapeType="1"/>
            </p:cNvSpPr>
            <p:nvPr/>
          </p:nvSpPr>
          <p:spPr bwMode="auto">
            <a:xfrm>
              <a:off x="4757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8" name="Line 31"/>
            <p:cNvSpPr>
              <a:spLocks noChangeShapeType="1"/>
            </p:cNvSpPr>
            <p:nvPr/>
          </p:nvSpPr>
          <p:spPr bwMode="auto">
            <a:xfrm>
              <a:off x="4304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9" name="Line 32"/>
            <p:cNvSpPr>
              <a:spLocks noChangeShapeType="1"/>
            </p:cNvSpPr>
            <p:nvPr/>
          </p:nvSpPr>
          <p:spPr bwMode="auto">
            <a:xfrm>
              <a:off x="3850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80" name="Line 33"/>
            <p:cNvSpPr>
              <a:spLocks noChangeShapeType="1"/>
            </p:cNvSpPr>
            <p:nvPr/>
          </p:nvSpPr>
          <p:spPr bwMode="auto">
            <a:xfrm>
              <a:off x="2945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4351" name="Text Box 34"/>
          <p:cNvSpPr txBox="1">
            <a:spLocks noChangeArrowheads="1"/>
          </p:cNvSpPr>
          <p:nvPr/>
        </p:nvSpPr>
        <p:spPr bwMode="auto">
          <a:xfrm>
            <a:off x="849601" y="3259081"/>
            <a:ext cx="2779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1404001" y="3259081"/>
            <a:ext cx="610560" cy="28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14353" name="Text Box 37"/>
          <p:cNvSpPr txBox="1">
            <a:spLocks noChangeArrowheads="1"/>
          </p:cNvSpPr>
          <p:nvPr/>
        </p:nvSpPr>
        <p:spPr bwMode="auto">
          <a:xfrm>
            <a:off x="271008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300</a:t>
            </a:r>
          </a:p>
        </p:txBody>
      </p:sp>
      <p:sp>
        <p:nvSpPr>
          <p:cNvPr id="14354" name="Text Box 38"/>
          <p:cNvSpPr txBox="1">
            <a:spLocks noChangeArrowheads="1"/>
          </p:cNvSpPr>
          <p:nvPr/>
        </p:nvSpPr>
        <p:spPr bwMode="auto">
          <a:xfrm>
            <a:off x="333072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400</a:t>
            </a:r>
          </a:p>
        </p:txBody>
      </p:sp>
      <p:sp>
        <p:nvSpPr>
          <p:cNvPr id="14355" name="Text Box 39"/>
          <p:cNvSpPr txBox="1">
            <a:spLocks noChangeArrowheads="1"/>
          </p:cNvSpPr>
          <p:nvPr/>
        </p:nvSpPr>
        <p:spPr bwMode="auto">
          <a:xfrm>
            <a:off x="3949921" y="3259081"/>
            <a:ext cx="622080" cy="33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500</a:t>
            </a:r>
          </a:p>
        </p:txBody>
      </p:sp>
      <p:sp>
        <p:nvSpPr>
          <p:cNvPr id="14356" name="Text Box 40"/>
          <p:cNvSpPr txBox="1">
            <a:spLocks noChangeArrowheads="1"/>
          </p:cNvSpPr>
          <p:nvPr/>
        </p:nvSpPr>
        <p:spPr bwMode="auto">
          <a:xfrm>
            <a:off x="463680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600</a:t>
            </a:r>
          </a:p>
        </p:txBody>
      </p:sp>
      <p:sp>
        <p:nvSpPr>
          <p:cNvPr id="14357" name="Text Box 41"/>
          <p:cNvSpPr txBox="1">
            <a:spLocks noChangeArrowheads="1"/>
          </p:cNvSpPr>
          <p:nvPr/>
        </p:nvSpPr>
        <p:spPr bwMode="auto">
          <a:xfrm>
            <a:off x="532224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700</a:t>
            </a:r>
          </a:p>
        </p:txBody>
      </p:sp>
      <p:sp>
        <p:nvSpPr>
          <p:cNvPr id="14358" name="Text Box 42"/>
          <p:cNvSpPr txBox="1">
            <a:spLocks noChangeArrowheads="1"/>
          </p:cNvSpPr>
          <p:nvPr/>
        </p:nvSpPr>
        <p:spPr bwMode="auto">
          <a:xfrm>
            <a:off x="594288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800</a:t>
            </a:r>
          </a:p>
        </p:txBody>
      </p:sp>
      <p:sp>
        <p:nvSpPr>
          <p:cNvPr id="14359" name="Text Box 43"/>
          <p:cNvSpPr txBox="1">
            <a:spLocks noChangeArrowheads="1"/>
          </p:cNvSpPr>
          <p:nvPr/>
        </p:nvSpPr>
        <p:spPr bwMode="auto">
          <a:xfrm>
            <a:off x="656352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900</a:t>
            </a:r>
          </a:p>
        </p:txBody>
      </p:sp>
      <p:sp>
        <p:nvSpPr>
          <p:cNvPr id="14360" name="Text Box 44"/>
          <p:cNvSpPr txBox="1">
            <a:spLocks noChangeArrowheads="1"/>
          </p:cNvSpPr>
          <p:nvPr/>
        </p:nvSpPr>
        <p:spPr bwMode="auto">
          <a:xfrm>
            <a:off x="7151040" y="3259081"/>
            <a:ext cx="62208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1000</a:t>
            </a:r>
          </a:p>
        </p:txBody>
      </p:sp>
      <p:sp>
        <p:nvSpPr>
          <p:cNvPr id="14361" name="Text Box 45"/>
          <p:cNvSpPr txBox="1">
            <a:spLocks noChangeArrowheads="1"/>
          </p:cNvSpPr>
          <p:nvPr/>
        </p:nvSpPr>
        <p:spPr bwMode="auto">
          <a:xfrm>
            <a:off x="7682401" y="3259081"/>
            <a:ext cx="3931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aa</a:t>
            </a:r>
          </a:p>
        </p:txBody>
      </p:sp>
      <p:sp>
        <p:nvSpPr>
          <p:cNvPr id="14362" name="Text Box 57"/>
          <p:cNvSpPr txBox="1">
            <a:spLocks noChangeArrowheads="1"/>
          </p:cNvSpPr>
          <p:nvPr/>
        </p:nvSpPr>
        <p:spPr bwMode="auto">
          <a:xfrm>
            <a:off x="1156321" y="2059561"/>
            <a:ext cx="112608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AF1a</a:t>
            </a:r>
          </a:p>
        </p:txBody>
      </p:sp>
      <p:sp>
        <p:nvSpPr>
          <p:cNvPr id="14363" name="Text Box 58"/>
          <p:cNvSpPr txBox="1">
            <a:spLocks noChangeArrowheads="1"/>
          </p:cNvSpPr>
          <p:nvPr/>
        </p:nvSpPr>
        <p:spPr bwMode="auto">
          <a:xfrm>
            <a:off x="2584801" y="2059561"/>
            <a:ext cx="69120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ID</a:t>
            </a:r>
          </a:p>
        </p:txBody>
      </p:sp>
      <p:sp>
        <p:nvSpPr>
          <p:cNvPr id="14364" name="Text Box 59"/>
          <p:cNvSpPr txBox="1">
            <a:spLocks noChangeArrowheads="1"/>
          </p:cNvSpPr>
          <p:nvPr/>
        </p:nvSpPr>
        <p:spPr bwMode="auto">
          <a:xfrm>
            <a:off x="4085281" y="2059561"/>
            <a:ext cx="94464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AF1b</a:t>
            </a:r>
          </a:p>
        </p:txBody>
      </p:sp>
      <p:sp>
        <p:nvSpPr>
          <p:cNvPr id="14366" name="AutoShape 6"/>
          <p:cNvSpPr>
            <a:spLocks noChangeArrowheads="1"/>
          </p:cNvSpPr>
          <p:nvPr/>
        </p:nvSpPr>
        <p:spPr bwMode="auto">
          <a:xfrm>
            <a:off x="1026721" y="2531880"/>
            <a:ext cx="3939840" cy="207360"/>
          </a:xfrm>
          <a:custGeom>
            <a:avLst/>
            <a:gdLst>
              <a:gd name="T0" fmla="*/ 0 w 3788"/>
              <a:gd name="T1" fmla="*/ 2147483647 h 1221"/>
              <a:gd name="T2" fmla="*/ 2147483647 w 3788"/>
              <a:gd name="T3" fmla="*/ 2147483647 h 1221"/>
              <a:gd name="T4" fmla="*/ 2147483647 w 3788"/>
              <a:gd name="T5" fmla="*/ 2147483647 h 1221"/>
              <a:gd name="T6" fmla="*/ 2147483647 w 3788"/>
              <a:gd name="T7" fmla="*/ 2147483647 h 1221"/>
              <a:gd name="T8" fmla="*/ 2147483647 w 3788"/>
              <a:gd name="T9" fmla="*/ 2147483647 h 1221"/>
              <a:gd name="T10" fmla="*/ 2147483647 w 3788"/>
              <a:gd name="T11" fmla="*/ 2147483647 h 1221"/>
              <a:gd name="T12" fmla="*/ 2147483647 w 3788"/>
              <a:gd name="T13" fmla="*/ 0 h 12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88"/>
              <a:gd name="T22" fmla="*/ 0 h 1221"/>
              <a:gd name="T23" fmla="*/ 3788 w 3788"/>
              <a:gd name="T24" fmla="*/ 1221 h 12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88" h="1221">
                <a:moveTo>
                  <a:pt x="0" y="30"/>
                </a:moveTo>
                <a:cubicBezTo>
                  <a:pt x="8" y="332"/>
                  <a:pt x="172" y="632"/>
                  <a:pt x="328" y="630"/>
                </a:cubicBezTo>
                <a:lnTo>
                  <a:pt x="1588" y="619"/>
                </a:lnTo>
                <a:cubicBezTo>
                  <a:pt x="1745" y="618"/>
                  <a:pt x="1913" y="919"/>
                  <a:pt x="1920" y="1220"/>
                </a:cubicBezTo>
                <a:cubicBezTo>
                  <a:pt x="1913" y="919"/>
                  <a:pt x="2061" y="616"/>
                  <a:pt x="2218" y="615"/>
                </a:cubicBezTo>
                <a:lnTo>
                  <a:pt x="3478" y="604"/>
                </a:lnTo>
                <a:cubicBezTo>
                  <a:pt x="3634" y="603"/>
                  <a:pt x="3787" y="301"/>
                  <a:pt x="3780" y="0"/>
                </a:cubicBezTo>
              </a:path>
            </a:pathLst>
          </a:custGeom>
          <a:noFill/>
          <a:ln w="317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67" name="Text Box 7"/>
          <p:cNvSpPr txBox="1">
            <a:spLocks noChangeArrowheads="1"/>
          </p:cNvSpPr>
          <p:nvPr/>
        </p:nvSpPr>
        <p:spPr bwMode="auto">
          <a:xfrm>
            <a:off x="2731681" y="2687400"/>
            <a:ext cx="898560" cy="362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1922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NTD</a:t>
            </a:r>
          </a:p>
        </p:txBody>
      </p:sp>
      <p:sp>
        <p:nvSpPr>
          <p:cNvPr id="14368" name="Text Box 47"/>
          <p:cNvSpPr txBox="1">
            <a:spLocks noChangeArrowheads="1"/>
          </p:cNvSpPr>
          <p:nvPr/>
        </p:nvSpPr>
        <p:spPr bwMode="auto">
          <a:xfrm>
            <a:off x="4904641" y="2059561"/>
            <a:ext cx="872640" cy="332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0289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DBD</a:t>
            </a:r>
          </a:p>
        </p:txBody>
      </p:sp>
      <p:sp>
        <p:nvSpPr>
          <p:cNvPr id="47" name="TextBox 59"/>
          <p:cNvSpPr txBox="1"/>
          <p:nvPr/>
        </p:nvSpPr>
        <p:spPr>
          <a:xfrm>
            <a:off x="3267867" y="6104177"/>
            <a:ext cx="5891356" cy="461665"/>
          </a:xfrm>
          <a:prstGeom prst="rect">
            <a:avLst/>
          </a:prstGeom>
          <a:solidFill>
            <a:srgbClr val="DAEDEF">
              <a:lumMod val="90000"/>
            </a:srgb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400" kern="0" dirty="0" err="1">
                <a:solidFill>
                  <a:srgbClr val="000000"/>
                </a:solidFill>
              </a:rPr>
              <a:t>Vlassi</a:t>
            </a:r>
            <a:r>
              <a:rPr lang="en-GB" sz="2400" kern="0" dirty="0">
                <a:solidFill>
                  <a:srgbClr val="000000"/>
                </a:solidFill>
              </a:rPr>
              <a:t> </a:t>
            </a:r>
            <a:r>
              <a:rPr lang="en-GB" sz="2400" i="1" kern="0" dirty="0">
                <a:solidFill>
                  <a:srgbClr val="000000"/>
                </a:solidFill>
              </a:rPr>
              <a:t>et al. </a:t>
            </a:r>
            <a:r>
              <a:rPr lang="en-GB" sz="2400" kern="0" dirty="0">
                <a:solidFill>
                  <a:srgbClr val="000000"/>
                </a:solidFill>
              </a:rPr>
              <a:t>(2013) </a:t>
            </a:r>
            <a:r>
              <a:rPr lang="en-GB" sz="2400" i="1" kern="0" dirty="0">
                <a:solidFill>
                  <a:srgbClr val="000000"/>
                </a:solidFill>
              </a:rPr>
              <a:t>BMC </a:t>
            </a:r>
            <a:r>
              <a:rPr lang="en-GB" sz="2400" i="1" kern="0" dirty="0" err="1">
                <a:solidFill>
                  <a:srgbClr val="000000"/>
                </a:solidFill>
              </a:rPr>
              <a:t>Struct</a:t>
            </a:r>
            <a:r>
              <a:rPr lang="en-GB" sz="2400" i="1" kern="0" dirty="0">
                <a:solidFill>
                  <a:srgbClr val="000000"/>
                </a:solidFill>
              </a:rPr>
              <a:t>. Biol.</a:t>
            </a:r>
            <a:endParaRPr lang="en-US" sz="2400" i="1" kern="0" dirty="0">
              <a:solidFill>
                <a:srgbClr val="000000"/>
              </a:solidFill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516191" y="228600"/>
            <a:ext cx="77973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4000" b="1" dirty="0">
                <a:solidFill>
                  <a:srgbClr val="000000"/>
                </a:solidFill>
              </a:rPr>
              <a:t>Mineralocorticoid receptor</a:t>
            </a:r>
          </a:p>
        </p:txBody>
      </p:sp>
    </p:spTree>
    <p:extLst>
      <p:ext uri="{BB962C8B-B14F-4D97-AF65-F5344CB8AC3E}">
        <p14:creationId xmlns:p14="http://schemas.microsoft.com/office/powerpoint/2010/main" val="684576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6881" y="514441"/>
            <a:ext cx="2933280" cy="29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121" y="481320"/>
            <a:ext cx="3080160" cy="28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761" y="3495241"/>
            <a:ext cx="2982240" cy="30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7281" y="3814921"/>
            <a:ext cx="3337920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995041" y="448201"/>
            <a:ext cx="6789600" cy="619344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995041" y="448201"/>
            <a:ext cx="3179520" cy="308016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4174561" y="3528361"/>
            <a:ext cx="3610080" cy="311328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6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457200" y="101368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b="1" dirty="0"/>
              <a:t>Modelling the repeat region with AlphaFold…</a:t>
            </a:r>
          </a:p>
          <a:p>
            <a:pPr>
              <a:buFontTx/>
              <a:buNone/>
            </a:pP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B6765-596E-4880-80FD-7AF7FCFB0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71" y="1454987"/>
            <a:ext cx="6972658" cy="48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5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457200" y="101368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b="1" dirty="0"/>
              <a:t>Modelling with CI-</a:t>
            </a:r>
            <a:r>
              <a:rPr lang="en-US" b="1" dirty="0" err="1"/>
              <a:t>Tasser</a:t>
            </a:r>
            <a:r>
              <a:rPr lang="en-US" b="1" dirty="0"/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898CC-9491-412A-A7D3-885E6353C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19200"/>
            <a:ext cx="5791200" cy="52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977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485021" y="152400"/>
            <a:ext cx="7848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b="1" dirty="0"/>
              <a:t>Modelling with </a:t>
            </a:r>
            <a:r>
              <a:rPr lang="en-US" b="1" dirty="0" err="1"/>
              <a:t>trRosetta</a:t>
            </a:r>
            <a:r>
              <a:rPr lang="en-US" b="1" dirty="0"/>
              <a:t>…</a:t>
            </a:r>
          </a:p>
          <a:p>
            <a:pPr>
              <a:buFontTx/>
              <a:buNone/>
            </a:pP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F9F0B-8CB7-4E75-A554-F87F39C14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752600"/>
            <a:ext cx="607544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1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200F6-FC50-8944-0AD0-D1F34BFCF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33D48C-5983-AC65-9FF5-D69D94E6A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0238"/>
            <a:ext cx="9144000" cy="5595362"/>
          </a:xfrm>
          <a:prstGeom prst="rect">
            <a:avLst/>
          </a:prstGeom>
        </p:spPr>
      </p:pic>
      <p:sp>
        <p:nvSpPr>
          <p:cNvPr id="713730" name="Text Box 2">
            <a:extLst>
              <a:ext uri="{FF2B5EF4-FFF2-40B4-BE49-F238E27FC236}">
                <a16:creationId xmlns:a16="http://schemas.microsoft.com/office/drawing/2014/main" id="{34ED4AAA-B695-7FC8-3B7B-232603CFF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21" y="15240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b="1" dirty="0"/>
              <a:t>Modelling with AlphaFold3…</a:t>
            </a:r>
          </a:p>
          <a:p>
            <a:pPr algn="ctr">
              <a:buFontTx/>
              <a:buNone/>
            </a:pPr>
            <a:r>
              <a:rPr lang="en-US" dirty="0"/>
              <a:t>27 Nov 2024</a:t>
            </a:r>
          </a:p>
          <a:p>
            <a:pPr>
              <a:buFontTx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95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Definition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/>
              <a:t>Sequence</a:t>
            </a:r>
            <a:r>
              <a:rPr lang="de-DE" sz="2800" dirty="0"/>
              <a:t>, </a:t>
            </a:r>
            <a:r>
              <a:rPr lang="de-DE" sz="2800" dirty="0" err="1"/>
              <a:t>length</a:t>
            </a:r>
            <a:r>
              <a:rPr lang="de-DE" sz="2800" dirty="0"/>
              <a:t>, </a:t>
            </a:r>
            <a:r>
              <a:rPr lang="de-DE" sz="2800" dirty="0" err="1"/>
              <a:t>imperfect</a:t>
            </a:r>
            <a:r>
              <a:rPr lang="de-DE" sz="2800" dirty="0"/>
              <a:t>, </a:t>
            </a:r>
            <a:r>
              <a:rPr lang="de-DE" sz="2800" dirty="0" err="1"/>
              <a:t>tandem</a:t>
            </a:r>
            <a:r>
              <a:rPr lang="de-DE" sz="2800" dirty="0"/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MRAVVK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IMCHEKSPSVC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LNMTSSVC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AGINSVSSTTASFGSFPVH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ITQGTPLTC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NVENRGSRSH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AHASNVGSPLS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LSSMKSSIS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PSHCSVKSPVS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NNVTLRSSVS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ANINN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836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Composition bias</a:t>
            </a:r>
          </a:p>
          <a:p>
            <a:pPr>
              <a:buFontTx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840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43277" y="228600"/>
            <a:ext cx="53431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dirty="0" err="1">
                <a:latin typeface="Verdana" pitchFamily="34" charset="0"/>
              </a:rPr>
              <a:t>Detection</a:t>
            </a:r>
            <a:r>
              <a:rPr lang="de-DE" sz="4000" b="1" dirty="0">
                <a:latin typeface="Verdana" pitchFamily="34" charset="0"/>
              </a:rPr>
              <a:t> of CBRs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06506" y="129540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None/>
            </a:pPr>
            <a:r>
              <a:rPr lang="de-DE" sz="2800" dirty="0" err="1"/>
              <a:t>Compositionally</a:t>
            </a:r>
            <a:r>
              <a:rPr lang="de-DE" sz="2800" dirty="0"/>
              <a:t> </a:t>
            </a:r>
            <a:r>
              <a:rPr lang="de-DE" sz="2800" dirty="0" err="1"/>
              <a:t>biased</a:t>
            </a:r>
            <a:r>
              <a:rPr lang="de-DE" sz="2800" dirty="0"/>
              <a:t> </a:t>
            </a:r>
            <a:r>
              <a:rPr lang="de-DE" sz="2800" dirty="0" err="1"/>
              <a:t>regions</a:t>
            </a:r>
            <a:r>
              <a:rPr lang="de-DE" sz="2800" dirty="0"/>
              <a:t> (CBRs)</a:t>
            </a:r>
          </a:p>
          <a:p>
            <a:pPr eaLnBrk="0" hangingPunct="0">
              <a:buNone/>
            </a:pPr>
            <a:endParaRPr lang="de-DE" sz="2800" dirty="0"/>
          </a:p>
          <a:p>
            <a:pPr eaLnBrk="0" hangingPunct="0">
              <a:buNone/>
            </a:pPr>
            <a:r>
              <a:rPr lang="de-DE" sz="2800" dirty="0"/>
              <a:t>High </a:t>
            </a:r>
            <a:r>
              <a:rPr lang="de-DE" sz="2800" dirty="0" err="1"/>
              <a:t>frequency</a:t>
            </a:r>
            <a:r>
              <a:rPr lang="de-DE" sz="2800" dirty="0"/>
              <a:t> of </a:t>
            </a:r>
            <a:r>
              <a:rPr lang="de-DE" sz="2800" dirty="0" err="1"/>
              <a:t>one</a:t>
            </a:r>
            <a:r>
              <a:rPr lang="de-DE" sz="2800" dirty="0"/>
              <a:t>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two</a:t>
            </a:r>
            <a:r>
              <a:rPr lang="de-DE" sz="2800" dirty="0"/>
              <a:t> </a:t>
            </a:r>
            <a:r>
              <a:rPr lang="de-DE" sz="2800" dirty="0" err="1"/>
              <a:t>amino</a:t>
            </a:r>
            <a:r>
              <a:rPr lang="de-DE" sz="2800" dirty="0"/>
              <a:t> </a:t>
            </a:r>
            <a:r>
              <a:rPr lang="de-DE" sz="2800" dirty="0" err="1"/>
              <a:t>acids</a:t>
            </a:r>
            <a:r>
              <a:rPr lang="de-DE" sz="2800" dirty="0"/>
              <a:t> in a </a:t>
            </a:r>
            <a:r>
              <a:rPr lang="de-DE" sz="2800" dirty="0" err="1"/>
              <a:t>region</a:t>
            </a:r>
            <a:r>
              <a:rPr lang="de-DE" sz="2800" dirty="0"/>
              <a:t>.</a:t>
            </a:r>
          </a:p>
          <a:p>
            <a:pPr eaLnBrk="0" hangingPunct="0"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/>
              <a:t>E.g.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PQPPPQ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QP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LL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PQPQ</a:t>
            </a:r>
            <a:endParaRPr lang="de-DE" sz="2800" dirty="0">
              <a:solidFill>
                <a:srgbClr val="0000FF"/>
              </a:solidFill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97F21063-792F-C2C7-417E-07269CB82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85" y="4430837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/>
              <a:t>Also: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/>
              <a:t>Single </a:t>
            </a:r>
            <a:r>
              <a:rPr lang="de-DE" sz="2800" dirty="0" err="1"/>
              <a:t>amino</a:t>
            </a:r>
            <a:r>
              <a:rPr lang="de-DE" sz="2800" dirty="0"/>
              <a:t> </a:t>
            </a:r>
            <a:r>
              <a:rPr lang="de-DE" sz="2800" dirty="0" err="1"/>
              <a:t>acid</a:t>
            </a:r>
            <a:r>
              <a:rPr lang="de-DE" sz="2800" dirty="0"/>
              <a:t> </a:t>
            </a:r>
            <a:r>
              <a:rPr lang="de-DE" sz="2800" dirty="0" err="1"/>
              <a:t>repeats</a:t>
            </a:r>
            <a:r>
              <a:rPr lang="de-DE" sz="2800" dirty="0"/>
              <a:t> (homorepeats)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/>
              <a:t>E.g. </a:t>
            </a: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QQQQQQQQQQQ </a:t>
            </a:r>
            <a:r>
              <a:rPr lang="de-DE" sz="2800" dirty="0">
                <a:solidFill>
                  <a:schemeClr val="tx1"/>
                </a:solidFill>
                <a:ea typeface="Verdana" panose="020B0604030504040204" pitchFamily="34" charset="0"/>
                <a:cs typeface="Courier New" panose="02070309020205020404" pitchFamily="49" charset="0"/>
              </a:rPr>
              <a:t>(polyQ)</a:t>
            </a:r>
          </a:p>
        </p:txBody>
      </p:sp>
    </p:spTree>
    <p:extLst>
      <p:ext uri="{BB962C8B-B14F-4D97-AF65-F5344CB8AC3E}">
        <p14:creationId xmlns:p14="http://schemas.microsoft.com/office/powerpoint/2010/main" val="34835956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43277" y="228600"/>
            <a:ext cx="53431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Detection of CBRs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Often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solidFill>
                  <a:schemeClr val="tx1"/>
                </a:solidFill>
              </a:rPr>
              <a:t>Can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 </a:t>
            </a:r>
            <a:r>
              <a:rPr lang="de-DE" sz="2400" b="1" dirty="0">
                <a:solidFill>
                  <a:schemeClr val="tx1"/>
                </a:solidFill>
              </a:rPr>
              <a:t>CBRs</a:t>
            </a:r>
            <a:r>
              <a:rPr lang="de-DE" sz="2400" dirty="0">
                <a:solidFill>
                  <a:schemeClr val="tx1"/>
                </a:solidFill>
              </a:rPr>
              <a:t>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&gt;sp|P42858|HD_HUMAN Huntingtin OS=Homo sapiens MATLEKLMKAFESLKSFQQQQQQQQQQQQQQQQQQQQQPPPPPPPPPPPQLPQPPPQAQP LLPQPQPPPPPPPPPPGPAVAEEPLHRPKKELSATKKDRVNHCLTICENIVAQSVRNSPE FQKLLGIAMELFLLCSDDAESDVRMVADECLNKVIKALMDSNLPRLQLELYKEIKKNGAP RSLRAALWRFAELAHLVRPQKCRPYLVNLLPCLTRTSKRPEESVQETLAAAVPKIMASFG NFANDNEIKVLLKAFIANLKSSSPTIRRTAAGSAVSICQHSRRTQYFYSWLLNVLLGLLV PVEDEHSTLLILGVLLTLRYLVPLLQQQVKDTSLKGSFGVTRKEMEVSPSAEQLVQVYEL TLHHTQHQDHNVVTGALELLQQLFRTPPPELLQTLTAVGGIGQLTAAKEESGGRSRSGSI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62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43277" y="228600"/>
            <a:ext cx="53431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Detection of CBRs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Often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solidFill>
                  <a:schemeClr val="tx1"/>
                </a:solidFill>
              </a:rPr>
              <a:t>Can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 </a:t>
            </a:r>
            <a:r>
              <a:rPr lang="de-DE" sz="2400" b="1" dirty="0">
                <a:solidFill>
                  <a:schemeClr val="tx1"/>
                </a:solidFill>
              </a:rPr>
              <a:t>CBRs</a:t>
            </a:r>
            <a:r>
              <a:rPr lang="de-DE" sz="2400" dirty="0">
                <a:solidFill>
                  <a:schemeClr val="tx1"/>
                </a:solidFill>
              </a:rPr>
              <a:t>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&gt;sp|P42858|HD_HUMAN Huntingtin OS=Homo sapiens MATLEKLMKAFESLKSF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QQQQQQQQQQQQQQQQQQQQQ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QLPQPPPQAQP LLPQPQ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GPAVAEEPLHRPKKELSATKKDRVNHCLTICENIVAQSVRNSPE FQKLLGIAMELFLLCSDDAESDVRMVADECLNKVIKALMDSNLPRLQLELYKEIKKNGAP RSLRAALWRFAELAHLVRPQKCRPYLVNLLPCLTRTSKRPEESVQETLAAAVPKIMASFG NFANDNEIKVLLKAFIANLKSSSPTIRRTAAGSAVSICQHSRRTQYFYSWLLNVLLGLLV PVEDEHSTLLILGVLLTLRYLVPLLQQQVKDTSLKGSFGVTRKEMEVSPSAEQLVQVYEL TLHHTQHQDHNVVTGALELLQQLFRTPPPELLQTLTAVGGIGQLTAAKEESGGRSRSGSI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8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43277" y="228600"/>
            <a:ext cx="53431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Detection of CBRs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Often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solidFill>
                  <a:schemeClr val="tx1"/>
                </a:solidFill>
              </a:rPr>
              <a:t>Can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 </a:t>
            </a:r>
            <a:r>
              <a:rPr lang="de-DE" sz="2400" b="1" dirty="0">
                <a:solidFill>
                  <a:schemeClr val="tx1"/>
                </a:solidFill>
              </a:rPr>
              <a:t>CBRs</a:t>
            </a:r>
            <a:r>
              <a:rPr lang="de-DE" sz="2400" dirty="0">
                <a:solidFill>
                  <a:schemeClr val="tx1"/>
                </a:solidFill>
              </a:rPr>
              <a:t>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&gt;sp|P42858|HD_HUMAN Huntingtin OS=Homo sapiens MATLEKLMKAFESLKSF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QQQQQQQQQQQQQQQQQQQQQ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QLPQPPPQAQP LLPQPQ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GPAVAEEPLHRPKKELSATKKDRVNHCLTICENIVAQSVRNSPE FQKLLGIAMELFLLCSDDAESDVRMVADECLNKVIKALMDSNLPRLQLELYKEIKKNGAP RSLRAALWRFAELAHLVRPQKCRPYLVNLLPCLTRTSKRPEESVQETLAAAVPKIMASFG NFANDNEIKVLLKAFIANLKSSSPTIRRTAAGSAVSICQHSRRTQYFYSWLLNVLLGLLV PVEDEHST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LLILGVLL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YLV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QQQVKDTSLKGSFGVTRKEMEVSPSAEQLVQVYEL TLHHTQHQDHNVVTGALELLQQLFRTPPPELLQTLTAVGGIGQLTAAKEESGGRSRSGSI VELIAGGGSSCSPVLSRKQKGKVLLG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EEE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AL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EDD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SRSDVSSSALTASVKDEISGELAA SSGVSTPGSAGHDIITEQPRSQHTLQADSVDLASCDLTSSATDGDEEDILSHSSSQVSAV PSDPAMDLNDGTQASSPISDSSQTTTEGPDSAVTPSDSSEIVLDGTDNQYLGLQIGQPQ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EDEE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ATGILPDEASEAFRNSSMALQQAHLLKNMSHCRQPSDSSVDKFVLRDEATEPGDQE NKPCRIKGDIGQSTDDDSAPLVHCVRLLSASFLLTGGKNVLVPDRDVRVSVKALALSCVG AAVALHPESFFSKLYKVPLDTTEYPEEQYVSDILNYIDHGDPQVRGATAILCGTLICSIL</a:t>
            </a:r>
            <a:endParaRPr lang="de-DE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178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43277" y="228600"/>
            <a:ext cx="53431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Detection of CBRs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Often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solidFill>
                  <a:schemeClr val="tx1"/>
                </a:solidFill>
              </a:rPr>
              <a:t>Can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 </a:t>
            </a:r>
            <a:r>
              <a:rPr lang="de-DE" sz="2400" b="1" dirty="0">
                <a:solidFill>
                  <a:schemeClr val="tx1"/>
                </a:solidFill>
              </a:rPr>
              <a:t>CBRs</a:t>
            </a:r>
            <a:r>
              <a:rPr lang="de-DE" sz="2400" dirty="0">
                <a:solidFill>
                  <a:schemeClr val="tx1"/>
                </a:solidFill>
              </a:rPr>
              <a:t>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&gt;sp|P42858|HD_HUMAN Huntingtin OS=Homo sapiens MATLEKLMKAFESLKSF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QQQQQQQQQQQQQQQQQQQQQ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PPPPPPPPPPP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PQPPPQ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QP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LL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PQPQ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GPAVAEEPLHRPKKELSATKKDRVNHCLTICENIVAQSVRNSPE FQKLLGIAMELFLLCSDDAESDVRMVADECLNKVIKALMDSNLPRLQLELYKEIKKNGAP RSLRAALWRFAELAHLVRPQKCRPYLVNLLPCLTRTSKRPEESVQETLAAAVPKIMASFG NFANDNEIKVLLKAFIANLKSSSPTIRRTAAGSAVSICQHSRRTQYFYSWLLNVLLGLLV PVEDEHST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LLILGVLL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YLV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QQQVKDTSLKGSFGVTRKEMEVSPSAEQLVQVYEL TLHHTQHQDHNVVTGALELLQQLFRTPPPELLQTLTAVGGIGQLTAAKEESGGRSRSGSI VELIAGGGSSCSPVLSRKQKGKVLLG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EEE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AL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EDD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SRSDVSSSALTASVKDEISGELAA SSGVSTPGSAGHDIITEQPRSQHTLQADSVDLASCDLTSSATDGDEEDILSHSSSQVSAV PSDPAMDLNDGTQASSPISDSSQTTTEGPDSAVTPSDSSEIVLDGTDNQYLGLQIGQPQ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EDEE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ATGILPDEASEAFRNSSMALQQAHLLKNMSHCRQPSDSSVDKFVLRDEATEPGDQE NKPCRIKGDIGQSTDDDSAPLVHCVRLLSASFLLTGGKNVLVPDRDVRVSVKALALSCVG AAVALHPESFFSKLYKVPLDTTEYPEEQYVSDILNYIDHGDPQVRGATAILCGTLICSIL</a:t>
            </a:r>
            <a:endParaRPr lang="de-DE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484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>
                <a:solidFill>
                  <a:schemeClr val="tx1"/>
                </a:solidFill>
              </a:rPr>
              <a:t>Conservation</a:t>
            </a:r>
            <a:r>
              <a:rPr lang="de-DE" sz="2800" dirty="0">
                <a:solidFill>
                  <a:schemeClr val="tx1"/>
                </a:solidFill>
              </a:rPr>
              <a:t> =&gt; </a:t>
            </a:r>
            <a:r>
              <a:rPr lang="de-DE" sz="2800" dirty="0" err="1">
                <a:solidFill>
                  <a:schemeClr val="tx1"/>
                </a:solidFill>
              </a:rPr>
              <a:t>Function</a:t>
            </a:r>
            <a:endParaRPr lang="de-DE" sz="2800" dirty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/>
              <a:t>Length</a:t>
            </a:r>
            <a:r>
              <a:rPr lang="de-DE" sz="2800" dirty="0"/>
              <a:t>, </a:t>
            </a:r>
            <a:r>
              <a:rPr lang="de-DE" sz="2800" dirty="0" err="1"/>
              <a:t>amino</a:t>
            </a:r>
            <a:r>
              <a:rPr lang="de-DE" sz="2800" dirty="0"/>
              <a:t> </a:t>
            </a:r>
            <a:r>
              <a:rPr lang="de-DE" sz="2800" dirty="0" err="1"/>
              <a:t>acid</a:t>
            </a:r>
            <a:r>
              <a:rPr lang="de-DE" sz="2800" dirty="0"/>
              <a:t> type not </a:t>
            </a:r>
            <a:r>
              <a:rPr lang="de-DE" sz="2800" dirty="0" err="1"/>
              <a:t>necessarily</a:t>
            </a:r>
            <a:r>
              <a:rPr lang="de-DE" sz="2800" dirty="0"/>
              <a:t> </a:t>
            </a:r>
            <a:r>
              <a:rPr lang="de-DE" sz="2800" dirty="0" err="1"/>
              <a:t>conserved</a:t>
            </a: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>
              <a:solidFill>
                <a:schemeClr val="tx1"/>
              </a:solidFill>
            </a:endParaRPr>
          </a:p>
          <a:p>
            <a:pPr eaLnBrk="0" hangingPunct="0">
              <a:buNone/>
            </a:pPr>
            <a:r>
              <a:rPr lang="de-DE" sz="2800" dirty="0" err="1"/>
              <a:t>Frequency</a:t>
            </a:r>
            <a:r>
              <a:rPr lang="de-DE" sz="2800" dirty="0"/>
              <a:t>: </a:t>
            </a:r>
            <a:r>
              <a:rPr lang="en-US" sz="2800" dirty="0"/>
              <a:t>1 in 3 proteins contains a </a:t>
            </a:r>
            <a:r>
              <a:rPr lang="en-US" sz="2800" dirty="0" err="1"/>
              <a:t>compositionall</a:t>
            </a:r>
            <a:r>
              <a:rPr lang="es-ES_tradnl" sz="2800" dirty="0"/>
              <a:t>y</a:t>
            </a:r>
            <a:r>
              <a:rPr lang="en-GB" sz="2800" dirty="0"/>
              <a:t> biased region </a:t>
            </a:r>
            <a:r>
              <a:rPr lang="de-DE" sz="2800" dirty="0"/>
              <a:t>(</a:t>
            </a:r>
            <a:r>
              <a:rPr lang="de-DE" sz="2800" dirty="0" err="1"/>
              <a:t>Wootton</a:t>
            </a:r>
            <a:r>
              <a:rPr lang="de-DE" sz="2800" dirty="0"/>
              <a:t>, 1994), ~11% </a:t>
            </a:r>
            <a:r>
              <a:rPr lang="de-DE" sz="2800" dirty="0" err="1"/>
              <a:t>conserved</a:t>
            </a:r>
            <a:r>
              <a:rPr lang="de-DE" sz="2800" dirty="0"/>
              <a:t> (</a:t>
            </a:r>
            <a:r>
              <a:rPr lang="en-GB" sz="2800" dirty="0" err="1"/>
              <a:t>Sim</a:t>
            </a:r>
            <a:r>
              <a:rPr lang="en-GB" sz="2800" dirty="0"/>
              <a:t> and Creamer, 2004)</a:t>
            </a:r>
            <a:endParaRPr lang="en-US" sz="2800" dirty="0"/>
          </a:p>
          <a:p>
            <a:pPr eaLnBrk="0" hangingPunct="0"/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82741" y="228600"/>
            <a:ext cx="50642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Function of CBRs</a:t>
            </a:r>
          </a:p>
        </p:txBody>
      </p:sp>
    </p:spTree>
    <p:extLst>
      <p:ext uri="{BB962C8B-B14F-4D97-AF65-F5344CB8AC3E}">
        <p14:creationId xmlns:p14="http://schemas.microsoft.com/office/powerpoint/2010/main" val="2333031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882741" y="228600"/>
            <a:ext cx="50642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Function of CBRs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>
                <a:solidFill>
                  <a:schemeClr val="tx1"/>
                </a:solidFill>
              </a:rPr>
              <a:t>Conservation =&gt; Function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Length, amino acid type not necessarily conserved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Functions: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Passive: linkers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Active: binding, mediate protein interaction, structural integrity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8836" y="6096000"/>
            <a:ext cx="413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sz="2400" dirty="0"/>
              <a:t>(</a:t>
            </a:r>
            <a:r>
              <a:rPr lang="en-GB" sz="2400" dirty="0" err="1"/>
              <a:t>Sim</a:t>
            </a:r>
            <a:r>
              <a:rPr lang="en-GB" sz="2400" dirty="0"/>
              <a:t> and Creamer, 2004)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9841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71332" y="228600"/>
            <a:ext cx="5287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Structure of CBRs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>
                <a:solidFill>
                  <a:schemeClr val="tx1"/>
                </a:solidFill>
              </a:rPr>
              <a:t>Often variable or flexible: do not easily crystalize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/>
          </a:p>
        </p:txBody>
      </p:sp>
    </p:spTree>
    <p:extLst>
      <p:ext uri="{BB962C8B-B14F-4D97-AF65-F5344CB8AC3E}">
        <p14:creationId xmlns:p14="http://schemas.microsoft.com/office/powerpoint/2010/main" val="41358498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3840851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914400"/>
            <a:ext cx="465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/>
                </a:solidFill>
              </a:rPr>
              <a:t>1CJF: </a:t>
            </a:r>
            <a:r>
              <a:rPr lang="en-GB" sz="2400" dirty="0" err="1">
                <a:solidFill>
                  <a:schemeClr val="bg1"/>
                </a:solidFill>
              </a:rPr>
              <a:t>profilin</a:t>
            </a:r>
            <a:r>
              <a:rPr lang="en-GB" sz="2400" dirty="0">
                <a:solidFill>
                  <a:schemeClr val="bg1"/>
                </a:solidFill>
              </a:rPr>
              <a:t> bound to </a:t>
            </a:r>
            <a:r>
              <a:rPr lang="en-GB" sz="2400" dirty="0" err="1">
                <a:solidFill>
                  <a:srgbClr val="FF0000"/>
                </a:solidFill>
              </a:rPr>
              <a:t>polyP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3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Definition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/>
              <a:t>Sequence</a:t>
            </a:r>
            <a:r>
              <a:rPr lang="de-DE" sz="2800" dirty="0"/>
              <a:t>, </a:t>
            </a:r>
            <a:r>
              <a:rPr lang="de-DE" sz="2800" dirty="0" err="1"/>
              <a:t>length</a:t>
            </a:r>
            <a:r>
              <a:rPr lang="de-DE" sz="2800" dirty="0"/>
              <a:t>, </a:t>
            </a:r>
            <a:r>
              <a:rPr lang="de-DE" sz="2800" dirty="0" err="1"/>
              <a:t>imperfect</a:t>
            </a:r>
            <a:r>
              <a:rPr lang="de-DE" sz="2800" dirty="0"/>
              <a:t>, </a:t>
            </a:r>
            <a:r>
              <a:rPr lang="de-DE" sz="2800" dirty="0" err="1"/>
              <a:t>tandem</a:t>
            </a:r>
            <a:r>
              <a:rPr lang="de-DE" sz="2800" dirty="0"/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MRAVVK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IM CHE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KSPSVC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LN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MTSSVC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AG 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GSFPVH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IT 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GTPLTC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NV EN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RGSRSH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AH ASN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VGSPLS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LS 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MKSSIS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PS HCS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VKSPVS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NN VT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LRSSVS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AN 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768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6761163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629400" y="4343400"/>
            <a:ext cx="1600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62600" y="2667000"/>
            <a:ext cx="990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145703"/>
            <a:ext cx="750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b="1" dirty="0"/>
              <a:t>2IF8: </a:t>
            </a:r>
            <a:r>
              <a:rPr lang="en-US" sz="2400" b="1" dirty="0"/>
              <a:t>Inositol Phosphate </a:t>
            </a:r>
            <a:r>
              <a:rPr lang="en-US" sz="2400" b="1" dirty="0" err="1"/>
              <a:t>Multikinase</a:t>
            </a:r>
            <a:r>
              <a:rPr lang="en-US" sz="2400" b="1" dirty="0"/>
              <a:t> Ipk2</a:t>
            </a:r>
          </a:p>
        </p:txBody>
      </p:sp>
    </p:spTree>
    <p:extLst>
      <p:ext uri="{BB962C8B-B14F-4D97-AF65-F5344CB8AC3E}">
        <p14:creationId xmlns:p14="http://schemas.microsoft.com/office/powerpoint/2010/main" val="46750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896643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90600" y="533400"/>
            <a:ext cx="6654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/>
                </a:solidFill>
              </a:rPr>
              <a:t>2IF8: </a:t>
            </a:r>
            <a:r>
              <a:rPr lang="en-US" sz="2400" dirty="0">
                <a:solidFill>
                  <a:schemeClr val="bg1"/>
                </a:solidFill>
              </a:rPr>
              <a:t>Inositol Phosphate </a:t>
            </a:r>
            <a:r>
              <a:rPr lang="en-US" sz="2400" dirty="0" err="1">
                <a:solidFill>
                  <a:schemeClr val="bg1"/>
                </a:solidFill>
              </a:rPr>
              <a:t>Multikinase</a:t>
            </a:r>
            <a:r>
              <a:rPr lang="en-US" sz="2400" dirty="0">
                <a:solidFill>
                  <a:schemeClr val="bg1"/>
                </a:solidFill>
              </a:rPr>
              <a:t> Ipk2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743200"/>
            <a:ext cx="318977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52136" y="5781136"/>
            <a:ext cx="290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RV</a:t>
            </a:r>
            <a:r>
              <a:rPr lang="en-GB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GB" sz="3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TTT</a:t>
            </a:r>
            <a:r>
              <a:rPr lang="en-GB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GB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</a:t>
            </a:r>
            <a:endParaRPr lang="en-US" sz="32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467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5406479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228600"/>
            <a:ext cx="4937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2400" dirty="0">
                <a:solidFill>
                  <a:schemeClr val="bg1"/>
                </a:solidFill>
              </a:rPr>
              <a:t>2CX5: mitochondrial </a:t>
            </a:r>
            <a:r>
              <a:rPr lang="en-US" sz="2400" dirty="0">
                <a:solidFill>
                  <a:schemeClr val="bg1"/>
                </a:solidFill>
              </a:rPr>
              <a:t>cytochrome c </a:t>
            </a:r>
          </a:p>
          <a:p>
            <a:pPr algn="r">
              <a:buNone/>
            </a:pPr>
            <a:r>
              <a:rPr lang="en-US" sz="2400" dirty="0">
                <a:solidFill>
                  <a:schemeClr val="bg1"/>
                </a:solidFill>
              </a:rPr>
              <a:t>B subunit N-terminal 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371600"/>
            <a:ext cx="4304207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73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75992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228600"/>
            <a:ext cx="4937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2400" dirty="0">
                <a:solidFill>
                  <a:schemeClr val="bg1"/>
                </a:solidFill>
              </a:rPr>
              <a:t>2CX5: mitochondrial </a:t>
            </a:r>
            <a:r>
              <a:rPr lang="en-US" sz="2400" dirty="0">
                <a:solidFill>
                  <a:schemeClr val="bg1"/>
                </a:solidFill>
              </a:rPr>
              <a:t>cytochrome c </a:t>
            </a:r>
          </a:p>
          <a:p>
            <a:pPr algn="r">
              <a:buNone/>
            </a:pPr>
            <a:r>
              <a:rPr lang="en-US" sz="2400" dirty="0">
                <a:solidFill>
                  <a:schemeClr val="bg1"/>
                </a:solidFill>
              </a:rPr>
              <a:t>B subunit N-terminal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43601" y="1371600"/>
            <a:ext cx="2686049" cy="4648200"/>
            <a:chOff x="5943601" y="1371600"/>
            <a:chExt cx="2686049" cy="4648200"/>
          </a:xfrm>
        </p:grpSpPr>
        <p:pic>
          <p:nvPicPr>
            <p:cNvPr id="880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1371600"/>
              <a:ext cx="260985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4909344" y="3625057"/>
              <a:ext cx="2653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3200" b="1" dirty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FFFF</a:t>
              </a:r>
              <a:r>
                <a:rPr lang="en-GB" sz="3200" b="1" dirty="0">
                  <a:solidFill>
                    <a:srgbClr val="66CCFF"/>
                  </a:solidFill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GB" sz="3200" b="1" dirty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GB" sz="3200" b="1" dirty="0">
                  <a:solidFill>
                    <a:srgbClr val="66CCFF"/>
                  </a:solidFill>
                  <a:latin typeface="Courier New" pitchFamily="49" charset="0"/>
                  <a:cs typeface="Courier New" pitchFamily="49" charset="0"/>
                </a:rPr>
                <a:t>V</a:t>
              </a:r>
              <a:r>
                <a:rPr lang="en-GB" sz="3200" b="1" dirty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GB" sz="3200" b="1" dirty="0">
                  <a:solidFill>
                    <a:srgbClr val="66CCFF"/>
                  </a:solidFill>
                  <a:latin typeface="Courier New" pitchFamily="49" charset="0"/>
                  <a:cs typeface="Courier New" pitchFamily="49" charset="0"/>
                </a:rPr>
                <a:t>N</a:t>
              </a:r>
              <a:r>
                <a:rPr lang="en-GB" sz="3200" b="1" dirty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endParaRPr lang="en-US" sz="3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73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520188" y="228600"/>
            <a:ext cx="7789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b="1" dirty="0"/>
              <a:t>Amino acid homorepeats (polyX)</a:t>
            </a:r>
            <a:endParaRPr lang="en-US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6096000"/>
            <a:ext cx="2870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/>
              <a:t>(</a:t>
            </a:r>
            <a:r>
              <a:rPr lang="en-GB" sz="2400" dirty="0"/>
              <a:t>Faux et al 2005)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066800"/>
            <a:ext cx="882151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/>
              <a:t>Distribution </a:t>
            </a:r>
            <a:r>
              <a:rPr lang="de-DE" sz="2400" dirty="0" err="1"/>
              <a:t>is</a:t>
            </a:r>
            <a:r>
              <a:rPr lang="de-DE" sz="2400" dirty="0"/>
              <a:t> not </a:t>
            </a:r>
            <a:r>
              <a:rPr lang="de-DE" sz="2400" dirty="0" err="1"/>
              <a:t>random</a:t>
            </a:r>
            <a:r>
              <a:rPr lang="de-DE" sz="2400" dirty="0"/>
              <a:t>:</a:t>
            </a:r>
          </a:p>
          <a:p>
            <a:endParaRPr lang="de-DE" sz="2400" dirty="0"/>
          </a:p>
          <a:p>
            <a:pPr>
              <a:buNone/>
            </a:pPr>
            <a:r>
              <a:rPr lang="en-US" sz="2400" dirty="0" err="1"/>
              <a:t>Eukaryota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de-DE" sz="2400" dirty="0"/>
              <a:t>Most </a:t>
            </a:r>
            <a:r>
              <a:rPr lang="de-DE" sz="2400" dirty="0" err="1"/>
              <a:t>common</a:t>
            </a:r>
            <a:r>
              <a:rPr lang="de-DE" sz="2400" dirty="0"/>
              <a:t>:</a:t>
            </a:r>
            <a:r>
              <a:rPr lang="en-US" sz="2400" dirty="0"/>
              <a:t> poly-Q, poly-N, poly-A, poly-S, poly-G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 err="1"/>
              <a:t>Prokaryota</a:t>
            </a:r>
            <a:r>
              <a:rPr lang="en-US" sz="2400" dirty="0"/>
              <a:t>: </a:t>
            </a:r>
          </a:p>
          <a:p>
            <a:pPr>
              <a:buNone/>
            </a:pPr>
            <a:r>
              <a:rPr lang="en-US" sz="2400" dirty="0"/>
              <a:t>Most common: poly-S, poly-G, poly-A, poly-P</a:t>
            </a:r>
          </a:p>
          <a:p>
            <a:pPr>
              <a:buNone/>
            </a:pPr>
            <a:r>
              <a:rPr lang="en-US" sz="2400" dirty="0"/>
              <a:t>Relatively rare: poly-Q, poly-N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>Very rare or absent in both </a:t>
            </a:r>
            <a:r>
              <a:rPr lang="en-US" sz="2400" dirty="0" err="1"/>
              <a:t>eukaryota</a:t>
            </a:r>
            <a:r>
              <a:rPr lang="en-US" sz="2400" dirty="0"/>
              <a:t> and </a:t>
            </a:r>
            <a:r>
              <a:rPr lang="en-US" sz="2400" dirty="0" err="1"/>
              <a:t>prokaryota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Poly-I, Poly-M, Poly-W, Poly-C, Poly-Y</a:t>
            </a:r>
          </a:p>
          <a:p>
            <a:endParaRPr lang="de-DE" sz="2400" dirty="0"/>
          </a:p>
          <a:p>
            <a:pPr>
              <a:buNone/>
            </a:pPr>
            <a:r>
              <a:rPr lang="de-DE" sz="2400" dirty="0" err="1"/>
              <a:t>Toxicity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long</a:t>
            </a:r>
            <a:r>
              <a:rPr lang="de-DE" sz="2400" dirty="0"/>
              <a:t> </a:t>
            </a:r>
            <a:r>
              <a:rPr lang="de-DE" sz="2400" dirty="0" err="1"/>
              <a:t>stretches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hydrophobic</a:t>
            </a:r>
            <a:r>
              <a:rPr lang="de-DE" sz="2400" dirty="0"/>
              <a:t> </a:t>
            </a:r>
            <a:r>
              <a:rPr lang="de-DE" sz="2400" dirty="0" err="1"/>
              <a:t>residues</a:t>
            </a:r>
            <a:r>
              <a:rPr lang="de-DE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80618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9760"/>
            <a:ext cx="8440698" cy="450657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969026" y="5877626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Pablo Mier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7" name="Picture 2" descr="http://cbdm.uni-mainz.de/files/2014/08/PM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55" y="5410303"/>
            <a:ext cx="8953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062292"/>
            <a:ext cx="32766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Mier </a:t>
            </a:r>
            <a:r>
              <a:rPr lang="en-US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al. </a:t>
            </a: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(2017) Proteins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EE4715D8-56BD-09CF-07E8-C5AD9D45B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88" y="228600"/>
            <a:ext cx="7789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b="1" dirty="0"/>
              <a:t>Amino acid homorepeats (polyX)</a:t>
            </a:r>
            <a:endParaRPr lang="en-US" b="1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922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50907" y="234853"/>
            <a:ext cx="6404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2800" b="1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Homorepeats</a:t>
            </a:r>
            <a:r>
              <a:rPr lang="en-GB" sz="28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are frequent but difficult to characterize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749111" y="2805903"/>
            <a:ext cx="7119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10% of human proteins have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homorepeats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low sequence conservation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not possible to predict function by homology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487483" y="1825684"/>
            <a:ext cx="711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2400" dirty="0">
                <a:solidFill>
                  <a:srgbClr val="006AB3"/>
                </a:solidFill>
                <a:latin typeface="Calibri"/>
              </a:rPr>
              <a:t>e.g. </a:t>
            </a:r>
            <a:r>
              <a:rPr lang="en-GB" sz="2400" dirty="0" err="1">
                <a:solidFill>
                  <a:srgbClr val="006AB3"/>
                </a:solidFill>
                <a:latin typeface="Calibri"/>
              </a:rPr>
              <a:t>polyQ</a:t>
            </a:r>
            <a:r>
              <a:rPr lang="en-GB" sz="2400" dirty="0">
                <a:solidFill>
                  <a:srgbClr val="006AB3"/>
                </a:solidFill>
                <a:latin typeface="Calibri"/>
              </a:rPr>
              <a:t>: </a:t>
            </a:r>
            <a:r>
              <a:rPr lang="en-GB" sz="1600" dirty="0">
                <a:solidFill>
                  <a:srgbClr val="006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MATLEKLMKAFESLKSF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QQQQQQQQQQQQQQQQQQQQQQQ</a:t>
            </a:r>
            <a:r>
              <a:rPr lang="en-GB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PPPPPPPPPPP</a:t>
            </a:r>
            <a:r>
              <a:rPr lang="en-GB" sz="1600" dirty="0">
                <a:solidFill>
                  <a:srgbClr val="006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QLPQP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728019" y="4961251"/>
            <a:ext cx="6803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2800" dirty="0" err="1">
                <a:solidFill>
                  <a:srgbClr val="006AB3"/>
                </a:solidFill>
                <a:latin typeface="Calibri"/>
              </a:rPr>
              <a:t>Homorepeats</a:t>
            </a:r>
            <a:r>
              <a:rPr lang="en-GB" sz="2800" dirty="0">
                <a:solidFill>
                  <a:srgbClr val="006AB3"/>
                </a:solidFill>
                <a:latin typeface="Calibri"/>
              </a:rPr>
              <a:t> need to be studied in context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73" y="390337"/>
            <a:ext cx="895238" cy="1142857"/>
          </a:xfrm>
          <a:prstGeom prst="rect">
            <a:avLst/>
          </a:prstGeom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6597169" y="975317"/>
            <a:ext cx="127100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Pablo </a:t>
            </a:r>
            <a:r>
              <a:rPr lang="en-GB" sz="1800" dirty="0" err="1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Mier</a:t>
            </a:r>
            <a:endParaRPr lang="en-GB" sz="1800" dirty="0">
              <a:solidFill>
                <a:prstClr val="black"/>
              </a:solidFill>
              <a:latin typeface="Arial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838200" y="0"/>
            <a:ext cx="5553092" cy="1371600"/>
          </a:xfrm>
        </p:spPr>
        <p:txBody>
          <a:bodyPr/>
          <a:lstStyle/>
          <a:p>
            <a:r>
              <a:rPr lang="de-DE" sz="4000" b="1" dirty="0">
                <a:latin typeface="Verdana" panose="020B0604030504040204" pitchFamily="34" charset="0"/>
                <a:ea typeface="Verdana" panose="020B0604030504040204" pitchFamily="34" charset="0"/>
              </a:rPr>
              <a:t>Function of polyQ 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334136" y="228600"/>
            <a:ext cx="166688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Martin</a:t>
            </a:r>
          </a:p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Schaefer</a:t>
            </a:r>
          </a:p>
        </p:txBody>
      </p:sp>
      <p:pic>
        <p:nvPicPr>
          <p:cNvPr id="15" name="Picture 2" descr="http://cbdm.mdc-berlin.de/system/files/mar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152400"/>
            <a:ext cx="1024873" cy="1524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" y="4314825"/>
            <a:ext cx="1200150" cy="15144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7150" y="1933575"/>
            <a:ext cx="1440811" cy="401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Human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Dog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Mouse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Opossum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Chicken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Frog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Zebrafish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Trout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Fugu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Stickleback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Lancelet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Capitella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Limpet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Nematostella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Trichoplax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Ciona</a:t>
            </a: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intestinalis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Ciona</a:t>
            </a: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savignyi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melanogaster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mojavensis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sechellia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erecta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yakuba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grimshawi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pseudoobscura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persimilis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ananassae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willistoni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virilis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4475" y="1971675"/>
            <a:ext cx="4162931" cy="3839714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1675" y="1971674"/>
            <a:ext cx="3133725" cy="382534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295400" y="1333500"/>
            <a:ext cx="3983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GB" b="1" dirty="0">
                <a:solidFill>
                  <a:srgbClr val="000000"/>
                </a:solidFill>
                <a:latin typeface="Arial" charset="0"/>
              </a:rPr>
              <a:t>polyQ in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Huntingtin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799" y="6096000"/>
            <a:ext cx="4648201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s-ES_tradnl" sz="1800" b="1" dirty="0">
                <a:solidFill>
                  <a:srgbClr val="000000"/>
                </a:solidFill>
                <a:latin typeface="Arial" charset="0"/>
              </a:rPr>
              <a:t>Schaefer et al (2012) </a:t>
            </a:r>
            <a:r>
              <a:rPr lang="es-ES_tradnl" sz="1800" b="1" i="1" dirty="0" err="1">
                <a:solidFill>
                  <a:srgbClr val="000000"/>
                </a:solidFill>
                <a:latin typeface="Arial" charset="0"/>
              </a:rPr>
              <a:t>Nucleic</a:t>
            </a:r>
            <a:r>
              <a:rPr lang="es-ES_tradnl" sz="18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800" b="1" i="1" dirty="0" err="1">
                <a:solidFill>
                  <a:srgbClr val="000000"/>
                </a:solidFill>
                <a:latin typeface="Arial" charset="0"/>
              </a:rPr>
              <a:t>Acids</a:t>
            </a:r>
            <a:r>
              <a:rPr lang="es-ES_tradnl" sz="1800" b="1" i="1" dirty="0">
                <a:solidFill>
                  <a:srgbClr val="000000"/>
                </a:solidFill>
                <a:latin typeface="Arial" charset="0"/>
              </a:rPr>
              <a:t> Res.</a:t>
            </a:r>
            <a:endParaRPr lang="en-US" sz="18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0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b="1">
                <a:solidFill>
                  <a:srgbClr val="000000"/>
                </a:solidFill>
              </a:rPr>
              <a:t>Exercise 3. </a:t>
            </a:r>
            <a:r>
              <a:rPr lang="en-US" sz="2800" b="1" dirty="0">
                <a:solidFill>
                  <a:srgbClr val="000000"/>
                </a:solidFill>
              </a:rPr>
              <a:t>Search for a </a:t>
            </a:r>
            <a:r>
              <a:rPr lang="en-US" sz="2800" b="1" dirty="0" err="1">
                <a:solidFill>
                  <a:srgbClr val="000000"/>
                </a:solidFill>
              </a:rPr>
              <a:t>polyQ</a:t>
            </a:r>
            <a:r>
              <a:rPr lang="en-US" sz="2800" b="1" dirty="0">
                <a:solidFill>
                  <a:srgbClr val="000000"/>
                </a:solidFill>
              </a:rPr>
              <a:t> insertion in the MR family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153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Open in </a:t>
            </a:r>
            <a:r>
              <a:rPr lang="en-US" sz="2800" dirty="0" err="1">
                <a:solidFill>
                  <a:srgbClr val="000000"/>
                </a:solidFill>
              </a:rPr>
              <a:t>Jalview</a:t>
            </a:r>
            <a:r>
              <a:rPr lang="en-US" sz="2800" dirty="0">
                <a:solidFill>
                  <a:srgbClr val="000000"/>
                </a:solidFill>
              </a:rPr>
              <a:t> the alignment of the mineralocorticoid receptor: MR1_fasta.txt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Find a </a:t>
            </a:r>
            <a:r>
              <a:rPr lang="en-US" sz="2800" dirty="0" err="1">
                <a:solidFill>
                  <a:srgbClr val="000000"/>
                </a:solidFill>
              </a:rPr>
              <a:t>polyQ</a:t>
            </a:r>
            <a:r>
              <a:rPr lang="en-US" sz="2800" dirty="0">
                <a:solidFill>
                  <a:srgbClr val="000000"/>
                </a:solidFill>
              </a:rPr>
              <a:t> insertion. 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0070C0"/>
                </a:solidFill>
              </a:rPr>
              <a:t>Do you see any other biased region nearby?</a:t>
            </a:r>
          </a:p>
          <a:p>
            <a:pPr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Definition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/>
              <a:t>Sequence</a:t>
            </a:r>
            <a:r>
              <a:rPr lang="de-DE" sz="2800" dirty="0"/>
              <a:t>, </a:t>
            </a:r>
            <a:r>
              <a:rPr lang="de-DE" sz="2800" dirty="0" err="1"/>
              <a:t>length</a:t>
            </a:r>
            <a:r>
              <a:rPr lang="de-DE" sz="2800" dirty="0"/>
              <a:t>, </a:t>
            </a:r>
            <a:r>
              <a:rPr lang="de-DE" sz="2800" dirty="0" err="1"/>
              <a:t>imperfect</a:t>
            </a:r>
            <a:r>
              <a:rPr lang="de-DE" sz="2800" dirty="0"/>
              <a:t>, </a:t>
            </a:r>
            <a:r>
              <a:rPr lang="de-DE" sz="2800" dirty="0" err="1"/>
              <a:t>tandem</a:t>
            </a:r>
            <a:r>
              <a:rPr lang="de-DE" sz="2800" dirty="0"/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MRAV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IM CHE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KSPSVC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LN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MT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AG 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GSFP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IT 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GTPLTC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NV EN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RG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RSH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AH ASN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VG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PL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LS 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MK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SI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PS HCS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VK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NN VT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>
                <a:latin typeface="Courier New" pitchFamily="49" charset="0"/>
                <a:cs typeface="Courier New" pitchFamily="49" charset="0"/>
              </a:rPr>
              <a:t>LR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AN 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5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362309" y="1585823"/>
            <a:ext cx="7470476" cy="4488611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70476" h="4488611">
                <a:moveTo>
                  <a:pt x="0" y="311988"/>
                </a:moveTo>
                <a:cubicBezTo>
                  <a:pt x="591628" y="344337"/>
                  <a:pt x="1183257" y="376687"/>
                  <a:pt x="1733910" y="381000"/>
                </a:cubicBezTo>
                <a:cubicBezTo>
                  <a:pt x="2284563" y="385313"/>
                  <a:pt x="2750389" y="345057"/>
                  <a:pt x="3303917" y="337868"/>
                </a:cubicBezTo>
                <a:cubicBezTo>
                  <a:pt x="3857445" y="330679"/>
                  <a:pt x="4421518" y="379083"/>
                  <a:pt x="5055080" y="337868"/>
                </a:cubicBezTo>
                <a:cubicBezTo>
                  <a:pt x="5688642" y="296653"/>
                  <a:pt x="6740106" y="0"/>
                  <a:pt x="7105291" y="90577"/>
                </a:cubicBezTo>
                <a:cubicBezTo>
                  <a:pt x="7470476" y="181154"/>
                  <a:pt x="7322389" y="474932"/>
                  <a:pt x="7246189" y="881332"/>
                </a:cubicBezTo>
                <a:cubicBezTo>
                  <a:pt x="7169989" y="1287732"/>
                  <a:pt x="7116074" y="2254370"/>
                  <a:pt x="6648091" y="2528977"/>
                </a:cubicBezTo>
                <a:cubicBezTo>
                  <a:pt x="6180108" y="2803584"/>
                  <a:pt x="5045974" y="2613803"/>
                  <a:pt x="4438291" y="2528977"/>
                </a:cubicBezTo>
                <a:cubicBezTo>
                  <a:pt x="3830608" y="2444151"/>
                  <a:pt x="3432595" y="2071778"/>
                  <a:pt x="3001993" y="2020019"/>
                </a:cubicBezTo>
                <a:cubicBezTo>
                  <a:pt x="2571391" y="1968261"/>
                  <a:pt x="2172420" y="2025770"/>
                  <a:pt x="1854680" y="2218426"/>
                </a:cubicBezTo>
                <a:cubicBezTo>
                  <a:pt x="1536940" y="2411082"/>
                  <a:pt x="1178944" y="2871158"/>
                  <a:pt x="1095555" y="3175958"/>
                </a:cubicBezTo>
                <a:cubicBezTo>
                  <a:pt x="1012166" y="3480758"/>
                  <a:pt x="1052424" y="3834441"/>
                  <a:pt x="1354348" y="4047226"/>
                </a:cubicBezTo>
                <a:cubicBezTo>
                  <a:pt x="1656273" y="4260011"/>
                  <a:pt x="2411083" y="4416725"/>
                  <a:pt x="2907102" y="4452668"/>
                </a:cubicBezTo>
                <a:cubicBezTo>
                  <a:pt x="3403121" y="4488611"/>
                  <a:pt x="3866791" y="4375748"/>
                  <a:pt x="4330461" y="4262886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dirty="0">
                <a:latin typeface="Verdana" pitchFamily="34" charset="0"/>
              </a:rPr>
              <a:t>Tandem </a:t>
            </a:r>
            <a:r>
              <a:rPr lang="de-DE" sz="4000" b="1" dirty="0" err="1">
                <a:latin typeface="Verdana" pitchFamily="34" charset="0"/>
              </a:rPr>
              <a:t>repeats</a:t>
            </a:r>
            <a:r>
              <a:rPr lang="de-DE" sz="4000" b="1" dirty="0">
                <a:latin typeface="Verdana" pitchFamily="34" charset="0"/>
              </a:rPr>
              <a:t> </a:t>
            </a:r>
            <a:r>
              <a:rPr lang="de-DE" sz="4000" b="1" dirty="0" err="1">
                <a:latin typeface="Verdana" pitchFamily="34" charset="0"/>
              </a:rPr>
              <a:t>fold</a:t>
            </a:r>
            <a:r>
              <a:rPr lang="de-DE" sz="4000" b="1" dirty="0">
                <a:latin typeface="Verdana" pitchFamily="34" charset="0"/>
              </a:rPr>
              <a:t> </a:t>
            </a:r>
            <a:r>
              <a:rPr lang="de-DE" sz="4000" b="1" dirty="0" err="1">
                <a:latin typeface="Verdana" pitchFamily="34" charset="0"/>
              </a:rPr>
              <a:t>together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20959">
            <a:off x="697020" y="1707598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0" y="17526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6310134">
            <a:off x="7082792" y="2383347"/>
            <a:ext cx="9668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5715000" y="40386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1145495">
            <a:off x="2286000" y="57912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8942784">
            <a:off x="1576942" y="3795069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63820" y="1783800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21384293">
            <a:off x="4963978" y="1706866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6510744">
            <a:off x="6855357" y="3384390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1334801">
            <a:off x="4595576" y="3960107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733333">
            <a:off x="1040766" y="4660889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127886">
            <a:off x="3298050" y="5780542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3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295400" y="1117599"/>
            <a:ext cx="5930900" cy="4953001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30900" h="4953001">
                <a:moveTo>
                  <a:pt x="0" y="1473201"/>
                </a:moveTo>
                <a:cubicBezTo>
                  <a:pt x="591628" y="1505550"/>
                  <a:pt x="533400" y="241301"/>
                  <a:pt x="838200" y="177801"/>
                </a:cubicBezTo>
                <a:cubicBezTo>
                  <a:pt x="1143000" y="114301"/>
                  <a:pt x="1447800" y="1104901"/>
                  <a:pt x="1828800" y="1092201"/>
                </a:cubicBezTo>
                <a:cubicBezTo>
                  <a:pt x="2209800" y="1079501"/>
                  <a:pt x="2616200" y="203200"/>
                  <a:pt x="3124200" y="101600"/>
                </a:cubicBezTo>
                <a:cubicBezTo>
                  <a:pt x="3632200" y="0"/>
                  <a:pt x="4432300" y="292101"/>
                  <a:pt x="4876800" y="482601"/>
                </a:cubicBezTo>
                <a:cubicBezTo>
                  <a:pt x="5321300" y="673101"/>
                  <a:pt x="5651500" y="825501"/>
                  <a:pt x="5791200" y="1244601"/>
                </a:cubicBezTo>
                <a:cubicBezTo>
                  <a:pt x="5930900" y="1663701"/>
                  <a:pt x="5842000" y="2743201"/>
                  <a:pt x="5715000" y="2997201"/>
                </a:cubicBezTo>
                <a:cubicBezTo>
                  <a:pt x="5588000" y="3251201"/>
                  <a:pt x="5321300" y="2692401"/>
                  <a:pt x="5029200" y="2768601"/>
                </a:cubicBezTo>
                <a:cubicBezTo>
                  <a:pt x="4737100" y="2844801"/>
                  <a:pt x="4432300" y="3505201"/>
                  <a:pt x="3962400" y="3454401"/>
                </a:cubicBezTo>
                <a:cubicBezTo>
                  <a:pt x="3492500" y="3403601"/>
                  <a:pt x="2667000" y="2641601"/>
                  <a:pt x="2209800" y="2463801"/>
                </a:cubicBezTo>
                <a:cubicBezTo>
                  <a:pt x="1752600" y="2286001"/>
                  <a:pt x="1320800" y="2209801"/>
                  <a:pt x="1219200" y="2387601"/>
                </a:cubicBezTo>
                <a:cubicBezTo>
                  <a:pt x="1117600" y="2565401"/>
                  <a:pt x="1524000" y="3136901"/>
                  <a:pt x="1600200" y="3530601"/>
                </a:cubicBezTo>
                <a:cubicBezTo>
                  <a:pt x="1676400" y="3924301"/>
                  <a:pt x="1574800" y="4546601"/>
                  <a:pt x="1676400" y="4749801"/>
                </a:cubicBezTo>
                <a:cubicBezTo>
                  <a:pt x="1778000" y="4953001"/>
                  <a:pt x="2057400" y="4902201"/>
                  <a:pt x="2209800" y="4749801"/>
                </a:cubicBezTo>
                <a:cubicBezTo>
                  <a:pt x="2362200" y="4597401"/>
                  <a:pt x="2673470" y="4248750"/>
                  <a:pt x="2590800" y="3835401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925941">
            <a:off x="1321506" y="1701959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245697">
            <a:off x="3616581" y="1166123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3959285">
            <a:off x="6592896" y="2233626"/>
            <a:ext cx="9668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8196300">
            <a:off x="5329481" y="4022007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5451254">
            <a:off x="2418393" y="5402462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5328">
            <a:off x="2601342" y="3303990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750474">
            <a:off x="2121063" y="1590474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956438">
            <a:off x="4605406" y="1118359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886379">
            <a:off x="6776498" y="3218904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3049575">
            <a:off x="4281548" y="4146223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3388728">
            <a:off x="2148385" y="3829953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7942434">
            <a:off x="3113855" y="5437392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588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1662</Words>
  <Application>Microsoft Office PowerPoint</Application>
  <PresentationFormat>On-screen Show (4:3)</PresentationFormat>
  <Paragraphs>460</Paragraphs>
  <Slides>68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Arial</vt:lpstr>
      <vt:lpstr>Calibri</vt:lpstr>
      <vt:lpstr>Courier New</vt:lpstr>
      <vt:lpstr>Times New Roman</vt:lpstr>
      <vt:lpstr>Verdana</vt:lpstr>
      <vt:lpstr>WenQuanYi Micro Hei</vt:lpstr>
      <vt:lpstr>Default Design</vt:lpstr>
      <vt:lpstr>1_Default Design</vt:lpstr>
      <vt:lpstr>2_Default Design</vt:lpstr>
      <vt:lpstr>1_Office Theme</vt:lpstr>
      <vt:lpstr>3_Default Design</vt:lpstr>
      <vt:lpstr>4_Default Design</vt:lpstr>
      <vt:lpstr>Office Theme</vt:lpstr>
      <vt:lpstr>5_Default Design</vt:lpstr>
      <vt:lpstr>Repeats and composition 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 of polyQ </vt:lpstr>
      <vt:lpstr>PowerPoint Presentation</vt:lpstr>
    </vt:vector>
  </TitlesOfParts>
  <Company>OHRI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221</cp:revision>
  <dcterms:created xsi:type="dcterms:W3CDTF">2005-04-13T15:56:51Z</dcterms:created>
  <dcterms:modified xsi:type="dcterms:W3CDTF">2024-11-27T15:10:08Z</dcterms:modified>
</cp:coreProperties>
</file>