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theme/theme3.xml" ContentType="application/vnd.openxmlformats-officedocument.theme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theme/theme4.xml" ContentType="application/vnd.openxmlformats-officedocument.theme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slideLayouts/slideLayout56.xml" ContentType="application/vnd.openxmlformats-officedocument.presentationml.slideLayout+xml"/>
  <Override PartName="/ppt/slideLayouts/slideLayout57.xml" ContentType="application/vnd.openxmlformats-officedocument.presentationml.slideLayout+xml"/>
  <Override PartName="/ppt/slideLayouts/slideLayout58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theme/theme7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  <p:sldMasterId id="2147483699" r:id="rId3"/>
    <p:sldMasterId id="2147483725" r:id="rId4"/>
    <p:sldMasterId id="2147483737" r:id="rId5"/>
  </p:sldMasterIdLst>
  <p:notesMasterIdLst>
    <p:notesMasterId r:id="rId17"/>
  </p:notesMasterIdLst>
  <p:handoutMasterIdLst>
    <p:handoutMasterId r:id="rId18"/>
  </p:handoutMasterIdLst>
  <p:sldIdLst>
    <p:sldId id="681" r:id="rId6"/>
    <p:sldId id="692" r:id="rId7"/>
    <p:sldId id="693" r:id="rId8"/>
    <p:sldId id="691" r:id="rId9"/>
    <p:sldId id="717" r:id="rId10"/>
    <p:sldId id="716" r:id="rId11"/>
    <p:sldId id="698" r:id="rId12"/>
    <p:sldId id="699" r:id="rId13"/>
    <p:sldId id="680" r:id="rId14"/>
    <p:sldId id="718" r:id="rId15"/>
    <p:sldId id="709" r:id="rId16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buChar char="•"/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5pPr>
    <a:lvl6pPr marL="22860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6pPr>
    <a:lvl7pPr marL="27432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7pPr>
    <a:lvl8pPr marL="32004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8pPr>
    <a:lvl9pPr marL="3657600" algn="l" defTabSz="914400" rtl="0" eaLnBrk="1" latinLnBrk="0" hangingPunct="1">
      <a:defRPr sz="3200" kern="1200">
        <a:solidFill>
          <a:schemeClr val="tx1"/>
        </a:solidFill>
        <a:latin typeface="Verdana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3399FF"/>
    <a:srgbClr val="FF0000"/>
    <a:srgbClr val="D9EDEF"/>
    <a:srgbClr val="FFFF00"/>
    <a:srgbClr val="66CC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769" autoAdjust="0"/>
    <p:restoredTop sz="94660"/>
  </p:normalViewPr>
  <p:slideViewPr>
    <p:cSldViewPr>
      <p:cViewPr varScale="1">
        <p:scale>
          <a:sx n="88" d="100"/>
          <a:sy n="88" d="100"/>
        </p:scale>
        <p:origin x="1044" y="96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handoutMaster" Target="handoutMasters/handoutMaster1.xml"/><Relationship Id="rId3" Type="http://schemas.openxmlformats.org/officeDocument/2006/relationships/slideMaster" Target="slideMasters/slideMaster3.xml"/><Relationship Id="rId21" Type="http://schemas.openxmlformats.org/officeDocument/2006/relationships/theme" Target="theme/theme1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10" Type="http://schemas.openxmlformats.org/officeDocument/2006/relationships/slide" Target="slides/slide5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7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41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1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8842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30C8F8EA-6E9A-450E-AB3D-2A57E7FF6260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6915051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200">
                <a:latin typeface="Arial" charset="0"/>
              </a:defRPr>
            </a:lvl1pPr>
          </a:lstStyle>
          <a:p>
            <a:endParaRPr lang="en-US" dirty="0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200">
                <a:latin typeface="Arial" charset="0"/>
              </a:defRPr>
            </a:lvl1pPr>
          </a:lstStyle>
          <a:p>
            <a:fld id="{5727CA8C-4A7C-4591-AD45-718F8DF3F103}" type="slidenum">
              <a:rPr lang="en-US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1948308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4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1893019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5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44396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srgbClr val="000000"/>
                </a:solidFill>
              </a:rPr>
              <a:pPr/>
              <a:t>6</a:t>
            </a:fld>
            <a:endParaRPr lang="de-DE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150941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prstClr val="black"/>
                </a:solidFill>
              </a:rPr>
              <a:pPr/>
              <a:t>7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129567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Left: ataxin1;</a:t>
            </a:r>
            <a:r>
              <a:rPr lang="en-US" baseline="0" dirty="0"/>
              <a:t> right: PRR11</a:t>
            </a:r>
            <a:endParaRPr lang="de-DE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60D3B23-04F6-498E-9059-897006473BFE}" type="slidenum">
              <a:rPr lang="de-DE" smtClean="0">
                <a:solidFill>
                  <a:prstClr val="black"/>
                </a:solidFill>
              </a:rPr>
              <a:pPr/>
              <a:t>8</a:t>
            </a:fld>
            <a:endParaRPr lang="de-DE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5555999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9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97255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latin typeface="Arial" charset="0"/>
              </a:rPr>
              <a:pPr/>
              <a:t>10</a:t>
            </a:fld>
            <a:endParaRPr lang="en-US">
              <a:latin typeface="Arial" charset="0"/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0117957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839E7EE-6FB4-419B-852C-25791A897582}" type="slidenum">
              <a:rPr lang="en-US" smtClean="0">
                <a:solidFill>
                  <a:srgbClr val="000000"/>
                </a:solidFill>
              </a:rPr>
              <a:pPr/>
              <a:t>11</a:t>
            </a:fld>
            <a:endParaRPr lang="en-US">
              <a:solidFill>
                <a:srgbClr val="000000"/>
              </a:solidFill>
            </a:endParaRPr>
          </a:p>
        </p:txBody>
      </p:sp>
      <p:sp>
        <p:nvSpPr>
          <p:cNvPr id="184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6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en-US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5091033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99336848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61950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86922689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07951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7945280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65847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62182387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518867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181498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2017398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6785584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34582049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7205-B13A-48A1-BE4C-A797714CF5F9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5296006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7787B4F-B69D-4846-A487-C196867C1B3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81105295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3653847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87545509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91260134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29571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9001038-4D75-4288-B2A7-B3E3FE59CFFB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119703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0700652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17576401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F4398E-CBCE-47A6-B420-B6F075AD513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62069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1F0F9CB-B767-4AF5-AAF0-450DC858B1DE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5543997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1774024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815802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7356796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00554565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80476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7D0D4ED-E9C6-472B-BE2B-542A777522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30569220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6959800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0738622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53934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1848191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1856537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12/7/2022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12127966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13D2B4-CB01-4A47-803E-B88E49321BB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311971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98A2559-09A7-4826-B4F0-EBEB9A42184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7752560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1B6659-49F1-4561-9E20-2FE3BFCE6AAB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762087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2FF455-D698-4B6A-94C7-AC723AA162B5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82D1DEE-6337-4AB2-99D4-077669096BDA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36677039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EC63D6-C4EA-493B-A66B-EAA25C4B05C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57637414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4AC692F-9071-4F5E-8F08-8BF86C86123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5494994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335EAFA-4CA5-4C63-B794-37F81EB5BE1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391274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3DC9A55-3DBE-4B85-804F-A7AA641DA7E0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4985983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AA2F3-CE2B-4051-A3CA-679D3535BECC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5598857"/>
      </p:ext>
    </p:extLst>
  </p:cSld>
  <p:clrMapOvr>
    <a:masterClrMapping/>
  </p:clrMapOvr>
</p:sldLayout>
</file>

<file path=ppt/slideLayouts/slideLayout5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EF0BEE9-D90B-4D7B-8C0E-5E222CE789F4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56918960"/>
      </p:ext>
    </p:extLst>
  </p:cSld>
  <p:clrMapOvr>
    <a:masterClrMapping/>
  </p:clrMapOvr>
</p:sldLayout>
</file>

<file path=ppt/slideLayouts/slideLayout5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75ACC93-A5A9-499A-A812-DF5FDCCEEE52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4424543"/>
      </p:ext>
    </p:extLst>
  </p:cSld>
  <p:clrMapOvr>
    <a:masterClrMapping/>
  </p:clrMapOvr>
</p:sldLayout>
</file>

<file path=ppt/slideLayouts/slideLayout5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>
          <a:xfrm>
            <a:off x="457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endParaRPr lang="en-US">
              <a:solidFill>
                <a:srgbClr val="000000"/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2133600" cy="476250"/>
          </a:xfrm>
        </p:spPr>
        <p:txBody>
          <a:bodyPr/>
          <a:lstStyle>
            <a:lvl1pPr>
              <a:defRPr/>
            </a:lvl1pPr>
          </a:lstStyle>
          <a:p>
            <a:fld id="{CCBFDC20-1591-48AA-80A7-029B1C0C62CD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564745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BF4A470-6B77-4EE7-B0EB-FEA1231856C1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6B9419-AF92-4D7E-8721-1F4EFE799D54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6DC164-F3D5-47D6-B52A-D48FBB7B0A50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9498F1B-514E-4351-AFA9-B5B40FA653AF}" type="slidenum">
              <a:rPr lang="en-US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1.xml"/><Relationship Id="rId13" Type="http://schemas.openxmlformats.org/officeDocument/2006/relationships/theme" Target="../theme/theme3.xml"/><Relationship Id="rId3" Type="http://schemas.openxmlformats.org/officeDocument/2006/relationships/slideLayout" Target="../slideLayouts/slideLayout26.xml"/><Relationship Id="rId7" Type="http://schemas.openxmlformats.org/officeDocument/2006/relationships/slideLayout" Target="../slideLayouts/slideLayout30.xml"/><Relationship Id="rId12" Type="http://schemas.openxmlformats.org/officeDocument/2006/relationships/slideLayout" Target="../slideLayouts/slideLayout35.xml"/><Relationship Id="rId2" Type="http://schemas.openxmlformats.org/officeDocument/2006/relationships/slideLayout" Target="../slideLayouts/slideLayout25.xml"/><Relationship Id="rId1" Type="http://schemas.openxmlformats.org/officeDocument/2006/relationships/slideLayout" Target="../slideLayouts/slideLayout24.xml"/><Relationship Id="rId6" Type="http://schemas.openxmlformats.org/officeDocument/2006/relationships/slideLayout" Target="../slideLayouts/slideLayout29.xml"/><Relationship Id="rId11" Type="http://schemas.openxmlformats.org/officeDocument/2006/relationships/slideLayout" Target="../slideLayouts/slideLayout34.xml"/><Relationship Id="rId5" Type="http://schemas.openxmlformats.org/officeDocument/2006/relationships/slideLayout" Target="../slideLayouts/slideLayout28.xml"/><Relationship Id="rId10" Type="http://schemas.openxmlformats.org/officeDocument/2006/relationships/slideLayout" Target="../slideLayouts/slideLayout33.xml"/><Relationship Id="rId4" Type="http://schemas.openxmlformats.org/officeDocument/2006/relationships/slideLayout" Target="../slideLayouts/slideLayout27.xml"/><Relationship Id="rId9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3.xml"/><Relationship Id="rId3" Type="http://schemas.openxmlformats.org/officeDocument/2006/relationships/slideLayout" Target="../slideLayouts/slideLayout38.xml"/><Relationship Id="rId7" Type="http://schemas.openxmlformats.org/officeDocument/2006/relationships/slideLayout" Target="../slideLayouts/slideLayout42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7.xml"/><Relationship Id="rId1" Type="http://schemas.openxmlformats.org/officeDocument/2006/relationships/slideLayout" Target="../slideLayouts/slideLayout36.xml"/><Relationship Id="rId6" Type="http://schemas.openxmlformats.org/officeDocument/2006/relationships/slideLayout" Target="../slideLayouts/slideLayout41.xml"/><Relationship Id="rId11" Type="http://schemas.openxmlformats.org/officeDocument/2006/relationships/slideLayout" Target="../slideLayouts/slideLayout46.xml"/><Relationship Id="rId5" Type="http://schemas.openxmlformats.org/officeDocument/2006/relationships/slideLayout" Target="../slideLayouts/slideLayout40.xml"/><Relationship Id="rId10" Type="http://schemas.openxmlformats.org/officeDocument/2006/relationships/slideLayout" Target="../slideLayouts/slideLayout45.xml"/><Relationship Id="rId4" Type="http://schemas.openxmlformats.org/officeDocument/2006/relationships/slideLayout" Target="../slideLayouts/slideLayout39.xml"/><Relationship Id="rId9" Type="http://schemas.openxmlformats.org/officeDocument/2006/relationships/slideLayout" Target="../slideLayouts/slideLayout44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4.xml"/><Relationship Id="rId13" Type="http://schemas.openxmlformats.org/officeDocument/2006/relationships/theme" Target="../theme/theme5.xml"/><Relationship Id="rId3" Type="http://schemas.openxmlformats.org/officeDocument/2006/relationships/slideLayout" Target="../slideLayouts/slideLayout49.xml"/><Relationship Id="rId7" Type="http://schemas.openxmlformats.org/officeDocument/2006/relationships/slideLayout" Target="../slideLayouts/slideLayout53.xml"/><Relationship Id="rId12" Type="http://schemas.openxmlformats.org/officeDocument/2006/relationships/slideLayout" Target="../slideLayouts/slideLayout58.xml"/><Relationship Id="rId2" Type="http://schemas.openxmlformats.org/officeDocument/2006/relationships/slideLayout" Target="../slideLayouts/slideLayout48.xml"/><Relationship Id="rId1" Type="http://schemas.openxmlformats.org/officeDocument/2006/relationships/slideLayout" Target="../slideLayouts/slideLayout47.xml"/><Relationship Id="rId6" Type="http://schemas.openxmlformats.org/officeDocument/2006/relationships/slideLayout" Target="../slideLayouts/slideLayout52.xml"/><Relationship Id="rId11" Type="http://schemas.openxmlformats.org/officeDocument/2006/relationships/slideLayout" Target="../slideLayouts/slideLayout57.xml"/><Relationship Id="rId5" Type="http://schemas.openxmlformats.org/officeDocument/2006/relationships/slideLayout" Target="../slideLayouts/slideLayout51.xml"/><Relationship Id="rId10" Type="http://schemas.openxmlformats.org/officeDocument/2006/relationships/slideLayout" Target="../slideLayouts/slideLayout56.xml"/><Relationship Id="rId4" Type="http://schemas.openxmlformats.org/officeDocument/2006/relationships/slideLayout" Target="../slideLayouts/slideLayout50.xml"/><Relationship Id="rId9" Type="http://schemas.openxmlformats.org/officeDocument/2006/relationships/slideLayout" Target="../slideLayouts/slideLayout5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37923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  <p:sldLayoutId id="2147483673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buFontTx/>
              <a:buNone/>
              <a:defRPr sz="14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buFontTx/>
              <a:buNone/>
              <a:defRPr sz="1400">
                <a:latin typeface="+mn-lt"/>
              </a:defRPr>
            </a:lvl1pPr>
          </a:lstStyle>
          <a:p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buFontTx/>
              <a:buNone/>
              <a:defRPr sz="1400">
                <a:latin typeface="+mn-lt"/>
              </a:defRPr>
            </a:lvl1pPr>
          </a:lstStyle>
          <a:p>
            <a:fld id="{9B3EFE0E-17B2-41BF-8C3A-D1D788728138}" type="slidenum">
              <a:rPr lang="en-US">
                <a:solidFill>
                  <a:srgbClr val="000000"/>
                </a:solidFill>
              </a:rPr>
              <a:pPr/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906999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1D8BD707-D9CF-40AE-B4C6-C98DA3205C09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12/7/2022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fld id="{B6F15528-21DE-4FAA-801E-634DDDAF4B2B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fontAlgn="auto">
                <a:spcBef>
                  <a:spcPts val="0"/>
                </a:spcBef>
                <a:spcAft>
                  <a:spcPts val="0"/>
                </a:spcAft>
                <a:buFontTx/>
                <a:buNone/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8392043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6" r:id="rId1"/>
    <p:sldLayoutId id="2147483727" r:id="rId2"/>
    <p:sldLayoutId id="2147483728" r:id="rId3"/>
    <p:sldLayoutId id="2147483729" r:id="rId4"/>
    <p:sldLayoutId id="2147483730" r:id="rId5"/>
    <p:sldLayoutId id="2147483731" r:id="rId6"/>
    <p:sldLayoutId id="2147483732" r:id="rId7"/>
    <p:sldLayoutId id="2147483733" r:id="rId8"/>
    <p:sldLayoutId id="2147483734" r:id="rId9"/>
    <p:sldLayoutId id="2147483735" r:id="rId10"/>
    <p:sldLayoutId id="214748373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/>
            </a:lvl1pPr>
          </a:lstStyle>
          <a:p>
            <a:pPr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/>
            </a:lvl1pPr>
          </a:lstStyle>
          <a:p>
            <a:pPr algn="ctr">
              <a:buFontTx/>
              <a:buNone/>
            </a:pPr>
            <a:endParaRPr lang="en-US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/>
            </a:lvl1pPr>
          </a:lstStyle>
          <a:p>
            <a:pPr>
              <a:buFontTx/>
              <a:buNone/>
            </a:pPr>
            <a:fld id="{70797F77-B372-4561-9A3E-22C962134C6A}" type="slidenum">
              <a:rPr lang="en-US">
                <a:solidFill>
                  <a:srgbClr val="000000"/>
                </a:solidFill>
                <a:latin typeface="Arial" charset="0"/>
              </a:rPr>
              <a:pPr>
                <a:buFontTx/>
                <a:buNone/>
              </a:pPr>
              <a:t>‹#›</a:t>
            </a:fld>
            <a:endParaRPr lang="en-US">
              <a:solidFill>
                <a:srgbClr val="000000"/>
              </a:solidFill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179690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8" r:id="rId1"/>
    <p:sldLayoutId id="2147483739" r:id="rId2"/>
    <p:sldLayoutId id="2147483740" r:id="rId3"/>
    <p:sldLayoutId id="2147483741" r:id="rId4"/>
    <p:sldLayoutId id="2147483742" r:id="rId5"/>
    <p:sldLayoutId id="2147483743" r:id="rId6"/>
    <p:sldLayoutId id="2147483744" r:id="rId7"/>
    <p:sldLayoutId id="2147483745" r:id="rId8"/>
    <p:sldLayoutId id="2147483746" r:id="rId9"/>
    <p:sldLayoutId id="2147483747" r:id="rId10"/>
    <p:sldLayoutId id="2147483748" r:id="rId11"/>
    <p:sldLayoutId id="2147483749" r:id="rId12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wmf"/><Relationship Id="rId1" Type="http://schemas.openxmlformats.org/officeDocument/2006/relationships/slideLayout" Target="../slideLayouts/slideLayout1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://cbdm-01.zdv.uni-mainz.de/~munoz/polyx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3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repeatsdb.bio.unipd.it/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repeatsdb.bio.unipd.it/structure/5cxbB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0.xml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66" name="Rectangle 18"/>
          <p:cNvSpPr>
            <a:spLocks noChangeArrowheads="1"/>
          </p:cNvSpPr>
          <p:nvPr/>
        </p:nvSpPr>
        <p:spPr bwMode="auto">
          <a:xfrm>
            <a:off x="0" y="152400"/>
            <a:ext cx="9144000" cy="838200"/>
          </a:xfrm>
          <a:prstGeom prst="rect">
            <a:avLst/>
          </a:prstGeom>
          <a:solidFill>
            <a:srgbClr val="0F5B8F"/>
          </a:solidFill>
          <a:ln w="25400" algn="ctr">
            <a:noFill/>
            <a:miter lim="800000"/>
            <a:headEnd/>
            <a:tailEnd/>
          </a:ln>
          <a:effectLst/>
        </p:spPr>
        <p:txBody>
          <a:bodyPr anchor="ctr">
            <a:sp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2" name="Rectangle 1"/>
          <p:cNvSpPr/>
          <p:nvPr/>
        </p:nvSpPr>
        <p:spPr bwMode="auto">
          <a:xfrm>
            <a:off x="304800" y="298174"/>
            <a:ext cx="1905000" cy="1143000"/>
          </a:xfrm>
          <a:prstGeom prst="rect">
            <a:avLst/>
          </a:prstGeom>
          <a:ln>
            <a:headEnd type="none" w="med" len="med"/>
            <a:tailEnd type="none" w="med" len="med"/>
          </a:ln>
        </p:spPr>
        <p:style>
          <a:lnRef idx="3">
            <a:schemeClr val="lt1"/>
          </a:lnRef>
          <a:fillRef idx="1">
            <a:schemeClr val="accent3"/>
          </a:fillRef>
          <a:effectRef idx="1">
            <a:schemeClr val="accent3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noAutofit/>
          </a:bodyPr>
          <a:lstStyle/>
          <a:p>
            <a:pPr algn="ctr">
              <a:buFontTx/>
              <a:buNone/>
            </a:pPr>
            <a:endParaRPr lang="en-US" sz="1800" b="1">
              <a:solidFill>
                <a:srgbClr val="000000"/>
              </a:solidFill>
            </a:endParaRPr>
          </a:p>
        </p:txBody>
      </p:sp>
      <p:pic>
        <p:nvPicPr>
          <p:cNvPr id="1026" name="Bild 3" descr="JGU-Logo_farbe.wm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513" y="-2"/>
            <a:ext cx="2336800" cy="1590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62000" y="1629387"/>
            <a:ext cx="7696199" cy="2879285"/>
          </a:xfrm>
        </p:spPr>
        <p:txBody>
          <a:bodyPr/>
          <a:lstStyle/>
          <a:p>
            <a:r>
              <a:rPr lang="en-US" sz="5400"/>
              <a:t>Examining repeats</a:t>
            </a:r>
            <a:br>
              <a:rPr lang="en-US" sz="5400"/>
            </a:br>
            <a:r>
              <a:rPr lang="en-US" sz="5400"/>
              <a:t>with databases</a:t>
            </a:r>
            <a:endParaRPr lang="en-US" sz="5400" dirty="0"/>
          </a:p>
        </p:txBody>
      </p:sp>
      <p:sp>
        <p:nvSpPr>
          <p:cNvPr id="2052" name="Text Box 4"/>
          <p:cNvSpPr txBox="1">
            <a:spLocks noChangeArrowheads="1"/>
          </p:cNvSpPr>
          <p:nvPr/>
        </p:nvSpPr>
        <p:spPr bwMode="auto">
          <a:xfrm>
            <a:off x="2100539" y="4696885"/>
            <a:ext cx="4942921" cy="1600438"/>
          </a:xfrm>
          <a:prstGeom prst="rect">
            <a:avLst/>
          </a:prstGeom>
          <a:noFill/>
          <a:ln w="25400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buFontTx/>
              <a:buNone/>
            </a:pPr>
            <a:r>
              <a:rPr lang="en-US" sz="24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Miguel Andrade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Faculty of Biology, 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Johannes Gutenberg </a:t>
            </a:r>
            <a:r>
              <a:rPr lang="en-US" sz="180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University </a:t>
            </a:r>
            <a:endParaRPr lang="en-US" sz="1800" dirty="0">
              <a:solidFill>
                <a:srgbClr val="000000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algn="ctr">
              <a:buFontTx/>
              <a:buNone/>
            </a:pPr>
            <a:r>
              <a:rPr lang="en-US" sz="20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Mainz, Germany</a:t>
            </a:r>
          </a:p>
          <a:p>
            <a:pPr algn="ctr">
              <a:buFontTx/>
              <a:buNone/>
            </a:pPr>
            <a:r>
              <a:rPr lang="en-US" sz="1800" dirty="0">
                <a:solidFill>
                  <a:srgbClr val="000000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andrade@uni-mainz.de</a:t>
            </a:r>
          </a:p>
        </p:txBody>
      </p:sp>
    </p:spTree>
    <p:extLst>
      <p:ext uri="{BB962C8B-B14F-4D97-AF65-F5344CB8AC3E}">
        <p14:creationId xmlns:p14="http://schemas.microsoft.com/office/powerpoint/2010/main" val="255344777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153400" cy="501675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Find a random human protein in </a:t>
            </a:r>
            <a:r>
              <a:rPr lang="en-US" sz="2000" b="1" dirty="0"/>
              <a:t>UniProt</a:t>
            </a:r>
            <a:r>
              <a:rPr lang="en-US" sz="2000" dirty="0"/>
              <a:t>. Make sure that it is a reviewed entry.</a:t>
            </a: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</a:rPr>
              <a:t>Write the Entry Name.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Copy the Entry ID (e.g. P10275).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Go to the </a:t>
            </a:r>
            <a:r>
              <a:rPr lang="en-US" sz="2000" dirty="0" err="1"/>
              <a:t>dAPE</a:t>
            </a:r>
            <a:r>
              <a:rPr lang="en-US" sz="2000" dirty="0"/>
              <a:t> web page:</a:t>
            </a:r>
          </a:p>
          <a:p>
            <a:pPr>
              <a:buNone/>
            </a:pPr>
            <a:r>
              <a:rPr lang="en-US" sz="2000" dirty="0">
                <a:hlinkClick r:id="rId3"/>
              </a:rPr>
              <a:t>http://cbdm-01.zdv.uni-mainz.de/~munoz/polyx/</a:t>
            </a:r>
            <a:r>
              <a:rPr lang="en-US" sz="2000" dirty="0"/>
              <a:t> 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Use the Entry ID in option A</a:t>
            </a:r>
          </a:p>
          <a:p>
            <a:pPr>
              <a:buNone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Hit the “Report the evolution of its </a:t>
            </a:r>
            <a:r>
              <a:rPr lang="en-US" sz="2000" dirty="0" err="1"/>
              <a:t>polyX</a:t>
            </a:r>
            <a:r>
              <a:rPr lang="en-US" sz="2000" dirty="0"/>
              <a:t>" button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Write down: (1) Which type of polyX has the human protein? (2) Which </a:t>
            </a:r>
            <a:r>
              <a:rPr lang="en-US" sz="2000" b="1" dirty="0">
                <a:solidFill>
                  <a:srgbClr val="0000FF"/>
                </a:solidFill>
              </a:rPr>
              <a:t>additional</a:t>
            </a:r>
            <a:r>
              <a:rPr lang="en-US" sz="2000" dirty="0">
                <a:solidFill>
                  <a:srgbClr val="0000FF"/>
                </a:solidFill>
              </a:rPr>
              <a:t> polyX not in the human protein were found in the orthologs?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/>
              <a:t>Exercise 2. </a:t>
            </a:r>
            <a:r>
              <a:rPr lang="en-US" sz="2800" b="1" dirty="0"/>
              <a:t>Viewing </a:t>
            </a:r>
            <a:r>
              <a:rPr lang="en-US" sz="2800" b="1" dirty="0" err="1"/>
              <a:t>homorepeats</a:t>
            </a:r>
            <a:r>
              <a:rPr lang="en-US" sz="2800" b="1" dirty="0"/>
              <a:t> in an alignment with </a:t>
            </a:r>
            <a:r>
              <a:rPr lang="en-US" sz="2800" b="1" dirty="0" err="1"/>
              <a:t>dAPE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639414127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114300" y="304800"/>
            <a:ext cx="89154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800" b="1" dirty="0">
                <a:solidFill>
                  <a:srgbClr val="000000"/>
                </a:solidFill>
              </a:rPr>
              <a:t>Exercise 3. Find structures of short repeats</a:t>
            </a: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381000" y="1219200"/>
            <a:ext cx="8153400" cy="5940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Go to the PDB web page: https://www.rcsb.org/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</a:rPr>
              <a:t>Go to Search &gt; Advanced Search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/>
              <a:t>Type a short repeat in the Sequence Motif: as many repeats as possible; Use Mode PROSITE and </a:t>
            </a:r>
            <a:r>
              <a:rPr lang="en-US" sz="2000" dirty="0" err="1"/>
              <a:t>RegExp</a:t>
            </a:r>
            <a:r>
              <a:rPr lang="en-US" sz="2000" dirty="0"/>
              <a:t> (example: QQQQ / another example: [SP]SA[SP]SA</a:t>
            </a:r>
            <a:r>
              <a:rPr lang="en-US" sz="2000"/>
              <a:t>[SP]SA )</a:t>
            </a:r>
            <a:endParaRPr lang="en-US" sz="2000" dirty="0"/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/>
              <a:t>Click “count” to see if there are any cases</a:t>
            </a:r>
          </a:p>
          <a:p>
            <a:pPr>
              <a:buNone/>
            </a:pPr>
            <a:endParaRPr lang="en-US" sz="2000" dirty="0"/>
          </a:p>
          <a:p>
            <a:pPr>
              <a:buFont typeface="Arial" pitchFamily="34" charset="0"/>
              <a:buChar char="•"/>
            </a:pPr>
            <a:r>
              <a:rPr lang="en-US" sz="2000" dirty="0"/>
              <a:t>Check the structure (3D View) to see if the repeat is in the structure (it could be disordered = absent)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FF"/>
              </a:solidFill>
            </a:endParaRPr>
          </a:p>
          <a:p>
            <a:pPr>
              <a:buFont typeface="Arial" pitchFamily="34" charset="0"/>
              <a:buChar char="•"/>
            </a:pPr>
            <a:r>
              <a:rPr lang="en-US" sz="2000" dirty="0">
                <a:solidFill>
                  <a:srgbClr val="0000FF"/>
                </a:solidFill>
              </a:rPr>
              <a:t>Write down the PDB name, </a:t>
            </a:r>
            <a:r>
              <a:rPr lang="en-US" sz="2000" dirty="0" err="1">
                <a:solidFill>
                  <a:srgbClr val="0000FF"/>
                </a:solidFill>
              </a:rPr>
              <a:t>RegExp</a:t>
            </a:r>
            <a:r>
              <a:rPr lang="en-US" sz="2000" dirty="0">
                <a:solidFill>
                  <a:srgbClr val="0000FF"/>
                </a:solidFill>
              </a:rPr>
              <a:t> and structure</a:t>
            </a: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</a:rPr>
              <a:t>Example 3NB9 QQQQ alpha-helix</a:t>
            </a:r>
          </a:p>
          <a:p>
            <a:pPr>
              <a:buNone/>
            </a:pPr>
            <a:r>
              <a:rPr lang="en-US" sz="2000" dirty="0">
                <a:solidFill>
                  <a:srgbClr val="000000"/>
                </a:solidFill>
              </a:rPr>
              <a:t>Example 3FRC NNNN absent</a:t>
            </a:r>
          </a:p>
          <a:p>
            <a:pPr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</a:endParaRPr>
          </a:p>
          <a:p>
            <a:pPr>
              <a:buFontTx/>
              <a:buNone/>
            </a:pPr>
            <a:endParaRPr lang="en-US" sz="2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4062149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751566" y="228600"/>
            <a:ext cx="3326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dirty="0" err="1">
                <a:latin typeface="Verdana" pitchFamily="34" charset="0"/>
              </a:rPr>
              <a:t>RepeatsDB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B8E1281-86FD-4103-9D95-F1815A8EDD5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1000" y="1371600"/>
            <a:ext cx="8538361" cy="4648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366066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573" name="Text Box 5"/>
          <p:cNvSpPr txBox="1">
            <a:spLocks noChangeArrowheads="1"/>
          </p:cNvSpPr>
          <p:nvPr/>
        </p:nvSpPr>
        <p:spPr bwMode="auto">
          <a:xfrm>
            <a:off x="2751566" y="228600"/>
            <a:ext cx="332655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 algn="ctr" eaLnBrk="0" hangingPunct="0">
              <a:lnSpc>
                <a:spcPct val="100000"/>
              </a:lnSpc>
              <a:buClrTx/>
              <a:buSzTx/>
              <a:buFontTx/>
              <a:buNone/>
            </a:pPr>
            <a:r>
              <a:rPr lang="de-DE" sz="4000" b="1" dirty="0" err="1">
                <a:latin typeface="Verdana" pitchFamily="34" charset="0"/>
              </a:rPr>
              <a:t>RepeatsDB</a:t>
            </a:r>
            <a:endParaRPr lang="en-US" sz="4000" b="1" dirty="0">
              <a:solidFill>
                <a:schemeClr val="tx1"/>
              </a:solidFill>
              <a:latin typeface="Verdana" pitchFamily="34" charset="0"/>
            </a:endParaRPr>
          </a:p>
        </p:txBody>
      </p:sp>
      <p:sp>
        <p:nvSpPr>
          <p:cNvPr id="3" name="Rechteck 2"/>
          <p:cNvSpPr/>
          <p:nvPr/>
        </p:nvSpPr>
        <p:spPr>
          <a:xfrm>
            <a:off x="300042" y="1102309"/>
            <a:ext cx="82296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None/>
            </a:pPr>
            <a:r>
              <a:rPr lang="de-DE" sz="2400" dirty="0"/>
              <a:t>https://repeatsdb.bio.unipd.it/structure/3vbpA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A8677AD4-E7EA-40DB-88F4-4C0F797626F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42082" y="1793291"/>
            <a:ext cx="8545520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9B4A7880-1C37-43E1-A0FA-DBD3AAB5C01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7600" y="2590800"/>
            <a:ext cx="4504024" cy="396240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900CCEE-C1C3-42B2-8003-BDB139D99F0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98506" y="3733800"/>
            <a:ext cx="8430917" cy="2819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9324323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42900" y="1447800"/>
            <a:ext cx="8229600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400" dirty="0"/>
              <a:t>Go to </a:t>
            </a:r>
            <a:r>
              <a:rPr lang="en-US" sz="2400" dirty="0" err="1"/>
              <a:t>RepeatsDB</a:t>
            </a:r>
            <a:r>
              <a:rPr lang="en-US" sz="2400" dirty="0"/>
              <a:t>: </a:t>
            </a:r>
            <a:r>
              <a:rPr lang="en-US" sz="2400" dirty="0">
                <a:hlinkClick r:id="rId3"/>
              </a:rPr>
              <a:t>http://repeatsdb.bio.unipd.it/</a:t>
            </a:r>
            <a:r>
              <a:rPr lang="en-US" sz="2400" dirty="0"/>
              <a:t>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Click the “Search” tab, then search “Repeat unit number”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/>
              <a:t>Choose one example and </a:t>
            </a:r>
            <a:r>
              <a:rPr lang="en-US" sz="2400" dirty="0">
                <a:solidFill>
                  <a:srgbClr val="0000FF"/>
                </a:solidFill>
              </a:rPr>
              <a:t>write down the PDB name (e.g. 6yc3B)</a:t>
            </a:r>
            <a:r>
              <a:rPr lang="en-US" sz="2400" dirty="0"/>
              <a:t>. </a:t>
            </a:r>
          </a:p>
          <a:p>
            <a:pPr>
              <a:buFont typeface="Arial" pitchFamily="34" charset="0"/>
              <a:buChar char="•"/>
            </a:pPr>
            <a:endParaRPr lang="en-US" sz="2400" dirty="0"/>
          </a:p>
          <a:p>
            <a:pPr>
              <a:buFont typeface="Arial" pitchFamily="34" charset="0"/>
              <a:buChar char="•"/>
            </a:pPr>
            <a:r>
              <a:rPr lang="en-US" sz="2400" dirty="0">
                <a:solidFill>
                  <a:srgbClr val="0000FF"/>
                </a:solidFill>
              </a:rPr>
              <a:t>Check the assignment of the units. Is it correct? What about insertions? Are there mistakes? Write an evaluation: Looks good / one repeat wrong / many mistakes / total mess</a:t>
            </a:r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/>
              <a:t>Exercise 1. </a:t>
            </a:r>
            <a:r>
              <a:rPr lang="en-US" sz="2800" b="1" dirty="0"/>
              <a:t>Examining repeat structures in </a:t>
            </a:r>
            <a:r>
              <a:rPr lang="en-US" sz="2800" b="1" dirty="0" err="1"/>
              <a:t>repeatsDB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95923928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342900" y="1447800"/>
            <a:ext cx="8229600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400" dirty="0">
                <a:hlinkClick r:id="rId3"/>
              </a:rPr>
              <a:t>https://repeatsdb.bio.unipd.it/structure/5cxbB</a:t>
            </a:r>
            <a:endParaRPr lang="en-US" sz="2400" dirty="0"/>
          </a:p>
          <a:p>
            <a:pPr>
              <a:buNone/>
            </a:pPr>
            <a:endParaRPr lang="en-US" sz="24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304800" y="304800"/>
            <a:ext cx="830580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 dirty="0"/>
              <a:t>Example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4E7DB271-47AA-46F9-BBA0-FC3FF882499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03865" y="2300568"/>
            <a:ext cx="4953000" cy="406609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9960CA16-9DDA-4228-9159-96E8927C0FE2}"/>
              </a:ext>
            </a:extLst>
          </p:cNvPr>
          <p:cNvSpPr txBox="1"/>
          <p:nvPr/>
        </p:nvSpPr>
        <p:spPr>
          <a:xfrm>
            <a:off x="198665" y="2192571"/>
            <a:ext cx="3505200" cy="156966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400" dirty="0"/>
              <a:t>looks good</a:t>
            </a:r>
          </a:p>
          <a:p>
            <a:pPr marL="514350" indent="-514350">
              <a:buAutoNum type="arabicPeriod"/>
            </a:pPr>
            <a:r>
              <a:rPr lang="en-US" sz="2400" dirty="0"/>
              <a:t>one repeat wrong</a:t>
            </a:r>
          </a:p>
          <a:p>
            <a:pPr marL="514350" indent="-514350">
              <a:buAutoNum type="arabicPeriod"/>
            </a:pPr>
            <a:r>
              <a:rPr lang="en-US" sz="2400" b="1" dirty="0"/>
              <a:t>many mistakes</a:t>
            </a:r>
          </a:p>
          <a:p>
            <a:pPr marL="514350" indent="-514350">
              <a:buAutoNum type="arabicPeriod"/>
            </a:pPr>
            <a:r>
              <a:rPr lang="en-US" sz="2400" dirty="0"/>
              <a:t>total mess</a:t>
            </a:r>
            <a:endParaRPr lang="de-DE" sz="2400" dirty="0"/>
          </a:p>
        </p:txBody>
      </p:sp>
    </p:spTree>
    <p:extLst>
      <p:ext uri="{BB962C8B-B14F-4D97-AF65-F5344CB8AC3E}">
        <p14:creationId xmlns:p14="http://schemas.microsoft.com/office/powerpoint/2010/main" val="32549944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Grafik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3726" y="903733"/>
            <a:ext cx="8440698" cy="4506570"/>
          </a:xfrm>
          <a:prstGeom prst="rect">
            <a:avLst/>
          </a:prstGeom>
        </p:spPr>
      </p:pic>
      <p:sp>
        <p:nvSpPr>
          <p:cNvPr id="35" name="Textfeld 34"/>
          <p:cNvSpPr txBox="1"/>
          <p:nvPr/>
        </p:nvSpPr>
        <p:spPr>
          <a:xfrm>
            <a:off x="457199" y="76200"/>
            <a:ext cx="827722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buFontTx/>
              <a:buNone/>
            </a:pPr>
            <a:r>
              <a:rPr lang="en-GB" b="1" dirty="0">
                <a:solidFill>
                  <a:srgbClr val="000000"/>
                </a:solidFill>
                <a:latin typeface="Arial" charset="0"/>
              </a:rPr>
              <a:t>Evolution of </a:t>
            </a:r>
            <a:r>
              <a:rPr lang="en-GB" b="1" dirty="0" err="1">
                <a:solidFill>
                  <a:srgbClr val="000000"/>
                </a:solidFill>
                <a:latin typeface="Arial" charset="0"/>
              </a:rPr>
              <a:t>homorepeats</a:t>
            </a:r>
            <a:r>
              <a:rPr lang="en-GB" b="1" dirty="0">
                <a:solidFill>
                  <a:srgbClr val="000000"/>
                </a:solidFill>
                <a:latin typeface="Arial" charset="0"/>
              </a:rPr>
              <a:t> in 50 species</a:t>
            </a:r>
          </a:p>
        </p:txBody>
      </p:sp>
      <p:sp>
        <p:nvSpPr>
          <p:cNvPr id="6" name="Text Box 6"/>
          <p:cNvSpPr txBox="1">
            <a:spLocks noChangeArrowheads="1"/>
          </p:cNvSpPr>
          <p:nvPr/>
        </p:nvSpPr>
        <p:spPr bwMode="auto">
          <a:xfrm>
            <a:off x="7003330" y="5653062"/>
            <a:ext cx="1143000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 eaLnBrk="0" hangingPunct="0">
              <a:buFontTx/>
              <a:buNone/>
            </a:pPr>
            <a:r>
              <a:rPr lang="en-US" sz="2000" dirty="0">
                <a:solidFill>
                  <a:srgbClr val="000000"/>
                </a:solidFill>
              </a:rPr>
              <a:t>Pablo Mier</a:t>
            </a:r>
            <a:endParaRPr lang="de-DE" sz="2000" dirty="0">
              <a:solidFill>
                <a:srgbClr val="000000"/>
              </a:solidFill>
            </a:endParaRPr>
          </a:p>
        </p:txBody>
      </p:sp>
      <p:pic>
        <p:nvPicPr>
          <p:cNvPr id="7" name="Picture 2" descr="http://cbdm.uni-mainz.de/files/2014/08/PM14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46859" y="5185739"/>
            <a:ext cx="89535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8062533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Textfeld 34"/>
          <p:cNvSpPr txBox="1"/>
          <p:nvPr/>
        </p:nvSpPr>
        <p:spPr>
          <a:xfrm>
            <a:off x="298704" y="213625"/>
            <a:ext cx="877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Context and evolution of </a:t>
            </a:r>
            <a:r>
              <a:rPr lang="en-GB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homorepeats</a:t>
            </a:r>
            <a:endParaRPr lang="en-GB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  <p:pic>
        <p:nvPicPr>
          <p:cNvPr id="18" name="Picture 1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466732"/>
            <a:ext cx="9076860" cy="3511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06966"/>
            <a:ext cx="33194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2" name="Textfeld 21"/>
          <p:cNvSpPr txBox="1"/>
          <p:nvPr/>
        </p:nvSpPr>
        <p:spPr>
          <a:xfrm>
            <a:off x="3886200" y="5406966"/>
            <a:ext cx="508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b="1" dirty="0" err="1">
                <a:solidFill>
                  <a:srgbClr val="006AB3"/>
                </a:solidFill>
                <a:latin typeface="Calibri"/>
              </a:rPr>
              <a:t>dA</a:t>
            </a:r>
            <a:r>
              <a:rPr lang="en-GB" dirty="0" err="1">
                <a:solidFill>
                  <a:srgbClr val="006AB3"/>
                </a:solidFill>
                <a:latin typeface="Calibri"/>
              </a:rPr>
              <a:t>tabase</a:t>
            </a:r>
            <a:r>
              <a:rPr lang="en-GB" dirty="0">
                <a:solidFill>
                  <a:srgbClr val="006AB3"/>
                </a:solidFill>
                <a:latin typeface="Calibri"/>
              </a:rPr>
              <a:t> of </a:t>
            </a:r>
            <a:r>
              <a:rPr lang="en-GB" b="1" dirty="0" err="1">
                <a:solidFill>
                  <a:srgbClr val="006AB3"/>
                </a:solidFill>
                <a:latin typeface="Calibri"/>
              </a:rPr>
              <a:t>P</a:t>
            </a:r>
            <a:r>
              <a:rPr lang="en-GB" dirty="0" err="1">
                <a:solidFill>
                  <a:srgbClr val="006AB3"/>
                </a:solidFill>
                <a:latin typeface="Calibri"/>
              </a:rPr>
              <a:t>olyX</a:t>
            </a:r>
            <a:r>
              <a:rPr lang="en-GB" dirty="0">
                <a:solidFill>
                  <a:srgbClr val="006AB3"/>
                </a:solidFill>
                <a:latin typeface="Calibri"/>
              </a:rPr>
              <a:t> </a:t>
            </a:r>
            <a:r>
              <a:rPr lang="en-GB" b="1" dirty="0">
                <a:solidFill>
                  <a:srgbClr val="006AB3"/>
                </a:solidFill>
                <a:latin typeface="Calibri"/>
              </a:rPr>
              <a:t>E</a:t>
            </a:r>
            <a:r>
              <a:rPr lang="en-GB" dirty="0">
                <a:solidFill>
                  <a:srgbClr val="006AB3"/>
                </a:solidFill>
                <a:latin typeface="Calibri"/>
              </a:rPr>
              <a:t>volution</a:t>
            </a:r>
          </a:p>
        </p:txBody>
      </p:sp>
      <p:sp>
        <p:nvSpPr>
          <p:cNvPr id="23" name="Rechteck 22"/>
          <p:cNvSpPr/>
          <p:nvPr/>
        </p:nvSpPr>
        <p:spPr>
          <a:xfrm>
            <a:off x="5276032" y="6128069"/>
            <a:ext cx="386796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Mier </a:t>
            </a:r>
            <a:r>
              <a:rPr lang="en-US" sz="1600" i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 al. </a:t>
            </a: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(2016) Bioinformatics</a:t>
            </a:r>
          </a:p>
        </p:txBody>
      </p:sp>
    </p:spTree>
    <p:extLst>
      <p:ext uri="{BB962C8B-B14F-4D97-AF65-F5344CB8AC3E}">
        <p14:creationId xmlns:p14="http://schemas.microsoft.com/office/powerpoint/2010/main" val="26811411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Picture 1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5406966"/>
            <a:ext cx="3319462" cy="565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blipFill dpi="0" rotWithShape="0">
                  <a:blip/>
                  <a:srcRect/>
                  <a:stretch>
                    <a:fillRect/>
                  </a:stretch>
                </a:blip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3465A4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pic>
        <p:nvPicPr>
          <p:cNvPr id="2" name="Grafik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625" y="754446"/>
            <a:ext cx="4642485" cy="4159598"/>
          </a:xfrm>
          <a:prstGeom prst="rect">
            <a:avLst/>
          </a:prstGeom>
        </p:spPr>
      </p:pic>
      <p:pic>
        <p:nvPicPr>
          <p:cNvPr id="3" name="Grafik 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629150" y="838774"/>
            <a:ext cx="4388334" cy="4489994"/>
          </a:xfrm>
          <a:prstGeom prst="rect">
            <a:avLst/>
          </a:prstGeom>
        </p:spPr>
      </p:pic>
      <p:sp>
        <p:nvSpPr>
          <p:cNvPr id="25" name="Textfeld 24"/>
          <p:cNvSpPr txBox="1"/>
          <p:nvPr/>
        </p:nvSpPr>
        <p:spPr>
          <a:xfrm>
            <a:off x="3886200" y="5406966"/>
            <a:ext cx="508474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b="1" dirty="0" err="1">
                <a:solidFill>
                  <a:srgbClr val="006AB3"/>
                </a:solidFill>
                <a:latin typeface="Calibri"/>
              </a:rPr>
              <a:t>dA</a:t>
            </a:r>
            <a:r>
              <a:rPr lang="en-GB" dirty="0" err="1">
                <a:solidFill>
                  <a:srgbClr val="006AB3"/>
                </a:solidFill>
                <a:latin typeface="Calibri"/>
              </a:rPr>
              <a:t>tabase</a:t>
            </a:r>
            <a:r>
              <a:rPr lang="en-GB" dirty="0">
                <a:solidFill>
                  <a:srgbClr val="006AB3"/>
                </a:solidFill>
                <a:latin typeface="Calibri"/>
              </a:rPr>
              <a:t> of </a:t>
            </a:r>
            <a:r>
              <a:rPr lang="en-GB" b="1" dirty="0" err="1">
                <a:solidFill>
                  <a:srgbClr val="006AB3"/>
                </a:solidFill>
                <a:latin typeface="Calibri"/>
              </a:rPr>
              <a:t>P</a:t>
            </a:r>
            <a:r>
              <a:rPr lang="en-GB" dirty="0" err="1">
                <a:solidFill>
                  <a:srgbClr val="006AB3"/>
                </a:solidFill>
                <a:latin typeface="Calibri"/>
              </a:rPr>
              <a:t>olyX</a:t>
            </a:r>
            <a:r>
              <a:rPr lang="en-GB" dirty="0">
                <a:solidFill>
                  <a:srgbClr val="006AB3"/>
                </a:solidFill>
                <a:latin typeface="Calibri"/>
              </a:rPr>
              <a:t> </a:t>
            </a:r>
            <a:r>
              <a:rPr lang="en-GB" b="1" dirty="0">
                <a:solidFill>
                  <a:srgbClr val="006AB3"/>
                </a:solidFill>
                <a:latin typeface="Calibri"/>
              </a:rPr>
              <a:t>E</a:t>
            </a:r>
            <a:r>
              <a:rPr lang="en-GB" dirty="0">
                <a:solidFill>
                  <a:srgbClr val="006AB3"/>
                </a:solidFill>
                <a:latin typeface="Calibri"/>
              </a:rPr>
              <a:t>volution</a:t>
            </a:r>
          </a:p>
        </p:txBody>
      </p:sp>
      <p:sp>
        <p:nvSpPr>
          <p:cNvPr id="22" name="Rechteck 21"/>
          <p:cNvSpPr/>
          <p:nvPr/>
        </p:nvSpPr>
        <p:spPr>
          <a:xfrm>
            <a:off x="5276032" y="6128069"/>
            <a:ext cx="3867968" cy="338554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r">
              <a:spcBef>
                <a:spcPct val="50000"/>
              </a:spcBef>
              <a:buFontTx/>
              <a:buNone/>
            </a:pP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Mier </a:t>
            </a:r>
            <a:r>
              <a:rPr lang="en-US" sz="1600" i="1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et al. </a:t>
            </a:r>
            <a:r>
              <a:rPr lang="en-US" sz="1600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(2016) Bioinformatics</a:t>
            </a:r>
          </a:p>
        </p:txBody>
      </p:sp>
      <p:sp>
        <p:nvSpPr>
          <p:cNvPr id="34" name="Textfeld 33"/>
          <p:cNvSpPr txBox="1"/>
          <p:nvPr/>
        </p:nvSpPr>
        <p:spPr>
          <a:xfrm>
            <a:off x="298704" y="213625"/>
            <a:ext cx="877206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buFontTx/>
              <a:buNone/>
            </a:pPr>
            <a:r>
              <a:rPr lang="en-GB" dirty="0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Context and evolution of </a:t>
            </a:r>
            <a:r>
              <a:rPr lang="en-GB" dirty="0" err="1">
                <a:solidFill>
                  <a:prstClr val="black"/>
                </a:solidFill>
                <a:ea typeface="Verdana" panose="020B0604030504040204" pitchFamily="34" charset="0"/>
                <a:cs typeface="Verdana" panose="020B0604030504040204" pitchFamily="34" charset="0"/>
              </a:rPr>
              <a:t>homorepeats</a:t>
            </a:r>
            <a:endParaRPr lang="en-GB" dirty="0">
              <a:solidFill>
                <a:prstClr val="black"/>
              </a:solidFill>
              <a:ea typeface="Verdana" panose="020B0604030504040204" pitchFamily="34" charset="0"/>
              <a:cs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408505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457200" y="1524000"/>
            <a:ext cx="8153400" cy="1323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en-US" sz="2000" dirty="0"/>
              <a:t>Find a random human protein in </a:t>
            </a:r>
            <a:r>
              <a:rPr lang="en-US" sz="2000" b="1" dirty="0"/>
              <a:t>UniProt</a:t>
            </a:r>
            <a:r>
              <a:rPr lang="en-US" sz="2000" dirty="0"/>
              <a:t>. Make sure that it is a reviewed entry.</a:t>
            </a:r>
          </a:p>
          <a:p>
            <a:pPr>
              <a:buNone/>
            </a:pPr>
            <a:r>
              <a:rPr lang="en-US" sz="2000" dirty="0">
                <a:solidFill>
                  <a:srgbClr val="0000FF"/>
                </a:solidFill>
              </a:rPr>
              <a:t>Write the Entry Name.</a:t>
            </a:r>
          </a:p>
          <a:p>
            <a:pPr>
              <a:buFont typeface="Arial" pitchFamily="34" charset="0"/>
              <a:buChar char="•"/>
            </a:pPr>
            <a:endParaRPr lang="en-US" sz="2000" dirty="0"/>
          </a:p>
        </p:txBody>
      </p:sp>
      <p:sp>
        <p:nvSpPr>
          <p:cNvPr id="6148" name="Text Box 4"/>
          <p:cNvSpPr txBox="1">
            <a:spLocks noChangeArrowheads="1"/>
          </p:cNvSpPr>
          <p:nvPr/>
        </p:nvSpPr>
        <p:spPr bwMode="auto">
          <a:xfrm>
            <a:off x="228600" y="304800"/>
            <a:ext cx="8763000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buNone/>
            </a:pPr>
            <a:r>
              <a:rPr lang="en-US" sz="2800" b="1"/>
              <a:t>Exercise 2. </a:t>
            </a:r>
            <a:r>
              <a:rPr lang="en-US" sz="2800" b="1" dirty="0"/>
              <a:t>Viewing </a:t>
            </a:r>
            <a:r>
              <a:rPr lang="en-US" sz="2800" b="1" dirty="0" err="1"/>
              <a:t>homorepeats</a:t>
            </a:r>
            <a:r>
              <a:rPr lang="en-US" sz="2800" b="1" dirty="0"/>
              <a:t> in an alignment with </a:t>
            </a:r>
            <a:r>
              <a:rPr lang="en-US" sz="2800" b="1" dirty="0" err="1"/>
              <a:t>dAPE</a:t>
            </a:r>
            <a:endParaRPr lang="en-US" sz="2800" b="1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1CA5A52B-3F08-7A0B-53C8-DF2382AD76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6687" y="4191000"/>
            <a:ext cx="8734425" cy="95250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F7173FA-7690-1690-E54C-DC81D923BFA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4744" y="3040529"/>
            <a:ext cx="8287627" cy="957380"/>
          </a:xfrm>
          <a:prstGeom prst="rect">
            <a:avLst/>
          </a:prstGeom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B51B956E-FC12-0C6E-82F0-359D16D35FBD}"/>
              </a:ext>
            </a:extLst>
          </p:cNvPr>
          <p:cNvSpPr/>
          <p:nvPr/>
        </p:nvSpPr>
        <p:spPr bwMode="auto">
          <a:xfrm>
            <a:off x="1382486" y="3426279"/>
            <a:ext cx="381000" cy="285750"/>
          </a:xfrm>
          <a:prstGeom prst="ellipse">
            <a:avLst/>
          </a:prstGeom>
          <a:noFill/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  <a:spAutoFit/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•"/>
              <a:tabLst/>
            </a:pPr>
            <a:endParaRPr kumimoji="0" lang="de-DE" sz="32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650957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Char char="•"/>
          <a:tabLst/>
          <a:defRPr kumimoji="0" lang="en-US" sz="32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Verdana" pitchFamily="34" charset="0"/>
          </a:defRPr>
        </a:defPPr>
      </a:lstStyle>
    </a:spDef>
    <a:lnDef>
      <a:spPr bwMode="auto">
        <a:noFill/>
        <a:ln w="76200" cap="flat" cmpd="sng" algn="ctr">
          <a:solidFill>
            <a:schemeClr val="tx1"/>
          </a:solidFill>
          <a:prstDash val="solid"/>
          <a:round/>
          <a:headEnd type="none" w="med" len="med"/>
          <a:tailEnd type="triangle"/>
        </a:ln>
        <a:effectLst/>
      </a:spPr>
      <a:bodyPr/>
      <a:lstStyle/>
    </a:lnDef>
    <a:txDef>
      <a:spPr>
        <a:noFill/>
      </a:spPr>
      <a:bodyPr wrap="none" rtlCol="0">
        <a:spAutoFit/>
      </a:bodyPr>
      <a:lstStyle>
        <a:defPPr>
          <a:buNone/>
          <a:defRPr dirty="0" err="1" smtClean="0"/>
        </a:defPPr>
      </a:lstStyle>
    </a:tx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noFill/>
        <a:ln w="317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rtlCol="0" anchor="t" anchorCtr="0" compatLnSpc="1">
        <a:prstTxWarp prst="textNoShape">
          <a:avLst/>
        </a:prstTxWarp>
        <a:no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25400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t" anchorCtr="0" compatLnSpc="1">
        <a:prstTxWarp prst="textNoShape">
          <a:avLst/>
        </a:prstTxWarp>
        <a:spAutoFit/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472</Words>
  <Application>Microsoft Office PowerPoint</Application>
  <PresentationFormat>On-screen Show (4:3)</PresentationFormat>
  <Paragraphs>72</Paragraphs>
  <Slides>11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5</vt:i4>
      </vt:variant>
      <vt:variant>
        <vt:lpstr>Slide Titles</vt:lpstr>
      </vt:variant>
      <vt:variant>
        <vt:i4>11</vt:i4>
      </vt:variant>
    </vt:vector>
  </HeadingPairs>
  <TitlesOfParts>
    <vt:vector size="19" baseType="lpstr">
      <vt:lpstr>Arial</vt:lpstr>
      <vt:lpstr>Calibri</vt:lpstr>
      <vt:lpstr>Verdana</vt:lpstr>
      <vt:lpstr>Default Design</vt:lpstr>
      <vt:lpstr>1_Default Design</vt:lpstr>
      <vt:lpstr>3_Default Design</vt:lpstr>
      <vt:lpstr>Office Theme</vt:lpstr>
      <vt:lpstr>2_Default Design</vt:lpstr>
      <vt:lpstr>Examining repeats with databases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OHRI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Miguel Andrade</dc:creator>
  <cp:lastModifiedBy>Andrade, Miguel</cp:lastModifiedBy>
  <cp:revision>209</cp:revision>
  <dcterms:created xsi:type="dcterms:W3CDTF">2005-04-13T15:56:51Z</dcterms:created>
  <dcterms:modified xsi:type="dcterms:W3CDTF">2022-12-07T08:49:31Z</dcterms:modified>
</cp:coreProperties>
</file>