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3"/>
  </p:notesMasterIdLst>
  <p:handoutMasterIdLst>
    <p:handoutMasterId r:id="rId34"/>
  </p:handoutMasterIdLst>
  <p:sldIdLst>
    <p:sldId id="663" r:id="rId4"/>
    <p:sldId id="686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708" r:id="rId19"/>
    <p:sldId id="709" r:id="rId20"/>
    <p:sldId id="710" r:id="rId21"/>
    <p:sldId id="732" r:id="rId22"/>
    <p:sldId id="734" r:id="rId23"/>
    <p:sldId id="712" r:id="rId24"/>
    <p:sldId id="725" r:id="rId25"/>
    <p:sldId id="738" r:id="rId26"/>
    <p:sldId id="737" r:id="rId27"/>
    <p:sldId id="735" r:id="rId28"/>
    <p:sldId id="736" r:id="rId29"/>
    <p:sldId id="739" r:id="rId30"/>
    <p:sldId id="731" r:id="rId31"/>
    <p:sldId id="726" r:id="rId3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FF"/>
    <a:srgbClr val="F7A7AD"/>
    <a:srgbClr val="D9EDEF"/>
    <a:srgbClr val="FF0000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9" autoAdjust="0"/>
    <p:restoredTop sz="96485" autoAdjust="0"/>
  </p:normalViewPr>
  <p:slideViewPr>
    <p:cSldViewPr>
      <p:cViewPr varScale="1">
        <p:scale>
          <a:sx n="101" d="100"/>
          <a:sy n="101" d="100"/>
        </p:scale>
        <p:origin x="840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CA8C-4A7C-4591-AD45-718F8DF3F1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3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5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6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77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98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8923-E981-42B1-9FC4-D73576370FDB}" type="slidenum">
              <a:rPr lang="en-US"/>
              <a:pPr/>
              <a:t>16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16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7FA9D-A43E-4928-8DCB-7A96BB9A7848}" type="slidenum">
              <a:rPr lang="en-US"/>
              <a:pPr/>
              <a:t>17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14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62120-12B8-4362-971F-2BBD705075A2}" type="slidenum">
              <a:rPr lang="en-US"/>
              <a:pPr/>
              <a:t>18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89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19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PDB &gt; Search &gt; PDB Statistics / UniProt</a:t>
            </a:r>
            <a:r>
              <a:rPr lang="en-US" baseline="0" dirty="0"/>
              <a:t> &gt; Advanced search &gt; Keyword 3D-structure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62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20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PDB &gt; Search &gt; PDB Statistics / UniProt</a:t>
            </a:r>
            <a:r>
              <a:rPr lang="en-US" baseline="0" dirty="0"/>
              <a:t> &gt; Advanced search &gt; Keyword 3D-structure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65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21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7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40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26D94-3824-49B9-BF40-8A712E356DAE}" type="slidenum">
              <a:rPr lang="en-US"/>
              <a:pPr/>
              <a:t>22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24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23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50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26D94-3824-49B9-BF40-8A712E356DAE}" type="slidenum">
              <a:rPr lang="en-US"/>
              <a:pPr/>
              <a:t>24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3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25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7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26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95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27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51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28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7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29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7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7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8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1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35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7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5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2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5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69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8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9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2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69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83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659E-87F1-4FE7-B034-1E39CA7DD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0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64BAC-18C0-40A7-B3AB-735BAA5AF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04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1A53-1B97-4C56-919A-40202CEAC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38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62C4-DDAC-4E59-B405-8F62627225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18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6D86-733D-4CE2-9EB7-8BD6483BB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48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095A9-8C01-4DA3-942D-315F87B37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0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D6277-2AB9-401F-A994-993BB0B7B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ECD2-42CF-464F-BAAC-049F884693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29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B635-1683-4248-B3AD-933ED800C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73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C2A1-0DF4-4AF2-9BE7-75468A476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30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1CEB-2A49-4590-8077-A2CCDBB35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5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3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00FEFC5B-BDDE-4AD1-87E4-0A2BC32581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3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lphafold.ebi.ac.uk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 dirty="0"/>
              <a:t>Protein structure prediction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6400" y="4696885"/>
            <a:ext cx="5867399" cy="1877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Andrade</a:t>
            </a:r>
          </a:p>
          <a:p>
            <a:pPr algn="ctr"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</a:t>
            </a: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ctr">
              <a:buNone/>
            </a:pP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Institute of Organismic and Molecular Evolution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University </a:t>
            </a:r>
          </a:p>
          <a:p>
            <a:pPr algn="ctr">
              <a:buFontTx/>
              <a:buNone/>
            </a:pPr>
            <a:r>
              <a:rPr lang="en-US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Germany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andrade@uni-mainz.de</a:t>
            </a:r>
          </a:p>
        </p:txBody>
      </p:sp>
    </p:spTree>
    <p:extLst>
      <p:ext uri="{BB962C8B-B14F-4D97-AF65-F5344CB8AC3E}">
        <p14:creationId xmlns:p14="http://schemas.microsoft.com/office/powerpoint/2010/main" val="2048292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Sequence pairwise alignment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&gt;gs_human gi|74271837|ref|NP_001028216.1| glutamine synthetase [Homo sapiens]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MTTSASSHLNKGIKQVYMSLPQGEKVQAMYIWIDGTGEGLRCKTRTLDSEPKCVEELPEWNFDGSSTLQS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EGSNSDMYLVPAAMFRDPFRKDPNKLVLCEVFKYNRRPAETNLRHTCKRIMDMVSNQHPWFGMEQEYTLM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GTDGHPFGWPSNGFPGPQGPYYCGVGADRAYGRDIVEAHYRACLYAGVKIAGTNAEVMPAQWEFQIGPCE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GISMGDHLWVARFILHRVCEDFGVIATFDPKPIPGNWNGAGCHTNFSTKAMREENGLKYIEEAIEKLSKR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HQYHIRAYDPKGGLDNARRLTGFHETSNINDFSAGVANRSASIRIPRTVGQEKKGYFEDRRPSANCDPFS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VTEALIRTCLLNETGDEPFQYKN</a:t>
            </a:r>
          </a:p>
          <a:p>
            <a:pPr>
              <a:buFontTx/>
              <a:buNone/>
            </a:pPr>
            <a:endParaRPr lang="en-GB" sz="1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1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&gt;gs_salmonella gi|16767272|ref|NP_462887.1| glutamine synthetase [Salmonella enterica subsp. enterica serovar Typhimurium str. LT2]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MSAEHVLTMLNEHEVKFVDLRFTDTKGKEQHVTIPAHQVNAEFFEEGKMFDGSSIGGWKGINESDMVLMP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DASTAVIDPFFADSTLIIRCDILEPGTLQGYDRDPRSIAKRAEDYLRATGIADTVLFGPEPEFFLFDDIR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FGASISGSHVAIDDIEGAWNSSTKYEGGNKGHRPGVKGGYFPVPPVDSAQDIRSEMCLVMEQMGLVVEAH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HHEVATAGQNEVATRFNTMTKKADEIQIYKYVVHNVAHRFGKTATFMPKPMFGDNGSGMHCHMSLAKNGT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NLFSGDKYAGLSEQALYYIGGVIKHAKAINALANPTTNSYKRLVPGYEAPVMLAYSARNRSASIRIPVVA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SPKARRIEVRFPDPAANPYLCFAALLMAGLDGIKNKIHPGEAMDKNLYDLPPEEAKEIPQVAGSLEEALN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ALDLDREFLKAGGVFTDEAIDAYIALRREEDDRVRMTPHPVEFELYYSV</a:t>
            </a:r>
          </a:p>
        </p:txBody>
      </p:sp>
    </p:spTree>
    <p:extLst>
      <p:ext uri="{BB962C8B-B14F-4D97-AF65-F5344CB8AC3E}">
        <p14:creationId xmlns:p14="http://schemas.microsoft.com/office/powerpoint/2010/main" val="352047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BLAST (</a:t>
            </a:r>
            <a:r>
              <a:rPr lang="en-US" sz="2400" dirty="0" err="1">
                <a:solidFill>
                  <a:srgbClr val="000000"/>
                </a:solidFill>
              </a:rPr>
              <a:t>Altschul</a:t>
            </a:r>
            <a:r>
              <a:rPr lang="en-US" sz="2400" dirty="0">
                <a:solidFill>
                  <a:srgbClr val="000000"/>
                </a:solidFill>
              </a:rPr>
              <a:t> et al, 1990)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52600" y="1064106"/>
            <a:ext cx="6858000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&gt;lcl|39919 unnamed protein product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Length=469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Score = 70.5 bits (171),  Expect = 1e-17, Method: Compositional matrix adjust.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Identities = 102/363 (28%), Positives = 138/363 (38%), Gaps = 96/363 (26%)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62 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FDGSSTLQSEGSN-SDMYLVPAA--MFRDPFRKDPNKLVLCEVFK------YNRRP----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108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FDGSS    +G N SDM L+P A     DPF  D   ++ C++ +      Y+R P    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50 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FDGSSIGGWKGINESDMVLMPDASTAVIDPFFADSTLIIRCDILEPGTLQGYDRDPRSIA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109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109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--AETNLRHTCKRIMDMVSNQHPWFGMEQEYTLMGTDGHPFGWPSNGF------------ 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154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AE  LR T   I D V      FG E E+ L   D   FG   +G             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110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KRAEDYLRATG--IADTV-----LFGPEPEFFLF--DDIRFGASISGSHVAIDDIEGAWN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160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155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-------------PGPQGPYYCGVGADRAYGRDI--------------VEAHYRACLYAG 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187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           PG +G Y+     D A  +DI              VEAH+     AG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161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SSTKYEGGNKGHRPGVKGGYFPVPPVDSA--QDIRSEMCLVMEQMGLVVEAHHHEVATAG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218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188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VKIAGTNAEVMPAQWEFQIGPCEGISMGDHLWVARFILHRVCEDFGVIATFDPKPIPG-N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246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   T    M  +              D + + ++++H V   FG  ATF PKP+ G N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219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QNEVATRFNTMTKK-------------ADEIQIYKYVVHNVAHRFGKTATFMPKPMFGDN 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265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247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WNGAGCHTNFSTKAMREENGLKYIEEAIEKLSKRHQYHIRAYDPKGGLDNA--------- 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297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+G  CH + +       +G KY       LS++  Y+I          NA         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266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GSGMHCHMSLAKNGTNLFSGDKY-----AGLSEQALYYIGGVIKHAKAINALANPTTNSY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320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298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RRLTGFHETSNINDFSAGVANRSASIRIPRTVGQEKKGYFEDRRPSANCDPFSVTEALIR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357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+RL   +E   +  +SA   NRSASIRIP  V   K    E R P    +P+    AL+ 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321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KRLVPGYEAPVMLAYSA--RNRSASIRIP-VVASPKARRIEVRFPDPAANPYLCFAALLM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377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358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TCL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360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L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378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AGL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380 </a:t>
            </a:r>
            <a:br>
              <a:rPr lang="en-US" sz="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24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Sequence pairwise alignment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8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Multiple sequence alignment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662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&gt;gs_human gi|74271837|ref|NP_001028216.1| glutamine synthetase [Homo sapiens]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MTTSASSHLNKGIKQVYMSLPQGEKVQAMYIWIDGTGEGLRCKTRTLDSEPKCVEELPEWNFDGSSTLQS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EGSNSDMYLVPAAMFRDPFRKDPNKLVLCEVFKYNRRPAETNLRHTCKRIMDMVSNQHPWFGMEQEYTLM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GTDGHPFGWPSNGFPGPQGPYYCGVGADRAYGRDIVEAHYRACLYAGVKIAGTNAEVMPAQWEFQIGPCE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GISMGDHLWVARFILHRVCEDFGVIATFDPKPIPGNWNGAGCHTNFSTKAMREENGLKYIEEAIEKLSKR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HQYHIRAYDPKGGLDNARRLTGFHETSNINDFSAGVANRSASIRIPRTVGQEKKGYFEDRRPSANCDPFS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VTEALIRTCLLNETGDEPFQYKN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&gt;gs_vulca gi|307594850|ref|YP_003901167.1| glutamine synthetase [Vulcanisaeta distributa DSM 14429]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MPTRNLEIEPADLWRILKASGIKYVKFIIVDINGAPRSEIVPIDMAKDLFIDGMPFDASSIPSYSTVNKS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DFVAYVDPRAVYVEYWQDGKVADVFTMVSDIADKPSPLDPRRVLNDALEQARSKGYEFLMGVEVEFFVIK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EDGGKPVFADPGIYFDGWNVTVQSQFMKELITAIADAGINYTKTHHEVAPSQYEVNIGATDPLRLADQIV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YFKIMAKDIARKYGLVATFMPKPFWGVNGSGAHTHISVWKDGKNLFQSSTGKITEECGYAISAILSNARA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LSSFVAPLVNSYKRLVPHYEAPTRIVWGYANRSAMIRIPQYKMRINRIEYRHPDPSMNPYLAFTAIIKTM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IRGLEEKKEPPPPTEEVAYELANALETPATLEDTLKELSKSFLATELPSELVNAYIKIKQNEWEDYLTNV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GPWEKTWNIITQWEYNKYLVTA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&gt;gs_salmonella gi|16767272|ref|NP_462887.1| glutamine synthetase [Salmonella enterica subsp. enterica serovar Typhimurium str. LT2]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MSAEHVLTMLNEHEVKFVDLRFTDTKGKEQHVTIPAHQVNAEFFEEGKMFDGSSIGGWKGINESDMVLMP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DASTAVIDPFFADSTLIIRCDILEPGTLQGYDRDPRSIAKRAEDYLRATGIADTVLFGPEPEFFLFDDIR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FGASISGSHVAIDDIEGAWNSSTKYEGGNKGHRPGVKGGYFPVPPVDSAQDIRSEMCLVMEQMGLVVEAH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HHEVATAGQNEVATRFNTMTKKADEIQIYKYVVHNVAHRFGKTATFMPKPMFGDNGSGMHCHMSLAKNGT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NLFSGDKYAGLSEQALYYIGGVIKHAKAINALANPTTNSYKRLVPGYEAPVMLAYSARNRSASIRIPVVA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SPKARRIEVRFPDPAANPYLCFAALLMAGLDGIKNKIHPGEAMDKNLYDLPPEEAKEIPQVAGSLEEALN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ALDLDREFLKAGGVFTDEAIDAYIALRREEDDRVRMTPHPVEFELYYSV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&gt;gs_yeast gi|330443748|ref|NP_015360.2| Gln1p [Saccharomyces cerevisiae S288c]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MAEASIEKTQILQKYLELDQRGRIIAEYVWIDGTGNLRSKGRTLKKRITSIDQLPEWNFDGSSTNQAPGH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DSDIYLKPVAYYPDPFRRGDNIVVLAACYNNDGTPNKFNHRHEAAKLFAAHKDEEIWFGLEQEYTLFDMY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DDVYGWPKGGYPAPQGPYYCGVGAGKVYARDMIEAHYRACLYAGLEISGINAEVMPSQWEFQVGPCTGID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MGDQLWMARYFLHRVAEEFGIKISFHPKPLKGDWNGAGCHTNVSTKEMRQPGGMKYIEQAIEKLSKRHAE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HIKLYGSDNDMRLTGRHETASMTAFSSGVANRGSSIRIPRSVAKEGYGYFEDRRPASNIDPYLVTGIMCE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TVCGAIDNADMTKEFERESS</a:t>
            </a:r>
          </a:p>
        </p:txBody>
      </p:sp>
    </p:spTree>
    <p:extLst>
      <p:ext uri="{BB962C8B-B14F-4D97-AF65-F5344CB8AC3E}">
        <p14:creationId xmlns:p14="http://schemas.microsoft.com/office/powerpoint/2010/main" val="162784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6655812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6172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http://www.ebi.ac.uk/Tools/msa/muscle/</a:t>
            </a:r>
          </a:p>
        </p:txBody>
      </p:sp>
    </p:spTree>
    <p:extLst>
      <p:ext uri="{BB962C8B-B14F-4D97-AF65-F5344CB8AC3E}">
        <p14:creationId xmlns:p14="http://schemas.microsoft.com/office/powerpoint/2010/main" val="272206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301" y="50392"/>
            <a:ext cx="7848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&gt;gs_human gi|74271837|ref|NP_001028216.1| glutamine synthetase [Homo sapiens]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MTTSASSHLNKGIKQVYMSLPQGEKVQAMYIWIDGTGEGLRCKTRTLDSEPKCVEELPEW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N-FDGSSTLQSEGSNSD---MYLVPAAMFRDPFRKDPNKLVLCEVFKYNRRPA-ETNLRH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TCKRIMDMVSNQH----PWFGMEQEYTLMGT--------------DGHPFGW--------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-PSNGFPGPQGP--YYCGVGADRAYGRDIVEAHYRACLYAGVKIAGTNAEVMPA-QWEFQ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IGPCEGISMGDHLWVARFILHRVCEDFGVIATFDPKPIPGNWNGAGCHTNFSTKAMREEN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GLKYIEEAIEKLSKRHQYHIRAYDPKGG---------LDNARRLTGFHETSNINDFSAGV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ANRSASIRIPRTVGQEKKGYFEDRRPSANCDPFSVTEALIRT-CLLNETGDEP-------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--------------FQYKN-----</a:t>
            </a:r>
          </a:p>
          <a:p>
            <a:pPr>
              <a:buFontTx/>
              <a:buNone/>
            </a:pPr>
            <a:endParaRPr lang="en-US" sz="1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&gt;gs_yeast gi|330443748|ref|NP_015360.2| Gln1p [Saccharomyces cerevisiae S288c]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--MAEASIEKTQILQKYLELDQRGRIIAEYVWIDGTGN-LRSKGRTLKKRITSIDQLPEW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N-FDGSSTNQAPGHDSD---IYLKPVAYYPDPFRRGDNIVVLAACYNNDGTPN-KFNHRH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EAAKLFAAHKDEE----IWFGLEQEYTLFDM--------------YDDVYGW--------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-PKGGYPAPQGP--YYCGVGAGKVYARDMIEAHYRACLYAGLEISGINAEVMPS-QWEFQ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VGPCTGIDMGDQLWMARYFLHRVAEEFGIKISFHPKPLKGDWNGAGCHTNVSTKEMRQPG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GMKYIEQAIEKLSKRHAEHIKLYG-------------SDNDMRLTGRHETASMTAFSSGV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ANRGSSIRIPRSVAKEGYGYFEDRRPASNIDPYLVTGIMCETVCGAIDNADMT-------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--------------KEFERESS—</a:t>
            </a:r>
          </a:p>
          <a:p>
            <a:pPr>
              <a:buFontTx/>
              <a:buNone/>
            </a:pPr>
            <a:endParaRPr lang="en-US" sz="1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&gt;gs_vulca gi|307594850|ref|YP_003901167.1| glutamine synthetase [Vulcanisaeta distributa DSM 14429]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MPTRNLEIEPADLWRI---LKASGIKYVKFIIVDINGA---PRSEIVPIDMAK-DLFIDG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MPFDASSIPSYSTVNKSDFVAYVDPRAVYVEYWQDGKVADVFTMVSDIADKPS-PLDPRR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VLNDALEQARSKGYE--FLMGVEVEFFVIKE-----------------------------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--DGGKPVFADPGIYFDGWNVTV--QSQFMKELITAIADAGINYTKTHHEVAPS-QYEVN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IGATDPLRLADQIVYFKIMAKDIARKYGLVATFMPKPFWGV-NGSGAHTHIS---VWKDG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KNLF-QSSTGKITEECGYAISAILSNARALSSFVAPLVNSYKRLVPHYEAPTRIVW--GY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ANRSAMIRIPQ--YKMRINRIEYRHPDPSMNPYLAFTAIIKTMIRGLEEKKEPPPPTEEV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AYELA--NALETP---ATLEDTLK--ELSKSFLATE--LPSELVNAYIKIKQNEWEDYLT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NVGPWEKTWNIITQWEYNKYLVTA</a:t>
            </a:r>
          </a:p>
          <a:p>
            <a:pPr>
              <a:buFontTx/>
              <a:buNone/>
            </a:pPr>
            <a:endParaRPr lang="en-US" sz="1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&gt;gs_salmonella gi|16767272|ref|NP_462887.1| glutamine synthetase [Salmonella enterica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-------MSAEHVLTM---LNEHEVKFVDLRFTDTKGK---EQHVTIPAHQVNAEFFEEG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KMFDGSSIGGWKGINESDMVLMPDASTAVIDPFFADSTLIIRCDILEPGTLQGYDRDPRS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IAKRAEDYLRATGIADTVLFGPEPEFFLFDDIRFGASISGSHVAIDDIEGAWNSSTKYEG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GNKGHRPGVKGG--YFPVPPVDS--AQDIRSEMCLVMEQMGLVVEAHHHEVATAGQNEVA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TRFNTMTKKADEIQIYKYVVHNVAHRFGKTATFMPKPMFGD-NGSGMHCHMS---LAKNG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TNLFSGDKYAGLSEQALYYIGGVIKHAKAINALANPTTNSYKRLVPGYEAPVMLAY--SA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RNRSASIRIPV-VASPKARRIEVRFPDPAANPYLCFAALLMAGLDGIKNKIHPGEAMDKN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LYDLPPEEAKEIPQVAGSLEEALNALDLDREFLKAGGVFTDEAIDAYIALRREEDDRVRM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TPHP----------VEFELYYSV-</a:t>
            </a:r>
          </a:p>
        </p:txBody>
      </p:sp>
    </p:spTree>
    <p:extLst>
      <p:ext uri="{BB962C8B-B14F-4D97-AF65-F5344CB8AC3E}">
        <p14:creationId xmlns:p14="http://schemas.microsoft.com/office/powerpoint/2010/main" val="267399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1886"/>
            <a:ext cx="9144000" cy="96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1658"/>
            <a:ext cx="9144000" cy="90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9144000" cy="9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6172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ClustalW, JalView</a:t>
            </a:r>
          </a:p>
        </p:txBody>
      </p:sp>
    </p:spTree>
    <p:extLst>
      <p:ext uri="{BB962C8B-B14F-4D97-AF65-F5344CB8AC3E}">
        <p14:creationId xmlns:p14="http://schemas.microsoft.com/office/powerpoint/2010/main" val="426020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53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X-ray crystallography (144K in PDB)</a:t>
            </a:r>
          </a:p>
          <a:p>
            <a:pPr lvl="1"/>
            <a:r>
              <a:rPr lang="en-GB" sz="2800" dirty="0"/>
              <a:t>need crystals</a:t>
            </a:r>
          </a:p>
          <a:p>
            <a:endParaRPr lang="en-GB" sz="2800" dirty="0"/>
          </a:p>
          <a:p>
            <a:pPr>
              <a:buFontTx/>
              <a:buNone/>
            </a:pPr>
            <a:r>
              <a:rPr lang="en-GB" dirty="0"/>
              <a:t>Nuclear Magnetic Resonance (NMR) (12K)</a:t>
            </a:r>
          </a:p>
          <a:p>
            <a:pPr lvl="1"/>
            <a:r>
              <a:rPr lang="en-GB" sz="2800" dirty="0"/>
              <a:t>proteins in solution</a:t>
            </a:r>
          </a:p>
          <a:p>
            <a:pPr lvl="1"/>
            <a:r>
              <a:rPr lang="en-GB" sz="2800" dirty="0"/>
              <a:t>lower size limit (600 </a:t>
            </a:r>
            <a:r>
              <a:rPr lang="en-GB" sz="2800" dirty="0" err="1"/>
              <a:t>aa</a:t>
            </a:r>
            <a:r>
              <a:rPr lang="en-GB" sz="2800" dirty="0"/>
              <a:t>)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Electron microscopy (7K)</a:t>
            </a:r>
          </a:p>
          <a:p>
            <a:pPr lvl="1"/>
            <a:r>
              <a:rPr lang="en-GB" sz="2800" dirty="0"/>
              <a:t>Low resolution (&gt;5A)</a:t>
            </a:r>
            <a:endParaRPr lang="en-US" dirty="0"/>
          </a:p>
        </p:txBody>
      </p:sp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73710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  <p:pic>
        <p:nvPicPr>
          <p:cNvPr id="71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714625" cy="236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719880" name="Group 8"/>
          <p:cNvGrpSpPr>
            <a:grpSpLocks/>
          </p:cNvGrpSpPr>
          <p:nvPr/>
        </p:nvGrpSpPr>
        <p:grpSpPr bwMode="auto">
          <a:xfrm>
            <a:off x="3505200" y="1600200"/>
            <a:ext cx="4505325" cy="4999038"/>
            <a:chOff x="2208" y="1008"/>
            <a:chExt cx="2838" cy="3149"/>
          </a:xfrm>
        </p:grpSpPr>
        <p:pic>
          <p:nvPicPr>
            <p:cNvPr id="71987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8" y="1008"/>
              <a:ext cx="2838" cy="28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19879" name="Rectangle 7"/>
            <p:cNvSpPr>
              <a:spLocks noChangeArrowheads="1"/>
            </p:cNvSpPr>
            <p:nvPr/>
          </p:nvSpPr>
          <p:spPr bwMode="auto">
            <a:xfrm>
              <a:off x="2304" y="3792"/>
              <a:ext cx="2160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GB"/>
                <a:t>resolution 2.4 A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0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  <p:pic>
        <p:nvPicPr>
          <p:cNvPr id="72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714625" cy="236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219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600200"/>
            <a:ext cx="4524375" cy="435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1926" name="Rectangle 6"/>
          <p:cNvSpPr>
            <a:spLocks noChangeArrowheads="1"/>
          </p:cNvSpPr>
          <p:nvPr/>
        </p:nvSpPr>
        <p:spPr bwMode="auto">
          <a:xfrm>
            <a:off x="3657600" y="6019800"/>
            <a:ext cx="3429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/>
              <a:t>resolution 2.4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9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F0994-A50B-4DE4-A5DE-9BA298995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" y="2381009"/>
            <a:ext cx="8964168" cy="4419725"/>
          </a:xfrm>
          <a:prstGeom prst="rect">
            <a:avLst/>
          </a:prstGeom>
        </p:spPr>
      </p:pic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Structural genomics</a:t>
            </a:r>
            <a:endParaRPr lang="en-US" sz="4000" dirty="0"/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228600" y="1066800"/>
            <a:ext cx="792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>
                <a:latin typeface="Arial" charset="0"/>
              </a:rPr>
              <a:t>Currentl</a:t>
            </a:r>
            <a:r>
              <a:rPr lang="de-DE" sz="2400" dirty="0">
                <a:latin typeface="Arial" charset="0"/>
              </a:rPr>
              <a:t>y: </a:t>
            </a:r>
            <a:r>
              <a:rPr lang="en-US" sz="2400" dirty="0">
                <a:latin typeface="Arial" charset="0"/>
              </a:rPr>
              <a:t>187K protein 3D structures 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from around 55K sequences in UniProt (how do I know?)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226M sequences in UniProt</a:t>
            </a:r>
          </a:p>
        </p:txBody>
      </p:sp>
      <p:sp>
        <p:nvSpPr>
          <p:cNvPr id="689186" name="Rectangle 34"/>
          <p:cNvSpPr>
            <a:spLocks noChangeArrowheads="1"/>
          </p:cNvSpPr>
          <p:nvPr/>
        </p:nvSpPr>
        <p:spPr bwMode="auto">
          <a:xfrm>
            <a:off x="609600" y="2267129"/>
            <a:ext cx="19656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dirty="0">
                <a:latin typeface="Arial" charset="0"/>
              </a:rPr>
              <a:t>only 0.024%!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0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Everest kalapatthar 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CA" sz="3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Mount Everest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5715000"/>
            <a:ext cx="413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Age</a:t>
            </a:r>
            <a:r>
              <a:rPr lang="de-DE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de-DE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60M</a:t>
            </a:r>
            <a:r>
              <a:rPr lang="de-DE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de-DE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years</a:t>
            </a:r>
            <a:endParaRPr 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90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Structural genomics</a:t>
            </a:r>
            <a:endParaRPr lang="en-US" sz="4000" dirty="0"/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228600" y="1066800"/>
            <a:ext cx="792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>
                <a:latin typeface="Arial" charset="0"/>
              </a:rPr>
              <a:t>Currentl</a:t>
            </a:r>
            <a:r>
              <a:rPr lang="de-DE" sz="2400" dirty="0">
                <a:latin typeface="Arial" charset="0"/>
              </a:rPr>
              <a:t>y: </a:t>
            </a:r>
            <a:r>
              <a:rPr lang="en-US" sz="2400" dirty="0">
                <a:latin typeface="Arial" charset="0"/>
              </a:rPr>
              <a:t>187K protein 3D structures 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from around 55K sequences in UniProt (how do I know?)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226M sequences in UniProt</a:t>
            </a:r>
          </a:p>
        </p:txBody>
      </p:sp>
      <p:sp>
        <p:nvSpPr>
          <p:cNvPr id="689186" name="Rectangle 34"/>
          <p:cNvSpPr>
            <a:spLocks noChangeArrowheads="1"/>
          </p:cNvSpPr>
          <p:nvPr/>
        </p:nvSpPr>
        <p:spPr bwMode="auto">
          <a:xfrm>
            <a:off x="609600" y="2267129"/>
            <a:ext cx="19656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dirty="0">
                <a:latin typeface="Arial" charset="0"/>
              </a:rPr>
              <a:t>only 0.024%!</a:t>
            </a:r>
            <a:endParaRPr lang="en-US" sz="2400" dirty="0"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37CAA-E14D-4D7E-A511-F64A457A5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1" y="2728794"/>
            <a:ext cx="8018279" cy="39261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1241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62000" y="3429000"/>
            <a:ext cx="7924800" cy="2362200"/>
            <a:chOff x="480" y="2304"/>
            <a:chExt cx="4992" cy="1488"/>
          </a:xfrm>
        </p:grpSpPr>
        <p:sp>
          <p:nvSpPr>
            <p:cNvPr id="689156" name="Oval 4"/>
            <p:cNvSpPr>
              <a:spLocks noChangeArrowheads="1"/>
            </p:cNvSpPr>
            <p:nvPr/>
          </p:nvSpPr>
          <p:spPr bwMode="auto">
            <a:xfrm>
              <a:off x="1536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7" name="Oval 5"/>
            <p:cNvSpPr>
              <a:spLocks noChangeArrowheads="1"/>
            </p:cNvSpPr>
            <p:nvPr/>
          </p:nvSpPr>
          <p:spPr bwMode="auto">
            <a:xfrm>
              <a:off x="1920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8" name="Oval 6"/>
            <p:cNvSpPr>
              <a:spLocks noChangeArrowheads="1"/>
            </p:cNvSpPr>
            <p:nvPr/>
          </p:nvSpPr>
          <p:spPr bwMode="auto">
            <a:xfrm>
              <a:off x="1728" y="307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9" name="Oval 7"/>
            <p:cNvSpPr>
              <a:spLocks noChangeArrowheads="1"/>
            </p:cNvSpPr>
            <p:nvPr/>
          </p:nvSpPr>
          <p:spPr bwMode="auto">
            <a:xfrm>
              <a:off x="1536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0" name="Oval 8"/>
            <p:cNvSpPr>
              <a:spLocks noChangeArrowheads="1"/>
            </p:cNvSpPr>
            <p:nvPr/>
          </p:nvSpPr>
          <p:spPr bwMode="auto">
            <a:xfrm>
              <a:off x="3504" y="29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1" name="Oval 9"/>
            <p:cNvSpPr>
              <a:spLocks noChangeArrowheads="1"/>
            </p:cNvSpPr>
            <p:nvPr/>
          </p:nvSpPr>
          <p:spPr bwMode="auto">
            <a:xfrm>
              <a:off x="2208" y="30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2" name="Oval 10"/>
            <p:cNvSpPr>
              <a:spLocks noChangeArrowheads="1"/>
            </p:cNvSpPr>
            <p:nvPr/>
          </p:nvSpPr>
          <p:spPr bwMode="auto">
            <a:xfrm>
              <a:off x="1728" y="254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3" name="Oval 11"/>
            <p:cNvSpPr>
              <a:spLocks noChangeArrowheads="1"/>
            </p:cNvSpPr>
            <p:nvPr/>
          </p:nvSpPr>
          <p:spPr bwMode="auto">
            <a:xfrm>
              <a:off x="3792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4" name="Oval 12"/>
            <p:cNvSpPr>
              <a:spLocks noChangeArrowheads="1"/>
            </p:cNvSpPr>
            <p:nvPr/>
          </p:nvSpPr>
          <p:spPr bwMode="auto">
            <a:xfrm>
              <a:off x="3264" y="283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5" name="Oval 13"/>
            <p:cNvSpPr>
              <a:spLocks noChangeArrowheads="1"/>
            </p:cNvSpPr>
            <p:nvPr/>
          </p:nvSpPr>
          <p:spPr bwMode="auto">
            <a:xfrm>
              <a:off x="1920" y="312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6" name="Oval 14"/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7" name="Oval 15"/>
            <p:cNvSpPr>
              <a:spLocks noChangeArrowheads="1"/>
            </p:cNvSpPr>
            <p:nvPr/>
          </p:nvSpPr>
          <p:spPr bwMode="auto">
            <a:xfrm>
              <a:off x="2832" y="36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8" name="Oval 16"/>
            <p:cNvSpPr>
              <a:spLocks noChangeArrowheads="1"/>
            </p:cNvSpPr>
            <p:nvPr/>
          </p:nvSpPr>
          <p:spPr bwMode="auto">
            <a:xfrm>
              <a:off x="3840" y="30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9" name="Oval 17"/>
            <p:cNvSpPr>
              <a:spLocks noChangeArrowheads="1"/>
            </p:cNvSpPr>
            <p:nvPr/>
          </p:nvSpPr>
          <p:spPr bwMode="auto">
            <a:xfrm>
              <a:off x="4080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0" name="Oval 18"/>
            <p:cNvSpPr>
              <a:spLocks noChangeArrowheads="1"/>
            </p:cNvSpPr>
            <p:nvPr/>
          </p:nvSpPr>
          <p:spPr bwMode="auto">
            <a:xfrm>
              <a:off x="4128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1" name="Oval 19"/>
            <p:cNvSpPr>
              <a:spLocks noChangeArrowheads="1"/>
            </p:cNvSpPr>
            <p:nvPr/>
          </p:nvSpPr>
          <p:spPr bwMode="auto">
            <a:xfrm>
              <a:off x="4896" y="264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7" name="Oval 25"/>
            <p:cNvSpPr>
              <a:spLocks noChangeArrowheads="1"/>
            </p:cNvSpPr>
            <p:nvPr/>
          </p:nvSpPr>
          <p:spPr bwMode="auto">
            <a:xfrm>
              <a:off x="528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8" name="Oval 26"/>
            <p:cNvSpPr>
              <a:spLocks noChangeArrowheads="1"/>
            </p:cNvSpPr>
            <p:nvPr/>
          </p:nvSpPr>
          <p:spPr bwMode="auto">
            <a:xfrm>
              <a:off x="624" y="297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9" name="Oval 27"/>
            <p:cNvSpPr>
              <a:spLocks noChangeArrowheads="1"/>
            </p:cNvSpPr>
            <p:nvPr/>
          </p:nvSpPr>
          <p:spPr bwMode="auto">
            <a:xfrm>
              <a:off x="5328" y="283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0" name="Oval 28"/>
            <p:cNvSpPr>
              <a:spLocks noChangeArrowheads="1"/>
            </p:cNvSpPr>
            <p:nvPr/>
          </p:nvSpPr>
          <p:spPr bwMode="auto">
            <a:xfrm>
              <a:off x="4944" y="23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1" name="Oval 29"/>
            <p:cNvSpPr>
              <a:spLocks noChangeArrowheads="1"/>
            </p:cNvSpPr>
            <p:nvPr/>
          </p:nvSpPr>
          <p:spPr bwMode="auto">
            <a:xfrm>
              <a:off x="4848" y="34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2" name="Oval 30"/>
            <p:cNvSpPr>
              <a:spLocks noChangeArrowheads="1"/>
            </p:cNvSpPr>
            <p:nvPr/>
          </p:nvSpPr>
          <p:spPr bwMode="auto">
            <a:xfrm>
              <a:off x="2784" y="240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3" name="Oval 31"/>
            <p:cNvSpPr>
              <a:spLocks noChangeArrowheads="1"/>
            </p:cNvSpPr>
            <p:nvPr/>
          </p:nvSpPr>
          <p:spPr bwMode="auto">
            <a:xfrm>
              <a:off x="480" y="34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4" name="Oval 32"/>
            <p:cNvSpPr>
              <a:spLocks noChangeArrowheads="1"/>
            </p:cNvSpPr>
            <p:nvPr/>
          </p:nvSpPr>
          <p:spPr bwMode="auto">
            <a:xfrm>
              <a:off x="960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Structural genomics</a:t>
            </a:r>
            <a:endParaRPr lang="en-US" sz="4000" dirty="0"/>
          </a:p>
        </p:txBody>
      </p:sp>
      <p:sp>
        <p:nvSpPr>
          <p:cNvPr id="689172" name="Oval 20"/>
          <p:cNvSpPr>
            <a:spLocks noChangeArrowheads="1"/>
          </p:cNvSpPr>
          <p:nvPr/>
        </p:nvSpPr>
        <p:spPr bwMode="auto">
          <a:xfrm>
            <a:off x="3048000" y="4343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3" name="Oval 21"/>
          <p:cNvSpPr>
            <a:spLocks noChangeArrowheads="1"/>
          </p:cNvSpPr>
          <p:nvPr/>
        </p:nvSpPr>
        <p:spPr bwMode="auto">
          <a:xfrm>
            <a:off x="2133600" y="3505200"/>
            <a:ext cx="1981200" cy="198120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4" name="Oval 22"/>
          <p:cNvSpPr>
            <a:spLocks noChangeArrowheads="1"/>
          </p:cNvSpPr>
          <p:nvPr/>
        </p:nvSpPr>
        <p:spPr bwMode="auto">
          <a:xfrm>
            <a:off x="5181600" y="3352800"/>
            <a:ext cx="1981200" cy="198120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5" name="Oval 23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6" name="Rectangle 24"/>
          <p:cNvSpPr>
            <a:spLocks noChangeArrowheads="1"/>
          </p:cNvSpPr>
          <p:nvPr/>
        </p:nvSpPr>
        <p:spPr bwMode="auto">
          <a:xfrm>
            <a:off x="533400" y="5791200"/>
            <a:ext cx="6403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>
                <a:latin typeface="Arial" charset="0"/>
              </a:rPr>
              <a:t>50% sequences covered (25% in 1995)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02080617-F239-4B29-9923-7484EB876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792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>
                <a:latin typeface="Arial" charset="0"/>
              </a:rPr>
              <a:t>Currentl</a:t>
            </a:r>
            <a:r>
              <a:rPr lang="de-DE" sz="2400" dirty="0">
                <a:latin typeface="Arial" charset="0"/>
              </a:rPr>
              <a:t>y: </a:t>
            </a:r>
            <a:r>
              <a:rPr lang="en-US" sz="2400" dirty="0">
                <a:latin typeface="Arial" charset="0"/>
              </a:rPr>
              <a:t>187K protein 3D structures 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from around 55K sequences in UniProt (how do I know?)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226M sequences in UniProt</a:t>
            </a: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0778C044-7BCE-4A06-B75D-9600D629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67129"/>
            <a:ext cx="19656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dirty="0">
                <a:latin typeface="Arial" charset="0"/>
              </a:rPr>
              <a:t>only 0.024%!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72" grpId="0" animBg="1"/>
      <p:bldP spid="689173" grpId="0" animBg="1"/>
      <p:bldP spid="689174" grpId="0" animBg="1"/>
      <p:bldP spid="689175" grpId="0" animBg="1"/>
      <p:bldP spid="6891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/>
              <a:t>Ab initio</a:t>
            </a:r>
            <a:endParaRPr lang="en-US" sz="4800" dirty="0"/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2252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Explore conformational space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Limit the number of atoms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Break the problem into fragments of sequence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Optimize hydrophobic residue burial and pairing of beta-strands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Limited success…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01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C813016-B239-4F77-B35E-EE29A59FC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01675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Correlated mutations</a:t>
            </a:r>
            <a:endParaRPr lang="en-US" sz="2800" dirty="0">
              <a:latin typeface="Arial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2B63C11-2B43-4874-9FB1-FFACB860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850"/>
            <a:ext cx="9144000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A15666-85F4-4ADE-B1FF-E82D3A1A3321}"/>
              </a:ext>
            </a:extLst>
          </p:cNvPr>
          <p:cNvSpPr txBox="1"/>
          <p:nvPr/>
        </p:nvSpPr>
        <p:spPr>
          <a:xfrm>
            <a:off x="228600" y="5764434"/>
            <a:ext cx="8400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800" dirty="0"/>
              <a:t>https://commons.wikimedia.org/wiki/File:Correlated_mutation.png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882914-6921-45B4-8CCB-058648D0498C}"/>
              </a:ext>
            </a:extLst>
          </p:cNvPr>
          <p:cNvSpPr/>
          <p:nvPr/>
        </p:nvSpPr>
        <p:spPr bwMode="auto">
          <a:xfrm>
            <a:off x="260757" y="2104938"/>
            <a:ext cx="4252519" cy="28287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EC4414-B830-422F-AFFC-66E42701C8CF}"/>
              </a:ext>
            </a:extLst>
          </p:cNvPr>
          <p:cNvSpPr txBox="1"/>
          <p:nvPr/>
        </p:nvSpPr>
        <p:spPr>
          <a:xfrm>
            <a:off x="2729918" y="1781062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query</a:t>
            </a:r>
            <a:r>
              <a:rPr lang="de-DE" sz="1800" dirty="0"/>
              <a:t> </a:t>
            </a:r>
            <a:r>
              <a:rPr lang="de-DE" sz="1800" dirty="0" err="1"/>
              <a:t>sequence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597698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/>
              <a:t>Combined</a:t>
            </a:r>
            <a:endParaRPr lang="en-US" sz="4800" dirty="0"/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228599" y="2049055"/>
            <a:ext cx="8225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Homology to solved structures</a:t>
            </a:r>
            <a:endParaRPr lang="en-US" sz="2800" dirty="0">
              <a:latin typeface="Arial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C5142CF-71C3-4513-857E-376B7075C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16" y="2868729"/>
            <a:ext cx="8225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Correlated sequence variation in homologs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DE1E46B-EBC1-43C9-B866-D320AEE9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94" y="3808672"/>
            <a:ext cx="82252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Generation of a structure following physical constraints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73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09D1356-98D6-4574-8635-345D79E3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01675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 err="1"/>
              <a:t>AlphaFold</a:t>
            </a:r>
            <a:r>
              <a:rPr lang="en-US" sz="2400" b="1" dirty="0"/>
              <a:t>: </a:t>
            </a:r>
            <a:r>
              <a:rPr lang="en-US" sz="2400" dirty="0"/>
              <a:t>DeepMind, Google</a:t>
            </a:r>
            <a:endParaRPr lang="en-US" sz="2800" dirty="0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CF4D5-CE97-4BEA-9967-48996B304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5" y="2743200"/>
            <a:ext cx="8934909" cy="3486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8230E-52CD-4A45-821E-026FC2A40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403350"/>
            <a:ext cx="1828800" cy="8685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FA58C5-05AA-4E17-8889-BC0B4AD07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761349"/>
            <a:ext cx="1187032" cy="1746212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A7FAF6ED-58B6-4814-839B-F97EA393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723" y="1658923"/>
            <a:ext cx="2069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2400" dirty="0" err="1"/>
              <a:t>Demis</a:t>
            </a:r>
            <a:r>
              <a:rPr lang="en-US" sz="2400" dirty="0"/>
              <a:t> Hassabis</a:t>
            </a:r>
            <a:endParaRPr lang="en-US" sz="2800" dirty="0">
              <a:latin typeface="Arial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56FD30B1-E499-4ED8-BA9C-7F1846D5C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282754"/>
            <a:ext cx="3730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Jumper et al (2021) Nature</a:t>
            </a:r>
          </a:p>
        </p:txBody>
      </p:sp>
    </p:spTree>
    <p:extLst>
      <p:ext uri="{BB962C8B-B14F-4D97-AF65-F5344CB8AC3E}">
        <p14:creationId xmlns:p14="http://schemas.microsoft.com/office/powerpoint/2010/main" val="2156788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09D1356-98D6-4574-8635-345D79E3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01675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 err="1"/>
              <a:t>AlphaFold</a:t>
            </a:r>
            <a:r>
              <a:rPr lang="en-US" sz="2400" b="1" dirty="0"/>
              <a:t>: </a:t>
            </a:r>
            <a:r>
              <a:rPr lang="en-US" sz="2400" dirty="0"/>
              <a:t>DeepMind, Google</a:t>
            </a:r>
            <a:endParaRPr lang="en-US" sz="2800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C8351-BCCE-49FE-B4AB-B25C1CA61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44454"/>
            <a:ext cx="5423179" cy="156853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4BA3318-A554-4DC0-9D57-31A624B05862}"/>
              </a:ext>
            </a:extLst>
          </p:cNvPr>
          <p:cNvGrpSpPr/>
          <p:nvPr/>
        </p:nvGrpSpPr>
        <p:grpSpPr>
          <a:xfrm>
            <a:off x="210616" y="3094099"/>
            <a:ext cx="4070559" cy="3537132"/>
            <a:chOff x="1066800" y="2715792"/>
            <a:chExt cx="4070559" cy="353713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2FF4B2-7D3C-49DE-8D24-AD5CF346E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2715792"/>
              <a:ext cx="3467278" cy="334662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3FEB31-671D-4858-B1EB-61DEEC97C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800" y="6062414"/>
              <a:ext cx="4070559" cy="19051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C39541-3F36-45C7-B44E-903FD0549537}"/>
              </a:ext>
            </a:extLst>
          </p:cNvPr>
          <p:cNvGrpSpPr/>
          <p:nvPr/>
        </p:nvGrpSpPr>
        <p:grpSpPr>
          <a:xfrm>
            <a:off x="3243378" y="2468783"/>
            <a:ext cx="5731202" cy="3521256"/>
            <a:chOff x="2384308" y="1824286"/>
            <a:chExt cx="5731202" cy="35212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331BBC-AC24-4937-A25E-2F61340CD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4308" y="1824286"/>
              <a:ext cx="4527783" cy="332757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8BDEE9E-D83D-42C3-9293-1CB8B56F4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8600" y="5148682"/>
              <a:ext cx="4076910" cy="196860"/>
            </a:xfrm>
            <a:prstGeom prst="rect">
              <a:avLst/>
            </a:prstGeom>
          </p:spPr>
        </p:pic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91A44795-B80E-4C01-9D79-82AA5F782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882" y="2722225"/>
              <a:ext cx="12863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600" b="1" dirty="0">
                  <a:latin typeface="Arial" charset="0"/>
                </a:rPr>
                <a:t>86-117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21CF8313-A602-47E7-A5E4-07A6D0414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0563" y="3928299"/>
              <a:ext cx="140088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600" b="1" dirty="0">
                  <a:latin typeface="Arial" charset="0"/>
                </a:rPr>
                <a:t>728-984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ACC7B6D9-2132-48B1-8BAC-99B794BAA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807" y="2953329"/>
              <a:ext cx="140088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600" b="1" dirty="0">
                  <a:latin typeface="Arial" charset="0"/>
                </a:rPr>
                <a:t>600-674</a:t>
              </a:r>
              <a:endParaRPr lang="en-US" sz="1800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9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09D1356-98D6-4574-8635-345D79E3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01675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 err="1"/>
              <a:t>AlphaFold</a:t>
            </a:r>
            <a:r>
              <a:rPr lang="en-US" sz="2400" b="1" dirty="0"/>
              <a:t>: </a:t>
            </a:r>
            <a:r>
              <a:rPr lang="en-US" sz="2400" dirty="0"/>
              <a:t>DeepMind, Google</a:t>
            </a:r>
            <a:endParaRPr lang="en-US" sz="2800" dirty="0"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E529EF-F712-4CCC-944C-86408787958D}"/>
              </a:ext>
            </a:extLst>
          </p:cNvPr>
          <p:cNvSpPr txBox="1"/>
          <p:nvPr/>
        </p:nvSpPr>
        <p:spPr>
          <a:xfrm>
            <a:off x="203650" y="1884589"/>
            <a:ext cx="87367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 err="1"/>
              <a:t>Precomputed</a:t>
            </a:r>
            <a:r>
              <a:rPr lang="de-DE" b="1" dirty="0"/>
              <a:t> </a:t>
            </a:r>
            <a:r>
              <a:rPr lang="de-DE" b="1" dirty="0" err="1"/>
              <a:t>models</a:t>
            </a:r>
            <a:r>
              <a:rPr lang="de-DE" dirty="0"/>
              <a:t>:</a:t>
            </a:r>
          </a:p>
          <a:p>
            <a:pPr>
              <a:buNone/>
            </a:pPr>
            <a:r>
              <a:rPr lang="de-DE" sz="2800" dirty="0"/>
              <a:t>UniProt</a:t>
            </a:r>
          </a:p>
          <a:p>
            <a:pPr>
              <a:buNone/>
            </a:pPr>
            <a:r>
              <a:rPr lang="de-DE" sz="2800" dirty="0">
                <a:hlinkClick r:id="rId3"/>
              </a:rPr>
              <a:t>https://alphafold.ebi.ac.uk/</a:t>
            </a:r>
            <a:endParaRPr lang="de-DE" sz="2800" dirty="0"/>
          </a:p>
          <a:p>
            <a:pPr>
              <a:buNone/>
            </a:pPr>
            <a:r>
              <a:rPr lang="de-DE" sz="2800" dirty="0"/>
              <a:t>(limited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model</a:t>
            </a:r>
            <a:r>
              <a:rPr lang="de-DE" sz="2800" dirty="0"/>
              <a:t> </a:t>
            </a:r>
            <a:r>
              <a:rPr lang="de-DE" sz="2800" dirty="0" err="1"/>
              <a:t>organisms</a:t>
            </a:r>
            <a:r>
              <a:rPr lang="de-DE" sz="2800" dirty="0"/>
              <a:t>)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b="1" dirty="0" err="1"/>
              <a:t>Colab</a:t>
            </a:r>
            <a:r>
              <a:rPr lang="de-DE" b="1" dirty="0"/>
              <a:t> </a:t>
            </a:r>
            <a:r>
              <a:rPr lang="de-DE" b="1" dirty="0" err="1"/>
              <a:t>notebook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simplified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/ limited </a:t>
            </a:r>
            <a:r>
              <a:rPr lang="de-DE" dirty="0" err="1"/>
              <a:t>server</a:t>
            </a:r>
            <a:r>
              <a:rPr lang="de-DE" dirty="0"/>
              <a:t> / </a:t>
            </a:r>
            <a:r>
              <a:rPr lang="de-DE" dirty="0" err="1"/>
              <a:t>takes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)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b="1" dirty="0"/>
              <a:t>Source code </a:t>
            </a:r>
            <a:r>
              <a:rPr lang="de-DE" dirty="0"/>
              <a:t>(Needs 3 Tb </a:t>
            </a:r>
            <a:r>
              <a:rPr lang="de-DE" dirty="0" err="1"/>
              <a:t>disk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9847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508820" y="1560649"/>
            <a:ext cx="6120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 err="1"/>
              <a:t>trRosetta</a:t>
            </a:r>
            <a:r>
              <a:rPr lang="en-US" sz="2400" b="1" dirty="0"/>
              <a:t>:</a:t>
            </a:r>
            <a:r>
              <a:rPr lang="en-US" sz="2400" dirty="0"/>
              <a:t> David Baker &amp; </a:t>
            </a:r>
          </a:p>
          <a:p>
            <a:pPr>
              <a:buFontTx/>
              <a:buNone/>
            </a:pPr>
            <a:r>
              <a:rPr lang="en-US" sz="2400" dirty="0" err="1"/>
              <a:t>Jianyi</a:t>
            </a:r>
            <a:r>
              <a:rPr lang="en-US" sz="2400" dirty="0"/>
              <a:t> Yang</a:t>
            </a:r>
            <a:endParaRPr lang="en-US" sz="2800" dirty="0">
              <a:latin typeface="Arial" charset="0"/>
            </a:endParaRP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76200" y="6177564"/>
            <a:ext cx="4395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/>
              <a:t>Du et al (2021) </a:t>
            </a:r>
            <a:r>
              <a:rPr lang="en-GB" sz="2000" i="1" dirty="0"/>
              <a:t>Nature Protocols</a:t>
            </a:r>
            <a:endParaRPr lang="en-US" sz="2000" dirty="0"/>
          </a:p>
        </p:txBody>
      </p:sp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496936" y="2599998"/>
            <a:ext cx="49308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Needs large multiple sequence alignments to predict contacts 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C300B6B-875E-4A53-ACDD-224D38D42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2" y="3971465"/>
            <a:ext cx="86301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Predictions available for all PFAM domains</a:t>
            </a:r>
          </a:p>
          <a:p>
            <a:pPr>
              <a:buFontTx/>
              <a:buNone/>
            </a:pPr>
            <a:r>
              <a:rPr lang="en-US" sz="2000" dirty="0"/>
              <a:t>Example: </a:t>
            </a:r>
          </a:p>
          <a:p>
            <a:pPr>
              <a:buFontTx/>
              <a:buNone/>
            </a:pPr>
            <a:r>
              <a:rPr lang="en-US" sz="2000" dirty="0"/>
              <a:t>https://www.ebi.ac.uk/interpro/entry/pfam/PF07887/rosettafold/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37FF5-9037-48D2-800E-1E9AEAF5A2FD}"/>
              </a:ext>
            </a:extLst>
          </p:cNvPr>
          <p:cNvSpPr txBox="1"/>
          <p:nvPr/>
        </p:nvSpPr>
        <p:spPr>
          <a:xfrm>
            <a:off x="76200" y="5052491"/>
            <a:ext cx="9067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/>
              <a:t>Run online at</a:t>
            </a:r>
          </a:p>
          <a:p>
            <a:pPr>
              <a:buNone/>
            </a:pPr>
            <a:r>
              <a:rPr lang="de-DE" dirty="0"/>
              <a:t>https://yanglab.nankai.edu.cn/trRosetta/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4C06C-88A4-491F-82F2-79EEAD5B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613807"/>
            <a:ext cx="1237724" cy="1772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A12934-5C43-4DA4-8373-93D7C1283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9838"/>
            <a:ext cx="1257365" cy="2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8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457200" y="1530744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C-I-</a:t>
            </a:r>
            <a:r>
              <a:rPr lang="en-US" sz="2400" b="1" dirty="0" err="1"/>
              <a:t>Tasser</a:t>
            </a:r>
            <a:r>
              <a:rPr lang="en-US" sz="2400" b="1" dirty="0"/>
              <a:t>:</a:t>
            </a:r>
            <a:r>
              <a:rPr lang="en-US" sz="2400" dirty="0"/>
              <a:t> Yang Zhang</a:t>
            </a:r>
            <a:endParaRPr lang="en-US" sz="2800" dirty="0">
              <a:latin typeface="Arial" charset="0"/>
            </a:endParaRP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411804" y="5310224"/>
            <a:ext cx="5444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/>
              <a:t>Zheng et al (2021) </a:t>
            </a:r>
            <a:r>
              <a:rPr lang="en-GB" sz="2000" i="1" dirty="0"/>
              <a:t>Cell Reports Methods</a:t>
            </a:r>
            <a:endParaRPr lang="en-US" sz="2000" dirty="0"/>
          </a:p>
        </p:txBody>
      </p:sp>
      <p:pic>
        <p:nvPicPr>
          <p:cNvPr id="1026" name="Picture 2" descr="https://medicine.umich.edu/sites/default/files/styles/profile/public/person/zhang.jpg?itok=6sNL7o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78034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32622A-6BCF-42F4-9AB8-5D42B355B98B}"/>
              </a:ext>
            </a:extLst>
          </p:cNvPr>
          <p:cNvSpPr txBox="1"/>
          <p:nvPr/>
        </p:nvSpPr>
        <p:spPr>
          <a:xfrm>
            <a:off x="366989" y="3827082"/>
            <a:ext cx="80556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</a:lvl1pPr>
          </a:lstStyle>
          <a:p>
            <a:r>
              <a:rPr lang="de-DE" dirty="0"/>
              <a:t>Run online at</a:t>
            </a:r>
          </a:p>
          <a:p>
            <a:r>
              <a:rPr lang="de-DE" dirty="0"/>
              <a:t>https://zhanggroup.org/C-I-TASSER/</a:t>
            </a:r>
          </a:p>
        </p:txBody>
      </p:sp>
    </p:spTree>
    <p:extLst>
      <p:ext uri="{BB962C8B-B14F-4D97-AF65-F5344CB8AC3E}">
        <p14:creationId xmlns:p14="http://schemas.microsoft.com/office/powerpoint/2010/main" val="168271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rcsb.org/pdb/education_discussion/molecule_of_the_month/images/1fpy-twoview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034118" cy="6858000"/>
          </a:xfrm>
          <a:prstGeom prst="rect">
            <a:avLst/>
          </a:prstGeom>
          <a:noFill/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39940" name="Picture 4" descr="http://www.bmb.leeds.ac.uk/illingworth/bioc1010/image0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4800600" cy="2695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" y="5715000"/>
            <a:ext cx="4684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b="1">
                <a:solidFill>
                  <a:srgbClr val="000000"/>
                </a:solidFill>
              </a:rPr>
              <a:t>Age</a:t>
            </a:r>
            <a:r>
              <a:rPr lang="de-DE" b="1">
                <a:solidFill>
                  <a:srgbClr val="000000"/>
                </a:solidFill>
              </a:rPr>
              <a:t>: +3500M years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Users\andrade\Documents\work\text\CVs\me\Mainz12\data\2QC8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025" y="1143000"/>
            <a:ext cx="6054299" cy="5616217"/>
          </a:xfrm>
          <a:prstGeom prst="rect">
            <a:avLst/>
          </a:prstGeom>
          <a:noFill/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66800"/>
            <a:ext cx="23487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000000"/>
                </a:solidFill>
              </a:rPr>
              <a:t>Human</a:t>
            </a:r>
          </a:p>
          <a:p>
            <a:pPr>
              <a:buFontTx/>
              <a:buNone/>
            </a:pPr>
            <a:r>
              <a:rPr lang="en-US">
                <a:solidFill>
                  <a:srgbClr val="000000"/>
                </a:solidFill>
              </a:rPr>
              <a:t>PDB:2QC8</a:t>
            </a:r>
          </a:p>
        </p:txBody>
      </p:sp>
    </p:spTree>
    <p:extLst>
      <p:ext uri="{BB962C8B-B14F-4D97-AF65-F5344CB8AC3E}">
        <p14:creationId xmlns:p14="http://schemas.microsoft.com/office/powerpoint/2010/main" val="400729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0963" name="Picture 3" descr="C:\Users\andrade\Documents\work\text\CVs\me\Mainz12\data\2GLS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350" y="666750"/>
            <a:ext cx="7202075" cy="61769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>
                <a:solidFill>
                  <a:srgbClr val="000000"/>
                </a:solidFill>
              </a:rPr>
              <a:t>Salmonella typhimurium</a:t>
            </a:r>
          </a:p>
          <a:p>
            <a:pPr>
              <a:buFontTx/>
              <a:buNone/>
            </a:pPr>
            <a:r>
              <a:rPr lang="en-US">
                <a:solidFill>
                  <a:srgbClr val="000000"/>
                </a:solidFill>
              </a:rPr>
              <a:t>PDB:2GLS</a:t>
            </a:r>
          </a:p>
        </p:txBody>
      </p:sp>
    </p:spTree>
    <p:extLst>
      <p:ext uri="{BB962C8B-B14F-4D97-AF65-F5344CB8AC3E}">
        <p14:creationId xmlns:p14="http://schemas.microsoft.com/office/powerpoint/2010/main" val="107310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Users\andrade\Documents\work\text\CVs\me\Mainz12\data\2GLS_A-2QC8_A-align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628650"/>
            <a:ext cx="7263408" cy="6106869"/>
          </a:xfrm>
          <a:prstGeom prst="rect">
            <a:avLst/>
          </a:prstGeom>
          <a:noFill/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1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blogs.scientificamerican.com/a-blog-around-the-clock/files/2011/10/a1-tree-of-lif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224" y="2473518"/>
            <a:ext cx="5414776" cy="4384482"/>
          </a:xfrm>
          <a:prstGeom prst="rect">
            <a:avLst/>
          </a:prstGeom>
          <a:noFill/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CA" sz="3600" b="1">
                <a:solidFill>
                  <a:srgbClr val="000000"/>
                </a:solidFill>
              </a:rPr>
              <a:t>Time line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1676400"/>
            <a:ext cx="6282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de-DE">
                <a:solidFill>
                  <a:srgbClr val="000000"/>
                </a:solidFill>
              </a:rPr>
              <a:t>Origin of life: 3.9 By – 3.5 By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295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de-DE">
                <a:solidFill>
                  <a:srgbClr val="000000"/>
                </a:solidFill>
              </a:rPr>
              <a:t>Earth: 4.6 By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8200" y="4419597"/>
            <a:ext cx="3701249" cy="1204667"/>
            <a:chOff x="990600" y="3657600"/>
            <a:chExt cx="7780177" cy="595239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3657600"/>
              <a:ext cx="13869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de-DE" sz="2400">
                  <a:solidFill>
                    <a:srgbClr val="000000"/>
                  </a:solidFill>
                </a:rPr>
                <a:t>4.29 By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0776" y="3883507"/>
              <a:ext cx="76200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Sheridan</a:t>
              </a:r>
              <a:r>
                <a:rPr lang="en-US" sz="1800" i="1">
                  <a:solidFill>
                    <a:srgbClr val="000000"/>
                  </a:solidFill>
                </a:rPr>
                <a:t> et al. </a:t>
              </a:r>
              <a:r>
                <a:rPr lang="en-GB" sz="1800">
                  <a:solidFill>
                    <a:srgbClr val="000000"/>
                  </a:solidFill>
                </a:rPr>
                <a:t>(2003) </a:t>
              </a:r>
              <a:r>
                <a:rPr lang="en-US" sz="1800" i="1">
                  <a:solidFill>
                    <a:srgbClr val="000000"/>
                  </a:solidFill>
                </a:rPr>
                <a:t>Geomicrobiology Journal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200" y="2438399"/>
            <a:ext cx="6543911" cy="1724388"/>
            <a:chOff x="914400" y="2438399"/>
            <a:chExt cx="6543911" cy="1724388"/>
          </a:xfrm>
        </p:grpSpPr>
        <p:grpSp>
          <p:nvGrpSpPr>
            <p:cNvPr id="12" name="Group 11"/>
            <p:cNvGrpSpPr/>
            <p:nvPr/>
          </p:nvGrpSpPr>
          <p:grpSpPr>
            <a:xfrm>
              <a:off x="914400" y="2438399"/>
              <a:ext cx="3886200" cy="1484530"/>
              <a:chOff x="914400" y="2590800"/>
              <a:chExt cx="10167414" cy="67323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13761" y="2970926"/>
                <a:ext cx="7391400" cy="29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>
                    <a:solidFill>
                      <a:srgbClr val="000000"/>
                    </a:solidFill>
                  </a:rPr>
                  <a:t>Glansdorff &amp; Labedan (2008) </a:t>
                </a:r>
                <a:r>
                  <a:rPr lang="en-US" sz="1800" i="1">
                    <a:solidFill>
                      <a:srgbClr val="000000"/>
                    </a:solidFill>
                  </a:rPr>
                  <a:t>Biology Direct 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14400" y="2590800"/>
                <a:ext cx="10167414" cy="376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de-DE" sz="2400">
                    <a:solidFill>
                      <a:srgbClr val="000000"/>
                    </a:solidFill>
                  </a:rPr>
                  <a:t>Last Common Ancestor: 3.5 – 3.8 By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 rot="15271429">
              <a:off x="7098308" y="3802784"/>
              <a:ext cx="215613" cy="504393"/>
            </a:xfrm>
            <a:prstGeom prst="triangl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buFontTx/>
                <a:buNone/>
              </a:pPr>
              <a:endParaRPr lang="en-US" sz="105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2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67200" y="1752600"/>
            <a:ext cx="487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MTQDELKKAVGWAALQYVQPGTIVGVGTGSTAAHFIDALGTMKGQIEGAVSSSDASTEKL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Evolutionary constraints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0" y="1905000"/>
            <a:ext cx="1676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2400" b="1" dirty="0">
                <a:solidFill>
                  <a:srgbClr val="000000"/>
                </a:solidFill>
              </a:rPr>
              <a:t>Sequence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62200" y="5486400"/>
            <a:ext cx="152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2400" b="1" dirty="0">
                <a:solidFill>
                  <a:srgbClr val="000000"/>
                </a:solidFill>
              </a:rPr>
              <a:t>Function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dirty="0">
                <a:solidFill>
                  <a:srgbClr val="000000"/>
                </a:solidFill>
              </a:rPr>
              <a:t>Sequence and function</a:t>
            </a:r>
            <a:endParaRPr lang="en-US" sz="40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0" y="2362200"/>
            <a:ext cx="6238875" cy="3429000"/>
            <a:chOff x="2286000" y="2362200"/>
            <a:chExt cx="6238875" cy="3429000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286000" y="3657600"/>
              <a:ext cx="1676400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2400" b="1" dirty="0">
                  <a:solidFill>
                    <a:srgbClr val="000000"/>
                  </a:solidFill>
                </a:rPr>
                <a:t>Structure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2362200"/>
              <a:ext cx="3648075" cy="3429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sp>
        <p:nvSpPr>
          <p:cNvPr id="10" name="Left-Right Arrow 9"/>
          <p:cNvSpPr/>
          <p:nvPr/>
        </p:nvSpPr>
        <p:spPr>
          <a:xfrm rot="5400000">
            <a:off x="2400300" y="2857500"/>
            <a:ext cx="1524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 rot="5400000">
            <a:off x="2400300" y="4610100"/>
            <a:ext cx="1524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5438626"/>
            <a:ext cx="1295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Sequence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2819400" y="1733968"/>
            <a:ext cx="2492022" cy="2432852"/>
            <a:chOff x="3124200" y="4419600"/>
            <a:chExt cx="2492022" cy="2432852"/>
          </a:xfrm>
        </p:grpSpPr>
        <p:grpSp>
          <p:nvGrpSpPr>
            <p:cNvPr id="3" name="Group 71"/>
            <p:cNvGrpSpPr/>
            <p:nvPr/>
          </p:nvGrpSpPr>
          <p:grpSpPr>
            <a:xfrm>
              <a:off x="3200400" y="5800607"/>
              <a:ext cx="2415822" cy="1051845"/>
              <a:chOff x="2971800" y="5943599"/>
              <a:chExt cx="2415822" cy="1051845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2971800" y="5943599"/>
                <a:ext cx="2415822" cy="1051845"/>
              </a:xfrm>
              <a:custGeom>
                <a:avLst/>
                <a:gdLst>
                  <a:gd name="connsiteX0" fmla="*/ 2088444 w 2419081"/>
                  <a:gd name="connsiteY0" fmla="*/ 1049866 h 1057392"/>
                  <a:gd name="connsiteX1" fmla="*/ 2212622 w 2419081"/>
                  <a:gd name="connsiteY1" fmla="*/ 1038577 h 1057392"/>
                  <a:gd name="connsiteX2" fmla="*/ 2325511 w 2419081"/>
                  <a:gd name="connsiteY2" fmla="*/ 970844 h 1057392"/>
                  <a:gd name="connsiteX3" fmla="*/ 2348089 w 2419081"/>
                  <a:gd name="connsiteY3" fmla="*/ 936977 h 1057392"/>
                  <a:gd name="connsiteX4" fmla="*/ 2381955 w 2419081"/>
                  <a:gd name="connsiteY4" fmla="*/ 891822 h 1057392"/>
                  <a:gd name="connsiteX5" fmla="*/ 2415822 w 2419081"/>
                  <a:gd name="connsiteY5" fmla="*/ 790222 h 1057392"/>
                  <a:gd name="connsiteX6" fmla="*/ 2393244 w 2419081"/>
                  <a:gd name="connsiteY6" fmla="*/ 553155 h 1057392"/>
                  <a:gd name="connsiteX7" fmla="*/ 2359377 w 2419081"/>
                  <a:gd name="connsiteY7" fmla="*/ 485422 h 1057392"/>
                  <a:gd name="connsiteX8" fmla="*/ 2314222 w 2419081"/>
                  <a:gd name="connsiteY8" fmla="*/ 440266 h 1057392"/>
                  <a:gd name="connsiteX9" fmla="*/ 2302933 w 2419081"/>
                  <a:gd name="connsiteY9" fmla="*/ 406400 h 1057392"/>
                  <a:gd name="connsiteX10" fmla="*/ 2190044 w 2419081"/>
                  <a:gd name="connsiteY10" fmla="*/ 327377 h 1057392"/>
                  <a:gd name="connsiteX11" fmla="*/ 2144889 w 2419081"/>
                  <a:gd name="connsiteY11" fmla="*/ 293511 h 1057392"/>
                  <a:gd name="connsiteX12" fmla="*/ 2065866 w 2419081"/>
                  <a:gd name="connsiteY12" fmla="*/ 248355 h 1057392"/>
                  <a:gd name="connsiteX13" fmla="*/ 1998133 w 2419081"/>
                  <a:gd name="connsiteY13" fmla="*/ 225777 h 1057392"/>
                  <a:gd name="connsiteX14" fmla="*/ 1930400 w 2419081"/>
                  <a:gd name="connsiteY14" fmla="*/ 180622 h 1057392"/>
                  <a:gd name="connsiteX15" fmla="*/ 1896533 w 2419081"/>
                  <a:gd name="connsiteY15" fmla="*/ 158044 h 1057392"/>
                  <a:gd name="connsiteX16" fmla="*/ 1862666 w 2419081"/>
                  <a:gd name="connsiteY16" fmla="*/ 146755 h 1057392"/>
                  <a:gd name="connsiteX17" fmla="*/ 1761066 w 2419081"/>
                  <a:gd name="connsiteY17" fmla="*/ 101600 h 1057392"/>
                  <a:gd name="connsiteX18" fmla="*/ 1727200 w 2419081"/>
                  <a:gd name="connsiteY18" fmla="*/ 79022 h 1057392"/>
                  <a:gd name="connsiteX19" fmla="*/ 1693333 w 2419081"/>
                  <a:gd name="connsiteY19" fmla="*/ 67733 h 1057392"/>
                  <a:gd name="connsiteX20" fmla="*/ 1625600 w 2419081"/>
                  <a:gd name="connsiteY20" fmla="*/ 33866 h 1057392"/>
                  <a:gd name="connsiteX21" fmla="*/ 1546577 w 2419081"/>
                  <a:gd name="connsiteY21" fmla="*/ 22577 h 1057392"/>
                  <a:gd name="connsiteX22" fmla="*/ 1399822 w 2419081"/>
                  <a:gd name="connsiteY22" fmla="*/ 0 h 1057392"/>
                  <a:gd name="connsiteX23" fmla="*/ 1343377 w 2419081"/>
                  <a:gd name="connsiteY23" fmla="*/ 11288 h 1057392"/>
                  <a:gd name="connsiteX24" fmla="*/ 1253066 w 2419081"/>
                  <a:gd name="connsiteY24" fmla="*/ 79022 h 1057392"/>
                  <a:gd name="connsiteX25" fmla="*/ 1207911 w 2419081"/>
                  <a:gd name="connsiteY25" fmla="*/ 101600 h 1057392"/>
                  <a:gd name="connsiteX26" fmla="*/ 993422 w 2419081"/>
                  <a:gd name="connsiteY26" fmla="*/ 124177 h 1057392"/>
                  <a:gd name="connsiteX27" fmla="*/ 790222 w 2419081"/>
                  <a:gd name="connsiteY27" fmla="*/ 112888 h 1057392"/>
                  <a:gd name="connsiteX28" fmla="*/ 722489 w 2419081"/>
                  <a:gd name="connsiteY28" fmla="*/ 90311 h 1057392"/>
                  <a:gd name="connsiteX29" fmla="*/ 654755 w 2419081"/>
                  <a:gd name="connsiteY29" fmla="*/ 79022 h 1057392"/>
                  <a:gd name="connsiteX30" fmla="*/ 575733 w 2419081"/>
                  <a:gd name="connsiteY30" fmla="*/ 56444 h 1057392"/>
                  <a:gd name="connsiteX31" fmla="*/ 395111 w 2419081"/>
                  <a:gd name="connsiteY31" fmla="*/ 67733 h 1057392"/>
                  <a:gd name="connsiteX32" fmla="*/ 361244 w 2419081"/>
                  <a:gd name="connsiteY32" fmla="*/ 79022 h 1057392"/>
                  <a:gd name="connsiteX33" fmla="*/ 316089 w 2419081"/>
                  <a:gd name="connsiteY33" fmla="*/ 112888 h 1057392"/>
                  <a:gd name="connsiteX34" fmla="*/ 270933 w 2419081"/>
                  <a:gd name="connsiteY34" fmla="*/ 135466 h 1057392"/>
                  <a:gd name="connsiteX35" fmla="*/ 158044 w 2419081"/>
                  <a:gd name="connsiteY35" fmla="*/ 214488 h 1057392"/>
                  <a:gd name="connsiteX36" fmla="*/ 101600 w 2419081"/>
                  <a:gd name="connsiteY36" fmla="*/ 293511 h 1057392"/>
                  <a:gd name="connsiteX37" fmla="*/ 67733 w 2419081"/>
                  <a:gd name="connsiteY37" fmla="*/ 327377 h 1057392"/>
                  <a:gd name="connsiteX38" fmla="*/ 22577 w 2419081"/>
                  <a:gd name="connsiteY38" fmla="*/ 406400 h 1057392"/>
                  <a:gd name="connsiteX39" fmla="*/ 0 w 2419081"/>
                  <a:gd name="connsiteY39" fmla="*/ 440266 h 1057392"/>
                  <a:gd name="connsiteX40" fmla="*/ 11289 w 2419081"/>
                  <a:gd name="connsiteY40" fmla="*/ 598311 h 1057392"/>
                  <a:gd name="connsiteX41" fmla="*/ 45155 w 2419081"/>
                  <a:gd name="connsiteY41" fmla="*/ 654755 h 1057392"/>
                  <a:gd name="connsiteX42" fmla="*/ 90311 w 2419081"/>
                  <a:gd name="connsiteY42" fmla="*/ 722488 h 1057392"/>
                  <a:gd name="connsiteX43" fmla="*/ 112889 w 2419081"/>
                  <a:gd name="connsiteY43" fmla="*/ 756355 h 1057392"/>
                  <a:gd name="connsiteX44" fmla="*/ 146755 w 2419081"/>
                  <a:gd name="connsiteY44" fmla="*/ 767644 h 1057392"/>
                  <a:gd name="connsiteX45" fmla="*/ 225777 w 2419081"/>
                  <a:gd name="connsiteY45" fmla="*/ 824088 h 1057392"/>
                  <a:gd name="connsiteX46" fmla="*/ 304800 w 2419081"/>
                  <a:gd name="connsiteY46" fmla="*/ 891822 h 1057392"/>
                  <a:gd name="connsiteX47" fmla="*/ 349955 w 2419081"/>
                  <a:gd name="connsiteY47" fmla="*/ 914400 h 1057392"/>
                  <a:gd name="connsiteX48" fmla="*/ 383822 w 2419081"/>
                  <a:gd name="connsiteY48" fmla="*/ 936977 h 1057392"/>
                  <a:gd name="connsiteX49" fmla="*/ 1038577 w 2419081"/>
                  <a:gd name="connsiteY49" fmla="*/ 982133 h 1057392"/>
                  <a:gd name="connsiteX50" fmla="*/ 1682044 w 2419081"/>
                  <a:gd name="connsiteY50" fmla="*/ 982133 h 1057392"/>
                  <a:gd name="connsiteX51" fmla="*/ 2020711 w 2419081"/>
                  <a:gd name="connsiteY51" fmla="*/ 993422 h 1057392"/>
                  <a:gd name="connsiteX52" fmla="*/ 2088444 w 2419081"/>
                  <a:gd name="connsiteY52" fmla="*/ 1049866 h 1057392"/>
                  <a:gd name="connsiteX0" fmla="*/ 2088444 w 2415822"/>
                  <a:gd name="connsiteY0" fmla="*/ 1049866 h 1053231"/>
                  <a:gd name="connsiteX1" fmla="*/ 2212622 w 2415822"/>
                  <a:gd name="connsiteY1" fmla="*/ 1038577 h 1053231"/>
                  <a:gd name="connsiteX2" fmla="*/ 2325511 w 2415822"/>
                  <a:gd name="connsiteY2" fmla="*/ 970844 h 1053231"/>
                  <a:gd name="connsiteX3" fmla="*/ 2348089 w 2415822"/>
                  <a:gd name="connsiteY3" fmla="*/ 936977 h 1053231"/>
                  <a:gd name="connsiteX4" fmla="*/ 2381955 w 2415822"/>
                  <a:gd name="connsiteY4" fmla="*/ 891822 h 1053231"/>
                  <a:gd name="connsiteX5" fmla="*/ 2415822 w 2415822"/>
                  <a:gd name="connsiteY5" fmla="*/ 790222 h 1053231"/>
                  <a:gd name="connsiteX6" fmla="*/ 2393244 w 2415822"/>
                  <a:gd name="connsiteY6" fmla="*/ 553155 h 1053231"/>
                  <a:gd name="connsiteX7" fmla="*/ 2359377 w 2415822"/>
                  <a:gd name="connsiteY7" fmla="*/ 485422 h 1053231"/>
                  <a:gd name="connsiteX8" fmla="*/ 2314222 w 2415822"/>
                  <a:gd name="connsiteY8" fmla="*/ 440266 h 1053231"/>
                  <a:gd name="connsiteX9" fmla="*/ 2302933 w 2415822"/>
                  <a:gd name="connsiteY9" fmla="*/ 406400 h 1053231"/>
                  <a:gd name="connsiteX10" fmla="*/ 2190044 w 2415822"/>
                  <a:gd name="connsiteY10" fmla="*/ 327377 h 1053231"/>
                  <a:gd name="connsiteX11" fmla="*/ 2144889 w 2415822"/>
                  <a:gd name="connsiteY11" fmla="*/ 293511 h 1053231"/>
                  <a:gd name="connsiteX12" fmla="*/ 2065866 w 2415822"/>
                  <a:gd name="connsiteY12" fmla="*/ 248355 h 1053231"/>
                  <a:gd name="connsiteX13" fmla="*/ 1998133 w 2415822"/>
                  <a:gd name="connsiteY13" fmla="*/ 225777 h 1053231"/>
                  <a:gd name="connsiteX14" fmla="*/ 1930400 w 2415822"/>
                  <a:gd name="connsiteY14" fmla="*/ 180622 h 1053231"/>
                  <a:gd name="connsiteX15" fmla="*/ 1896533 w 2415822"/>
                  <a:gd name="connsiteY15" fmla="*/ 158044 h 1053231"/>
                  <a:gd name="connsiteX16" fmla="*/ 1862666 w 2415822"/>
                  <a:gd name="connsiteY16" fmla="*/ 146755 h 1053231"/>
                  <a:gd name="connsiteX17" fmla="*/ 1761066 w 2415822"/>
                  <a:gd name="connsiteY17" fmla="*/ 101600 h 1053231"/>
                  <a:gd name="connsiteX18" fmla="*/ 1727200 w 2415822"/>
                  <a:gd name="connsiteY18" fmla="*/ 79022 h 1053231"/>
                  <a:gd name="connsiteX19" fmla="*/ 1693333 w 2415822"/>
                  <a:gd name="connsiteY19" fmla="*/ 67733 h 1053231"/>
                  <a:gd name="connsiteX20" fmla="*/ 1625600 w 2415822"/>
                  <a:gd name="connsiteY20" fmla="*/ 33866 h 1053231"/>
                  <a:gd name="connsiteX21" fmla="*/ 1546577 w 2415822"/>
                  <a:gd name="connsiteY21" fmla="*/ 22577 h 1053231"/>
                  <a:gd name="connsiteX22" fmla="*/ 1399822 w 2415822"/>
                  <a:gd name="connsiteY22" fmla="*/ 0 h 1053231"/>
                  <a:gd name="connsiteX23" fmla="*/ 1253066 w 2415822"/>
                  <a:gd name="connsiteY23" fmla="*/ 79022 h 1053231"/>
                  <a:gd name="connsiteX24" fmla="*/ 1207911 w 2415822"/>
                  <a:gd name="connsiteY24" fmla="*/ 101600 h 1053231"/>
                  <a:gd name="connsiteX25" fmla="*/ 993422 w 2415822"/>
                  <a:gd name="connsiteY25" fmla="*/ 124177 h 1053231"/>
                  <a:gd name="connsiteX26" fmla="*/ 790222 w 2415822"/>
                  <a:gd name="connsiteY26" fmla="*/ 112888 h 1053231"/>
                  <a:gd name="connsiteX27" fmla="*/ 722489 w 2415822"/>
                  <a:gd name="connsiteY27" fmla="*/ 90311 h 1053231"/>
                  <a:gd name="connsiteX28" fmla="*/ 654755 w 2415822"/>
                  <a:gd name="connsiteY28" fmla="*/ 79022 h 1053231"/>
                  <a:gd name="connsiteX29" fmla="*/ 575733 w 2415822"/>
                  <a:gd name="connsiteY29" fmla="*/ 56444 h 1053231"/>
                  <a:gd name="connsiteX30" fmla="*/ 395111 w 2415822"/>
                  <a:gd name="connsiteY30" fmla="*/ 67733 h 1053231"/>
                  <a:gd name="connsiteX31" fmla="*/ 361244 w 2415822"/>
                  <a:gd name="connsiteY31" fmla="*/ 79022 h 1053231"/>
                  <a:gd name="connsiteX32" fmla="*/ 316089 w 2415822"/>
                  <a:gd name="connsiteY32" fmla="*/ 112888 h 1053231"/>
                  <a:gd name="connsiteX33" fmla="*/ 270933 w 2415822"/>
                  <a:gd name="connsiteY33" fmla="*/ 135466 h 1053231"/>
                  <a:gd name="connsiteX34" fmla="*/ 158044 w 2415822"/>
                  <a:gd name="connsiteY34" fmla="*/ 214488 h 1053231"/>
                  <a:gd name="connsiteX35" fmla="*/ 101600 w 2415822"/>
                  <a:gd name="connsiteY35" fmla="*/ 293511 h 1053231"/>
                  <a:gd name="connsiteX36" fmla="*/ 67733 w 2415822"/>
                  <a:gd name="connsiteY36" fmla="*/ 327377 h 1053231"/>
                  <a:gd name="connsiteX37" fmla="*/ 22577 w 2415822"/>
                  <a:gd name="connsiteY37" fmla="*/ 406400 h 1053231"/>
                  <a:gd name="connsiteX38" fmla="*/ 0 w 2415822"/>
                  <a:gd name="connsiteY38" fmla="*/ 440266 h 1053231"/>
                  <a:gd name="connsiteX39" fmla="*/ 11289 w 2415822"/>
                  <a:gd name="connsiteY39" fmla="*/ 598311 h 1053231"/>
                  <a:gd name="connsiteX40" fmla="*/ 45155 w 2415822"/>
                  <a:gd name="connsiteY40" fmla="*/ 654755 h 1053231"/>
                  <a:gd name="connsiteX41" fmla="*/ 90311 w 2415822"/>
                  <a:gd name="connsiteY41" fmla="*/ 722488 h 1053231"/>
                  <a:gd name="connsiteX42" fmla="*/ 112889 w 2415822"/>
                  <a:gd name="connsiteY42" fmla="*/ 756355 h 1053231"/>
                  <a:gd name="connsiteX43" fmla="*/ 146755 w 2415822"/>
                  <a:gd name="connsiteY43" fmla="*/ 767644 h 1053231"/>
                  <a:gd name="connsiteX44" fmla="*/ 225777 w 2415822"/>
                  <a:gd name="connsiteY44" fmla="*/ 824088 h 1053231"/>
                  <a:gd name="connsiteX45" fmla="*/ 304800 w 2415822"/>
                  <a:gd name="connsiteY45" fmla="*/ 891822 h 1053231"/>
                  <a:gd name="connsiteX46" fmla="*/ 349955 w 2415822"/>
                  <a:gd name="connsiteY46" fmla="*/ 914400 h 1053231"/>
                  <a:gd name="connsiteX47" fmla="*/ 383822 w 2415822"/>
                  <a:gd name="connsiteY47" fmla="*/ 936977 h 1053231"/>
                  <a:gd name="connsiteX48" fmla="*/ 1038577 w 2415822"/>
                  <a:gd name="connsiteY48" fmla="*/ 982133 h 1053231"/>
                  <a:gd name="connsiteX49" fmla="*/ 1682044 w 2415822"/>
                  <a:gd name="connsiteY49" fmla="*/ 982133 h 1053231"/>
                  <a:gd name="connsiteX50" fmla="*/ 2020711 w 2415822"/>
                  <a:gd name="connsiteY50" fmla="*/ 993422 h 1053231"/>
                  <a:gd name="connsiteX51" fmla="*/ 2088444 w 2415822"/>
                  <a:gd name="connsiteY51" fmla="*/ 1049866 h 1053231"/>
                  <a:gd name="connsiteX0" fmla="*/ 2088444 w 2415822"/>
                  <a:gd name="connsiteY0" fmla="*/ 1049866 h 1051845"/>
                  <a:gd name="connsiteX1" fmla="*/ 2212622 w 2415822"/>
                  <a:gd name="connsiteY1" fmla="*/ 1038577 h 1051845"/>
                  <a:gd name="connsiteX2" fmla="*/ 2325511 w 2415822"/>
                  <a:gd name="connsiteY2" fmla="*/ 970844 h 1051845"/>
                  <a:gd name="connsiteX3" fmla="*/ 2348089 w 2415822"/>
                  <a:gd name="connsiteY3" fmla="*/ 936977 h 1051845"/>
                  <a:gd name="connsiteX4" fmla="*/ 2381955 w 2415822"/>
                  <a:gd name="connsiteY4" fmla="*/ 891822 h 1051845"/>
                  <a:gd name="connsiteX5" fmla="*/ 2415822 w 2415822"/>
                  <a:gd name="connsiteY5" fmla="*/ 790222 h 1051845"/>
                  <a:gd name="connsiteX6" fmla="*/ 2393244 w 2415822"/>
                  <a:gd name="connsiteY6" fmla="*/ 553155 h 1051845"/>
                  <a:gd name="connsiteX7" fmla="*/ 2359377 w 2415822"/>
                  <a:gd name="connsiteY7" fmla="*/ 485422 h 1051845"/>
                  <a:gd name="connsiteX8" fmla="*/ 2314222 w 2415822"/>
                  <a:gd name="connsiteY8" fmla="*/ 440266 h 1051845"/>
                  <a:gd name="connsiteX9" fmla="*/ 2302933 w 2415822"/>
                  <a:gd name="connsiteY9" fmla="*/ 406400 h 1051845"/>
                  <a:gd name="connsiteX10" fmla="*/ 2190044 w 2415822"/>
                  <a:gd name="connsiteY10" fmla="*/ 327377 h 1051845"/>
                  <a:gd name="connsiteX11" fmla="*/ 2144889 w 2415822"/>
                  <a:gd name="connsiteY11" fmla="*/ 293511 h 1051845"/>
                  <a:gd name="connsiteX12" fmla="*/ 2065866 w 2415822"/>
                  <a:gd name="connsiteY12" fmla="*/ 248355 h 1051845"/>
                  <a:gd name="connsiteX13" fmla="*/ 1998133 w 2415822"/>
                  <a:gd name="connsiteY13" fmla="*/ 225777 h 1051845"/>
                  <a:gd name="connsiteX14" fmla="*/ 1930400 w 2415822"/>
                  <a:gd name="connsiteY14" fmla="*/ 180622 h 1051845"/>
                  <a:gd name="connsiteX15" fmla="*/ 1896533 w 2415822"/>
                  <a:gd name="connsiteY15" fmla="*/ 158044 h 1051845"/>
                  <a:gd name="connsiteX16" fmla="*/ 1862666 w 2415822"/>
                  <a:gd name="connsiteY16" fmla="*/ 146755 h 1051845"/>
                  <a:gd name="connsiteX17" fmla="*/ 1761066 w 2415822"/>
                  <a:gd name="connsiteY17" fmla="*/ 101600 h 1051845"/>
                  <a:gd name="connsiteX18" fmla="*/ 1727200 w 2415822"/>
                  <a:gd name="connsiteY18" fmla="*/ 79022 h 1051845"/>
                  <a:gd name="connsiteX19" fmla="*/ 1693333 w 2415822"/>
                  <a:gd name="connsiteY19" fmla="*/ 67733 h 1051845"/>
                  <a:gd name="connsiteX20" fmla="*/ 1625600 w 2415822"/>
                  <a:gd name="connsiteY20" fmla="*/ 33866 h 1051845"/>
                  <a:gd name="connsiteX21" fmla="*/ 1546577 w 2415822"/>
                  <a:gd name="connsiteY21" fmla="*/ 22577 h 1051845"/>
                  <a:gd name="connsiteX22" fmla="*/ 1399822 w 2415822"/>
                  <a:gd name="connsiteY22" fmla="*/ 0 h 1051845"/>
                  <a:gd name="connsiteX23" fmla="*/ 1253066 w 2415822"/>
                  <a:gd name="connsiteY23" fmla="*/ 79022 h 1051845"/>
                  <a:gd name="connsiteX24" fmla="*/ 1207911 w 2415822"/>
                  <a:gd name="connsiteY24" fmla="*/ 101600 h 1051845"/>
                  <a:gd name="connsiteX25" fmla="*/ 993422 w 2415822"/>
                  <a:gd name="connsiteY25" fmla="*/ 124177 h 1051845"/>
                  <a:gd name="connsiteX26" fmla="*/ 790222 w 2415822"/>
                  <a:gd name="connsiteY26" fmla="*/ 112888 h 1051845"/>
                  <a:gd name="connsiteX27" fmla="*/ 722489 w 2415822"/>
                  <a:gd name="connsiteY27" fmla="*/ 90311 h 1051845"/>
                  <a:gd name="connsiteX28" fmla="*/ 654755 w 2415822"/>
                  <a:gd name="connsiteY28" fmla="*/ 79022 h 1051845"/>
                  <a:gd name="connsiteX29" fmla="*/ 575733 w 2415822"/>
                  <a:gd name="connsiteY29" fmla="*/ 56444 h 1051845"/>
                  <a:gd name="connsiteX30" fmla="*/ 395111 w 2415822"/>
                  <a:gd name="connsiteY30" fmla="*/ 67733 h 1051845"/>
                  <a:gd name="connsiteX31" fmla="*/ 361244 w 2415822"/>
                  <a:gd name="connsiteY31" fmla="*/ 79022 h 1051845"/>
                  <a:gd name="connsiteX32" fmla="*/ 316089 w 2415822"/>
                  <a:gd name="connsiteY32" fmla="*/ 112888 h 1051845"/>
                  <a:gd name="connsiteX33" fmla="*/ 270933 w 2415822"/>
                  <a:gd name="connsiteY33" fmla="*/ 135466 h 1051845"/>
                  <a:gd name="connsiteX34" fmla="*/ 158044 w 2415822"/>
                  <a:gd name="connsiteY34" fmla="*/ 214488 h 1051845"/>
                  <a:gd name="connsiteX35" fmla="*/ 101600 w 2415822"/>
                  <a:gd name="connsiteY35" fmla="*/ 293511 h 1051845"/>
                  <a:gd name="connsiteX36" fmla="*/ 67733 w 2415822"/>
                  <a:gd name="connsiteY36" fmla="*/ 327377 h 1051845"/>
                  <a:gd name="connsiteX37" fmla="*/ 22577 w 2415822"/>
                  <a:gd name="connsiteY37" fmla="*/ 406400 h 1051845"/>
                  <a:gd name="connsiteX38" fmla="*/ 0 w 2415822"/>
                  <a:gd name="connsiteY38" fmla="*/ 440266 h 1051845"/>
                  <a:gd name="connsiteX39" fmla="*/ 11289 w 2415822"/>
                  <a:gd name="connsiteY39" fmla="*/ 598311 h 1051845"/>
                  <a:gd name="connsiteX40" fmla="*/ 45155 w 2415822"/>
                  <a:gd name="connsiteY40" fmla="*/ 654755 h 1051845"/>
                  <a:gd name="connsiteX41" fmla="*/ 90311 w 2415822"/>
                  <a:gd name="connsiteY41" fmla="*/ 722488 h 1051845"/>
                  <a:gd name="connsiteX42" fmla="*/ 112889 w 2415822"/>
                  <a:gd name="connsiteY42" fmla="*/ 756355 h 1051845"/>
                  <a:gd name="connsiteX43" fmla="*/ 146755 w 2415822"/>
                  <a:gd name="connsiteY43" fmla="*/ 767644 h 1051845"/>
                  <a:gd name="connsiteX44" fmla="*/ 225777 w 2415822"/>
                  <a:gd name="connsiteY44" fmla="*/ 824088 h 1051845"/>
                  <a:gd name="connsiteX45" fmla="*/ 304800 w 2415822"/>
                  <a:gd name="connsiteY45" fmla="*/ 891822 h 1051845"/>
                  <a:gd name="connsiteX46" fmla="*/ 349955 w 2415822"/>
                  <a:gd name="connsiteY46" fmla="*/ 914400 h 1051845"/>
                  <a:gd name="connsiteX47" fmla="*/ 383822 w 2415822"/>
                  <a:gd name="connsiteY47" fmla="*/ 936977 h 1051845"/>
                  <a:gd name="connsiteX48" fmla="*/ 1038577 w 2415822"/>
                  <a:gd name="connsiteY48" fmla="*/ 982133 h 1051845"/>
                  <a:gd name="connsiteX49" fmla="*/ 1682044 w 2415822"/>
                  <a:gd name="connsiteY49" fmla="*/ 982133 h 1051845"/>
                  <a:gd name="connsiteX50" fmla="*/ 1917016 w 2415822"/>
                  <a:gd name="connsiteY50" fmla="*/ 1012276 h 1051845"/>
                  <a:gd name="connsiteX51" fmla="*/ 2088444 w 2415822"/>
                  <a:gd name="connsiteY51" fmla="*/ 1049866 h 105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415822" h="1051845">
                    <a:moveTo>
                      <a:pt x="2088444" y="1049866"/>
                    </a:moveTo>
                    <a:cubicBezTo>
                      <a:pt x="2137712" y="1054249"/>
                      <a:pt x="2173192" y="1051720"/>
                      <a:pt x="2212622" y="1038577"/>
                    </a:cubicBezTo>
                    <a:cubicBezTo>
                      <a:pt x="2254253" y="1024700"/>
                      <a:pt x="2325511" y="970844"/>
                      <a:pt x="2325511" y="970844"/>
                    </a:cubicBezTo>
                    <a:cubicBezTo>
                      <a:pt x="2333037" y="959555"/>
                      <a:pt x="2340203" y="948018"/>
                      <a:pt x="2348089" y="936977"/>
                    </a:cubicBezTo>
                    <a:cubicBezTo>
                      <a:pt x="2359025" y="921667"/>
                      <a:pt x="2372818" y="908269"/>
                      <a:pt x="2381955" y="891822"/>
                    </a:cubicBezTo>
                    <a:cubicBezTo>
                      <a:pt x="2401278" y="857041"/>
                      <a:pt x="2406522" y="827421"/>
                      <a:pt x="2415822" y="790222"/>
                    </a:cubicBezTo>
                    <a:cubicBezTo>
                      <a:pt x="2407726" y="652596"/>
                      <a:pt x="2419081" y="643585"/>
                      <a:pt x="2393244" y="553155"/>
                    </a:cubicBezTo>
                    <a:cubicBezTo>
                      <a:pt x="2384659" y="523106"/>
                      <a:pt x="2380582" y="510161"/>
                      <a:pt x="2359377" y="485422"/>
                    </a:cubicBezTo>
                    <a:cubicBezTo>
                      <a:pt x="2345524" y="469260"/>
                      <a:pt x="2329274" y="455318"/>
                      <a:pt x="2314222" y="440266"/>
                    </a:cubicBezTo>
                    <a:cubicBezTo>
                      <a:pt x="2310459" y="428977"/>
                      <a:pt x="2310677" y="415435"/>
                      <a:pt x="2302933" y="406400"/>
                    </a:cubicBezTo>
                    <a:cubicBezTo>
                      <a:pt x="2272021" y="370336"/>
                      <a:pt x="2228296" y="352878"/>
                      <a:pt x="2190044" y="327377"/>
                    </a:cubicBezTo>
                    <a:cubicBezTo>
                      <a:pt x="2174389" y="316941"/>
                      <a:pt x="2160199" y="304447"/>
                      <a:pt x="2144889" y="293511"/>
                    </a:cubicBezTo>
                    <a:cubicBezTo>
                      <a:pt x="2118969" y="274997"/>
                      <a:pt x="2095933" y="260382"/>
                      <a:pt x="2065866" y="248355"/>
                    </a:cubicBezTo>
                    <a:cubicBezTo>
                      <a:pt x="2043769" y="239516"/>
                      <a:pt x="2019419" y="236420"/>
                      <a:pt x="1998133" y="225777"/>
                    </a:cubicBezTo>
                    <a:cubicBezTo>
                      <a:pt x="1973863" y="213642"/>
                      <a:pt x="1952978" y="195674"/>
                      <a:pt x="1930400" y="180622"/>
                    </a:cubicBezTo>
                    <a:cubicBezTo>
                      <a:pt x="1919111" y="173096"/>
                      <a:pt x="1909404" y="162334"/>
                      <a:pt x="1896533" y="158044"/>
                    </a:cubicBezTo>
                    <a:lnTo>
                      <a:pt x="1862666" y="146755"/>
                    </a:lnTo>
                    <a:cubicBezTo>
                      <a:pt x="1767889" y="75671"/>
                      <a:pt x="1870911" y="142791"/>
                      <a:pt x="1761066" y="101600"/>
                    </a:cubicBezTo>
                    <a:cubicBezTo>
                      <a:pt x="1748362" y="96836"/>
                      <a:pt x="1739335" y="85090"/>
                      <a:pt x="1727200" y="79022"/>
                    </a:cubicBezTo>
                    <a:cubicBezTo>
                      <a:pt x="1716557" y="73700"/>
                      <a:pt x="1704207" y="72566"/>
                      <a:pt x="1693333" y="67733"/>
                    </a:cubicBezTo>
                    <a:cubicBezTo>
                      <a:pt x="1670266" y="57481"/>
                      <a:pt x="1649726" y="41290"/>
                      <a:pt x="1625600" y="33866"/>
                    </a:cubicBezTo>
                    <a:cubicBezTo>
                      <a:pt x="1600168" y="26041"/>
                      <a:pt x="1572952" y="26094"/>
                      <a:pt x="1546577" y="22577"/>
                    </a:cubicBezTo>
                    <a:cubicBezTo>
                      <a:pt x="1423556" y="6174"/>
                      <a:pt x="1494661" y="18966"/>
                      <a:pt x="1399822" y="0"/>
                    </a:cubicBezTo>
                    <a:cubicBezTo>
                      <a:pt x="1350904" y="9407"/>
                      <a:pt x="1285051" y="62089"/>
                      <a:pt x="1253066" y="79022"/>
                    </a:cubicBezTo>
                    <a:cubicBezTo>
                      <a:pt x="1238014" y="86548"/>
                      <a:pt x="1223379" y="94971"/>
                      <a:pt x="1207911" y="101600"/>
                    </a:cubicBezTo>
                    <a:cubicBezTo>
                      <a:pt x="1140520" y="130481"/>
                      <a:pt x="1065743" y="119657"/>
                      <a:pt x="993422" y="124177"/>
                    </a:cubicBezTo>
                    <a:cubicBezTo>
                      <a:pt x="925689" y="120414"/>
                      <a:pt x="857536" y="121302"/>
                      <a:pt x="790222" y="112888"/>
                    </a:cubicBezTo>
                    <a:cubicBezTo>
                      <a:pt x="766607" y="109936"/>
                      <a:pt x="745964" y="94224"/>
                      <a:pt x="722489" y="90311"/>
                    </a:cubicBezTo>
                    <a:cubicBezTo>
                      <a:pt x="699911" y="86548"/>
                      <a:pt x="677200" y="83511"/>
                      <a:pt x="654755" y="79022"/>
                    </a:cubicBezTo>
                    <a:cubicBezTo>
                      <a:pt x="619320" y="71935"/>
                      <a:pt x="608010" y="67203"/>
                      <a:pt x="575733" y="56444"/>
                    </a:cubicBezTo>
                    <a:cubicBezTo>
                      <a:pt x="515526" y="60207"/>
                      <a:pt x="455104" y="61418"/>
                      <a:pt x="395111" y="67733"/>
                    </a:cubicBezTo>
                    <a:cubicBezTo>
                      <a:pt x="383277" y="68979"/>
                      <a:pt x="371576" y="73118"/>
                      <a:pt x="361244" y="79022"/>
                    </a:cubicBezTo>
                    <a:cubicBezTo>
                      <a:pt x="344908" y="88357"/>
                      <a:pt x="332044" y="102916"/>
                      <a:pt x="316089" y="112888"/>
                    </a:cubicBezTo>
                    <a:cubicBezTo>
                      <a:pt x="301818" y="121807"/>
                      <a:pt x="284074" y="124953"/>
                      <a:pt x="270933" y="135466"/>
                    </a:cubicBezTo>
                    <a:cubicBezTo>
                      <a:pt x="163610" y="221325"/>
                      <a:pt x="248083" y="191980"/>
                      <a:pt x="158044" y="214488"/>
                    </a:cubicBezTo>
                    <a:cubicBezTo>
                      <a:pt x="140179" y="241286"/>
                      <a:pt x="122598" y="269013"/>
                      <a:pt x="101600" y="293511"/>
                    </a:cubicBezTo>
                    <a:cubicBezTo>
                      <a:pt x="91210" y="305632"/>
                      <a:pt x="77954" y="315113"/>
                      <a:pt x="67733" y="327377"/>
                    </a:cubicBezTo>
                    <a:cubicBezTo>
                      <a:pt x="42731" y="357379"/>
                      <a:pt x="42651" y="371270"/>
                      <a:pt x="22577" y="406400"/>
                    </a:cubicBezTo>
                    <a:cubicBezTo>
                      <a:pt x="15846" y="418180"/>
                      <a:pt x="7526" y="428977"/>
                      <a:pt x="0" y="440266"/>
                    </a:cubicBezTo>
                    <a:cubicBezTo>
                      <a:pt x="3763" y="492948"/>
                      <a:pt x="409" y="546628"/>
                      <a:pt x="11289" y="598311"/>
                    </a:cubicBezTo>
                    <a:cubicBezTo>
                      <a:pt x="15809" y="619782"/>
                      <a:pt x="33375" y="636244"/>
                      <a:pt x="45155" y="654755"/>
                    </a:cubicBezTo>
                    <a:cubicBezTo>
                      <a:pt x="59723" y="677648"/>
                      <a:pt x="75259" y="699910"/>
                      <a:pt x="90311" y="722488"/>
                    </a:cubicBezTo>
                    <a:cubicBezTo>
                      <a:pt x="97837" y="733777"/>
                      <a:pt x="100018" y="752064"/>
                      <a:pt x="112889" y="756355"/>
                    </a:cubicBezTo>
                    <a:cubicBezTo>
                      <a:pt x="124178" y="760118"/>
                      <a:pt x="136112" y="762322"/>
                      <a:pt x="146755" y="767644"/>
                    </a:cubicBezTo>
                    <a:cubicBezTo>
                      <a:pt x="161049" y="774791"/>
                      <a:pt x="218618" y="817952"/>
                      <a:pt x="225777" y="824088"/>
                    </a:cubicBezTo>
                    <a:cubicBezTo>
                      <a:pt x="275511" y="866717"/>
                      <a:pt x="243851" y="853729"/>
                      <a:pt x="304800" y="891822"/>
                    </a:cubicBezTo>
                    <a:cubicBezTo>
                      <a:pt x="319070" y="900741"/>
                      <a:pt x="335344" y="906051"/>
                      <a:pt x="349955" y="914400"/>
                    </a:cubicBezTo>
                    <a:cubicBezTo>
                      <a:pt x="361735" y="921131"/>
                      <a:pt x="370518" y="934316"/>
                      <a:pt x="383822" y="936977"/>
                    </a:cubicBezTo>
                    <a:cubicBezTo>
                      <a:pt x="625076" y="985227"/>
                      <a:pt x="777970" y="974894"/>
                      <a:pt x="1038577" y="982133"/>
                    </a:cubicBezTo>
                    <a:cubicBezTo>
                      <a:pt x="1292646" y="1032947"/>
                      <a:pt x="1017548" y="982133"/>
                      <a:pt x="1682044" y="982133"/>
                    </a:cubicBezTo>
                    <a:cubicBezTo>
                      <a:pt x="1794996" y="982133"/>
                      <a:pt x="1804127" y="1008513"/>
                      <a:pt x="1917016" y="1012276"/>
                    </a:cubicBezTo>
                    <a:cubicBezTo>
                      <a:pt x="1995247" y="1025315"/>
                      <a:pt x="2039176" y="1045483"/>
                      <a:pt x="2088444" y="1049866"/>
                    </a:cubicBez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" name="Group 63"/>
              <p:cNvGrpSpPr/>
              <p:nvPr/>
            </p:nvGrpSpPr>
            <p:grpSpPr>
              <a:xfrm>
                <a:off x="4114800" y="6172200"/>
                <a:ext cx="685800" cy="381000"/>
                <a:chOff x="7543800" y="1600200"/>
                <a:chExt cx="685800" cy="38100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7543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620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924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8001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5" name="Group 70"/>
            <p:cNvGrpSpPr/>
            <p:nvPr/>
          </p:nvGrpSpPr>
          <p:grpSpPr>
            <a:xfrm>
              <a:off x="3124200" y="4419600"/>
              <a:ext cx="2223911" cy="1370465"/>
              <a:chOff x="3124200" y="4572000"/>
              <a:chExt cx="2223911" cy="1370465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3124200" y="4572000"/>
                <a:ext cx="2223911" cy="1370465"/>
              </a:xfrm>
              <a:custGeom>
                <a:avLst/>
                <a:gdLst>
                  <a:gd name="connsiteX0" fmla="*/ 824089 w 2223911"/>
                  <a:gd name="connsiteY0" fmla="*/ 417689 h 1370465"/>
                  <a:gd name="connsiteX1" fmla="*/ 508000 w 2223911"/>
                  <a:gd name="connsiteY1" fmla="*/ 428978 h 1370465"/>
                  <a:gd name="connsiteX2" fmla="*/ 417689 w 2223911"/>
                  <a:gd name="connsiteY2" fmla="*/ 474134 h 1370465"/>
                  <a:gd name="connsiteX3" fmla="*/ 361244 w 2223911"/>
                  <a:gd name="connsiteY3" fmla="*/ 496711 h 1370465"/>
                  <a:gd name="connsiteX4" fmla="*/ 169333 w 2223911"/>
                  <a:gd name="connsiteY4" fmla="*/ 587023 h 1370465"/>
                  <a:gd name="connsiteX5" fmla="*/ 124177 w 2223911"/>
                  <a:gd name="connsiteY5" fmla="*/ 632178 h 1370465"/>
                  <a:gd name="connsiteX6" fmla="*/ 45155 w 2223911"/>
                  <a:gd name="connsiteY6" fmla="*/ 711200 h 1370465"/>
                  <a:gd name="connsiteX7" fmla="*/ 11289 w 2223911"/>
                  <a:gd name="connsiteY7" fmla="*/ 790223 h 1370465"/>
                  <a:gd name="connsiteX8" fmla="*/ 0 w 2223911"/>
                  <a:gd name="connsiteY8" fmla="*/ 846667 h 1370465"/>
                  <a:gd name="connsiteX9" fmla="*/ 45155 w 2223911"/>
                  <a:gd name="connsiteY9" fmla="*/ 1061156 h 1370465"/>
                  <a:gd name="connsiteX10" fmla="*/ 101600 w 2223911"/>
                  <a:gd name="connsiteY10" fmla="*/ 1128889 h 1370465"/>
                  <a:gd name="connsiteX11" fmla="*/ 146755 w 2223911"/>
                  <a:gd name="connsiteY11" fmla="*/ 1196623 h 1370465"/>
                  <a:gd name="connsiteX12" fmla="*/ 180622 w 2223911"/>
                  <a:gd name="connsiteY12" fmla="*/ 1207911 h 1370465"/>
                  <a:gd name="connsiteX13" fmla="*/ 316089 w 2223911"/>
                  <a:gd name="connsiteY13" fmla="*/ 1264356 h 1370465"/>
                  <a:gd name="connsiteX14" fmla="*/ 508000 w 2223911"/>
                  <a:gd name="connsiteY14" fmla="*/ 1286934 h 1370465"/>
                  <a:gd name="connsiteX15" fmla="*/ 699911 w 2223911"/>
                  <a:gd name="connsiteY15" fmla="*/ 1365956 h 1370465"/>
                  <a:gd name="connsiteX16" fmla="*/ 835377 w 2223911"/>
                  <a:gd name="connsiteY16" fmla="*/ 1354667 h 1370465"/>
                  <a:gd name="connsiteX17" fmla="*/ 891822 w 2223911"/>
                  <a:gd name="connsiteY17" fmla="*/ 1332089 h 1370465"/>
                  <a:gd name="connsiteX18" fmla="*/ 936977 w 2223911"/>
                  <a:gd name="connsiteY18" fmla="*/ 1275645 h 1370465"/>
                  <a:gd name="connsiteX19" fmla="*/ 959555 w 2223911"/>
                  <a:gd name="connsiteY19" fmla="*/ 1241778 h 1370465"/>
                  <a:gd name="connsiteX20" fmla="*/ 1004711 w 2223911"/>
                  <a:gd name="connsiteY20" fmla="*/ 1219200 h 1370465"/>
                  <a:gd name="connsiteX21" fmla="*/ 1095022 w 2223911"/>
                  <a:gd name="connsiteY21" fmla="*/ 1151467 h 1370465"/>
                  <a:gd name="connsiteX22" fmla="*/ 1151466 w 2223911"/>
                  <a:gd name="connsiteY22" fmla="*/ 1117600 h 1370465"/>
                  <a:gd name="connsiteX23" fmla="*/ 1286933 w 2223911"/>
                  <a:gd name="connsiteY23" fmla="*/ 1095023 h 1370465"/>
                  <a:gd name="connsiteX24" fmla="*/ 1467555 w 2223911"/>
                  <a:gd name="connsiteY24" fmla="*/ 1106311 h 1370465"/>
                  <a:gd name="connsiteX25" fmla="*/ 1512711 w 2223911"/>
                  <a:gd name="connsiteY25" fmla="*/ 1117600 h 1370465"/>
                  <a:gd name="connsiteX26" fmla="*/ 1636889 w 2223911"/>
                  <a:gd name="connsiteY26" fmla="*/ 1140178 h 1370465"/>
                  <a:gd name="connsiteX27" fmla="*/ 1998133 w 2223911"/>
                  <a:gd name="connsiteY27" fmla="*/ 1117600 h 1370465"/>
                  <a:gd name="connsiteX28" fmla="*/ 2032000 w 2223911"/>
                  <a:gd name="connsiteY28" fmla="*/ 1106311 h 1370465"/>
                  <a:gd name="connsiteX29" fmla="*/ 2088444 w 2223911"/>
                  <a:gd name="connsiteY29" fmla="*/ 1061156 h 1370465"/>
                  <a:gd name="connsiteX30" fmla="*/ 2122311 w 2223911"/>
                  <a:gd name="connsiteY30" fmla="*/ 948267 h 1370465"/>
                  <a:gd name="connsiteX31" fmla="*/ 2201333 w 2223911"/>
                  <a:gd name="connsiteY31" fmla="*/ 767645 h 1370465"/>
                  <a:gd name="connsiteX32" fmla="*/ 2223911 w 2223911"/>
                  <a:gd name="connsiteY32" fmla="*/ 677334 h 1370465"/>
                  <a:gd name="connsiteX33" fmla="*/ 2201333 w 2223911"/>
                  <a:gd name="connsiteY33" fmla="*/ 395111 h 1370465"/>
                  <a:gd name="connsiteX34" fmla="*/ 2156177 w 2223911"/>
                  <a:gd name="connsiteY34" fmla="*/ 293511 h 1370465"/>
                  <a:gd name="connsiteX35" fmla="*/ 2122311 w 2223911"/>
                  <a:gd name="connsiteY35" fmla="*/ 248356 h 1370465"/>
                  <a:gd name="connsiteX36" fmla="*/ 2088444 w 2223911"/>
                  <a:gd name="connsiteY36" fmla="*/ 169334 h 1370465"/>
                  <a:gd name="connsiteX37" fmla="*/ 2043289 w 2223911"/>
                  <a:gd name="connsiteY37" fmla="*/ 146756 h 1370465"/>
                  <a:gd name="connsiteX38" fmla="*/ 1952977 w 2223911"/>
                  <a:gd name="connsiteY38" fmla="*/ 79023 h 1370465"/>
                  <a:gd name="connsiteX39" fmla="*/ 1896533 w 2223911"/>
                  <a:gd name="connsiteY39" fmla="*/ 67734 h 1370465"/>
                  <a:gd name="connsiteX40" fmla="*/ 1817511 w 2223911"/>
                  <a:gd name="connsiteY40" fmla="*/ 45156 h 1370465"/>
                  <a:gd name="connsiteX41" fmla="*/ 1772355 w 2223911"/>
                  <a:gd name="connsiteY41" fmla="*/ 22578 h 1370465"/>
                  <a:gd name="connsiteX42" fmla="*/ 1704622 w 2223911"/>
                  <a:gd name="connsiteY42" fmla="*/ 0 h 1370465"/>
                  <a:gd name="connsiteX43" fmla="*/ 1546577 w 2223911"/>
                  <a:gd name="connsiteY43" fmla="*/ 22578 h 1370465"/>
                  <a:gd name="connsiteX44" fmla="*/ 1478844 w 2223911"/>
                  <a:gd name="connsiteY44" fmla="*/ 56445 h 1370465"/>
                  <a:gd name="connsiteX45" fmla="*/ 1320800 w 2223911"/>
                  <a:gd name="connsiteY45" fmla="*/ 124178 h 1370465"/>
                  <a:gd name="connsiteX46" fmla="*/ 1230489 w 2223911"/>
                  <a:gd name="connsiteY46" fmla="*/ 180623 h 1370465"/>
                  <a:gd name="connsiteX47" fmla="*/ 1185333 w 2223911"/>
                  <a:gd name="connsiteY47" fmla="*/ 225778 h 1370465"/>
                  <a:gd name="connsiteX48" fmla="*/ 1083733 w 2223911"/>
                  <a:gd name="connsiteY48" fmla="*/ 293511 h 1370465"/>
                  <a:gd name="connsiteX49" fmla="*/ 1038577 w 2223911"/>
                  <a:gd name="connsiteY49" fmla="*/ 327378 h 1370465"/>
                  <a:gd name="connsiteX50" fmla="*/ 1004711 w 2223911"/>
                  <a:gd name="connsiteY50" fmla="*/ 349956 h 1370465"/>
                  <a:gd name="connsiteX51" fmla="*/ 970844 w 2223911"/>
                  <a:gd name="connsiteY51" fmla="*/ 383823 h 1370465"/>
                  <a:gd name="connsiteX52" fmla="*/ 824089 w 2223911"/>
                  <a:gd name="connsiteY52" fmla="*/ 417689 h 137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23911" h="1370465">
                    <a:moveTo>
                      <a:pt x="824089" y="417689"/>
                    </a:moveTo>
                    <a:cubicBezTo>
                      <a:pt x="746948" y="425215"/>
                      <a:pt x="613211" y="422190"/>
                      <a:pt x="508000" y="428978"/>
                    </a:cubicBezTo>
                    <a:cubicBezTo>
                      <a:pt x="478771" y="430864"/>
                      <a:pt x="437403" y="464277"/>
                      <a:pt x="417689" y="474134"/>
                    </a:cubicBezTo>
                    <a:cubicBezTo>
                      <a:pt x="399564" y="483196"/>
                      <a:pt x="379870" y="488729"/>
                      <a:pt x="361244" y="496711"/>
                    </a:cubicBezTo>
                    <a:cubicBezTo>
                      <a:pt x="332873" y="508870"/>
                      <a:pt x="198358" y="567673"/>
                      <a:pt x="169333" y="587023"/>
                    </a:cubicBezTo>
                    <a:cubicBezTo>
                      <a:pt x="151622" y="598831"/>
                      <a:pt x="140197" y="618161"/>
                      <a:pt x="124177" y="632178"/>
                    </a:cubicBezTo>
                    <a:cubicBezTo>
                      <a:pt x="70201" y="679407"/>
                      <a:pt x="84080" y="648921"/>
                      <a:pt x="45155" y="711200"/>
                    </a:cubicBezTo>
                    <a:cubicBezTo>
                      <a:pt x="31690" y="732743"/>
                      <a:pt x="17691" y="764613"/>
                      <a:pt x="11289" y="790223"/>
                    </a:cubicBezTo>
                    <a:cubicBezTo>
                      <a:pt x="6636" y="808837"/>
                      <a:pt x="3763" y="827852"/>
                      <a:pt x="0" y="846667"/>
                    </a:cubicBezTo>
                    <a:cubicBezTo>
                      <a:pt x="8845" y="917427"/>
                      <a:pt x="14289" y="995565"/>
                      <a:pt x="45155" y="1061156"/>
                    </a:cubicBezTo>
                    <a:cubicBezTo>
                      <a:pt x="57669" y="1087748"/>
                      <a:pt x="83966" y="1105377"/>
                      <a:pt x="101600" y="1128889"/>
                    </a:cubicBezTo>
                    <a:cubicBezTo>
                      <a:pt x="117881" y="1150597"/>
                      <a:pt x="127568" y="1177436"/>
                      <a:pt x="146755" y="1196623"/>
                    </a:cubicBezTo>
                    <a:cubicBezTo>
                      <a:pt x="155169" y="1205037"/>
                      <a:pt x="169574" y="1203492"/>
                      <a:pt x="180622" y="1207911"/>
                    </a:cubicBezTo>
                    <a:cubicBezTo>
                      <a:pt x="226042" y="1226079"/>
                      <a:pt x="267548" y="1258288"/>
                      <a:pt x="316089" y="1264356"/>
                    </a:cubicBezTo>
                    <a:cubicBezTo>
                      <a:pt x="440212" y="1279872"/>
                      <a:pt x="376248" y="1272295"/>
                      <a:pt x="508000" y="1286934"/>
                    </a:cubicBezTo>
                    <a:cubicBezTo>
                      <a:pt x="523926" y="1294012"/>
                      <a:pt x="674710" y="1363436"/>
                      <a:pt x="699911" y="1365956"/>
                    </a:cubicBezTo>
                    <a:cubicBezTo>
                      <a:pt x="744998" y="1370465"/>
                      <a:pt x="790222" y="1358430"/>
                      <a:pt x="835377" y="1354667"/>
                    </a:cubicBezTo>
                    <a:cubicBezTo>
                      <a:pt x="854192" y="1347141"/>
                      <a:pt x="875826" y="1344530"/>
                      <a:pt x="891822" y="1332089"/>
                    </a:cubicBezTo>
                    <a:cubicBezTo>
                      <a:pt x="910841" y="1317296"/>
                      <a:pt x="922520" y="1294921"/>
                      <a:pt x="936977" y="1275645"/>
                    </a:cubicBezTo>
                    <a:cubicBezTo>
                      <a:pt x="945118" y="1264791"/>
                      <a:pt x="949132" y="1250464"/>
                      <a:pt x="959555" y="1241778"/>
                    </a:cubicBezTo>
                    <a:cubicBezTo>
                      <a:pt x="972483" y="1231005"/>
                      <a:pt x="990709" y="1228535"/>
                      <a:pt x="1004711" y="1219200"/>
                    </a:cubicBezTo>
                    <a:cubicBezTo>
                      <a:pt x="1036021" y="1198327"/>
                      <a:pt x="1062755" y="1170827"/>
                      <a:pt x="1095022" y="1151467"/>
                    </a:cubicBezTo>
                    <a:cubicBezTo>
                      <a:pt x="1113837" y="1140178"/>
                      <a:pt x="1130416" y="1123791"/>
                      <a:pt x="1151466" y="1117600"/>
                    </a:cubicBezTo>
                    <a:cubicBezTo>
                      <a:pt x="1195384" y="1104683"/>
                      <a:pt x="1286933" y="1095023"/>
                      <a:pt x="1286933" y="1095023"/>
                    </a:cubicBezTo>
                    <a:cubicBezTo>
                      <a:pt x="1347140" y="1098786"/>
                      <a:pt x="1407530" y="1100309"/>
                      <a:pt x="1467555" y="1106311"/>
                    </a:cubicBezTo>
                    <a:cubicBezTo>
                      <a:pt x="1482993" y="1107855"/>
                      <a:pt x="1497565" y="1114234"/>
                      <a:pt x="1512711" y="1117600"/>
                    </a:cubicBezTo>
                    <a:cubicBezTo>
                      <a:pt x="1560048" y="1128119"/>
                      <a:pt x="1587869" y="1132008"/>
                      <a:pt x="1636889" y="1140178"/>
                    </a:cubicBezTo>
                    <a:cubicBezTo>
                      <a:pt x="1757304" y="1132652"/>
                      <a:pt x="1877924" y="1127904"/>
                      <a:pt x="1998133" y="1117600"/>
                    </a:cubicBezTo>
                    <a:cubicBezTo>
                      <a:pt x="2009989" y="1116584"/>
                      <a:pt x="2021909" y="1112618"/>
                      <a:pt x="2032000" y="1106311"/>
                    </a:cubicBezTo>
                    <a:cubicBezTo>
                      <a:pt x="2052432" y="1093541"/>
                      <a:pt x="2069629" y="1076208"/>
                      <a:pt x="2088444" y="1061156"/>
                    </a:cubicBezTo>
                    <a:cubicBezTo>
                      <a:pt x="2098786" y="1019786"/>
                      <a:pt x="2105132" y="989496"/>
                      <a:pt x="2122311" y="948267"/>
                    </a:cubicBezTo>
                    <a:cubicBezTo>
                      <a:pt x="2155457" y="868715"/>
                      <a:pt x="2177058" y="864745"/>
                      <a:pt x="2201333" y="767645"/>
                    </a:cubicBezTo>
                    <a:lnTo>
                      <a:pt x="2223911" y="677334"/>
                    </a:lnTo>
                    <a:cubicBezTo>
                      <a:pt x="2222395" y="648529"/>
                      <a:pt x="2220883" y="466794"/>
                      <a:pt x="2201333" y="395111"/>
                    </a:cubicBezTo>
                    <a:cubicBezTo>
                      <a:pt x="2196153" y="376119"/>
                      <a:pt x="2168178" y="312713"/>
                      <a:pt x="2156177" y="293511"/>
                    </a:cubicBezTo>
                    <a:cubicBezTo>
                      <a:pt x="2146205" y="277556"/>
                      <a:pt x="2133600" y="263408"/>
                      <a:pt x="2122311" y="248356"/>
                    </a:cubicBezTo>
                    <a:cubicBezTo>
                      <a:pt x="2115564" y="228116"/>
                      <a:pt x="2102395" y="183285"/>
                      <a:pt x="2088444" y="169334"/>
                    </a:cubicBezTo>
                    <a:cubicBezTo>
                      <a:pt x="2076545" y="157435"/>
                      <a:pt x="2056983" y="156537"/>
                      <a:pt x="2043289" y="146756"/>
                    </a:cubicBezTo>
                    <a:cubicBezTo>
                      <a:pt x="1981488" y="102612"/>
                      <a:pt x="2040180" y="113904"/>
                      <a:pt x="1952977" y="79023"/>
                    </a:cubicBezTo>
                    <a:cubicBezTo>
                      <a:pt x="1935162" y="71897"/>
                      <a:pt x="1915147" y="72388"/>
                      <a:pt x="1896533" y="67734"/>
                    </a:cubicBezTo>
                    <a:cubicBezTo>
                      <a:pt x="1869956" y="61090"/>
                      <a:pt x="1843256" y="54518"/>
                      <a:pt x="1817511" y="45156"/>
                    </a:cubicBezTo>
                    <a:cubicBezTo>
                      <a:pt x="1801696" y="39405"/>
                      <a:pt x="1787980" y="28828"/>
                      <a:pt x="1772355" y="22578"/>
                    </a:cubicBezTo>
                    <a:cubicBezTo>
                      <a:pt x="1750258" y="13739"/>
                      <a:pt x="1727200" y="7526"/>
                      <a:pt x="1704622" y="0"/>
                    </a:cubicBezTo>
                    <a:cubicBezTo>
                      <a:pt x="1651940" y="7526"/>
                      <a:pt x="1598205" y="9671"/>
                      <a:pt x="1546577" y="22578"/>
                    </a:cubicBezTo>
                    <a:cubicBezTo>
                      <a:pt x="1522088" y="28700"/>
                      <a:pt x="1502145" y="46736"/>
                      <a:pt x="1478844" y="56445"/>
                    </a:cubicBezTo>
                    <a:cubicBezTo>
                      <a:pt x="1386667" y="94853"/>
                      <a:pt x="1421811" y="61045"/>
                      <a:pt x="1320800" y="124178"/>
                    </a:cubicBezTo>
                    <a:cubicBezTo>
                      <a:pt x="1290696" y="142993"/>
                      <a:pt x="1255591" y="155521"/>
                      <a:pt x="1230489" y="180623"/>
                    </a:cubicBezTo>
                    <a:cubicBezTo>
                      <a:pt x="1215437" y="195675"/>
                      <a:pt x="1202205" y="212799"/>
                      <a:pt x="1185333" y="225778"/>
                    </a:cubicBezTo>
                    <a:cubicBezTo>
                      <a:pt x="1153071" y="250595"/>
                      <a:pt x="1116295" y="269089"/>
                      <a:pt x="1083733" y="293511"/>
                    </a:cubicBezTo>
                    <a:cubicBezTo>
                      <a:pt x="1068681" y="304800"/>
                      <a:pt x="1053887" y="316442"/>
                      <a:pt x="1038577" y="327378"/>
                    </a:cubicBezTo>
                    <a:cubicBezTo>
                      <a:pt x="1027537" y="335264"/>
                      <a:pt x="1015134" y="341270"/>
                      <a:pt x="1004711" y="349956"/>
                    </a:cubicBezTo>
                    <a:cubicBezTo>
                      <a:pt x="992446" y="360177"/>
                      <a:pt x="984706" y="375902"/>
                      <a:pt x="970844" y="383823"/>
                    </a:cubicBezTo>
                    <a:cubicBezTo>
                      <a:pt x="935119" y="404237"/>
                      <a:pt x="901230" y="410163"/>
                      <a:pt x="824089" y="417689"/>
                    </a:cubicBezTo>
                    <a:close/>
                  </a:path>
                </a:pathLst>
              </a:custGeom>
              <a:solidFill>
                <a:srgbClr val="3399F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r>
                  <a:rPr lang="en-GB" sz="1600">
                    <a:solidFill>
                      <a:srgbClr val="FFFFFF"/>
                    </a:solidFill>
                  </a:rPr>
                  <a:t>   </a:t>
                </a: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" name="Group 69"/>
              <p:cNvGrpSpPr/>
              <p:nvPr/>
            </p:nvGrpSpPr>
            <p:grpSpPr>
              <a:xfrm>
                <a:off x="4495800" y="4800600"/>
                <a:ext cx="685800" cy="381000"/>
                <a:chOff x="4495800" y="4800600"/>
                <a:chExt cx="685800" cy="38100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495800" y="48006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572000" y="49530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4876800" y="48006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953000" y="49530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7" name="Group 79"/>
          <p:cNvGrpSpPr/>
          <p:nvPr/>
        </p:nvGrpSpPr>
        <p:grpSpPr>
          <a:xfrm>
            <a:off x="1788361" y="4752826"/>
            <a:ext cx="3088439" cy="1770044"/>
            <a:chOff x="2093161" y="2590800"/>
            <a:chExt cx="3088439" cy="1770044"/>
          </a:xfrm>
        </p:grpSpPr>
        <p:grpSp>
          <p:nvGrpSpPr>
            <p:cNvPr id="10" name="Group 68"/>
            <p:cNvGrpSpPr/>
            <p:nvPr/>
          </p:nvGrpSpPr>
          <p:grpSpPr>
            <a:xfrm>
              <a:off x="3657600" y="2590800"/>
              <a:ext cx="1343378" cy="1770044"/>
              <a:chOff x="3657600" y="2590800"/>
              <a:chExt cx="1343378" cy="1770044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3657600" y="2590800"/>
                <a:ext cx="1343378" cy="1770044"/>
              </a:xfrm>
              <a:custGeom>
                <a:avLst/>
                <a:gdLst>
                  <a:gd name="connsiteX0" fmla="*/ 203200 w 1343378"/>
                  <a:gd name="connsiteY0" fmla="*/ 471822 h 1770044"/>
                  <a:gd name="connsiteX1" fmla="*/ 237067 w 1343378"/>
                  <a:gd name="connsiteY1" fmla="*/ 516977 h 1770044"/>
                  <a:gd name="connsiteX2" fmla="*/ 203200 w 1343378"/>
                  <a:gd name="connsiteY2" fmla="*/ 833066 h 1770044"/>
                  <a:gd name="connsiteX3" fmla="*/ 191911 w 1343378"/>
                  <a:gd name="connsiteY3" fmla="*/ 878222 h 1770044"/>
                  <a:gd name="connsiteX4" fmla="*/ 169334 w 1343378"/>
                  <a:gd name="connsiteY4" fmla="*/ 923377 h 1770044"/>
                  <a:gd name="connsiteX5" fmla="*/ 135467 w 1343378"/>
                  <a:gd name="connsiteY5" fmla="*/ 979822 h 1770044"/>
                  <a:gd name="connsiteX6" fmla="*/ 112889 w 1343378"/>
                  <a:gd name="connsiteY6" fmla="*/ 1036266 h 1770044"/>
                  <a:gd name="connsiteX7" fmla="*/ 67734 w 1343378"/>
                  <a:gd name="connsiteY7" fmla="*/ 1126577 h 1770044"/>
                  <a:gd name="connsiteX8" fmla="*/ 45156 w 1343378"/>
                  <a:gd name="connsiteY8" fmla="*/ 1171733 h 1770044"/>
                  <a:gd name="connsiteX9" fmla="*/ 22578 w 1343378"/>
                  <a:gd name="connsiteY9" fmla="*/ 1318488 h 1770044"/>
                  <a:gd name="connsiteX10" fmla="*/ 0 w 1343378"/>
                  <a:gd name="connsiteY10" fmla="*/ 1374933 h 1770044"/>
                  <a:gd name="connsiteX11" fmla="*/ 22578 w 1343378"/>
                  <a:gd name="connsiteY11" fmla="*/ 1566844 h 1770044"/>
                  <a:gd name="connsiteX12" fmla="*/ 79023 w 1343378"/>
                  <a:gd name="connsiteY12" fmla="*/ 1645866 h 1770044"/>
                  <a:gd name="connsiteX13" fmla="*/ 101600 w 1343378"/>
                  <a:gd name="connsiteY13" fmla="*/ 1679733 h 1770044"/>
                  <a:gd name="connsiteX14" fmla="*/ 225778 w 1343378"/>
                  <a:gd name="connsiteY14" fmla="*/ 1736177 h 1770044"/>
                  <a:gd name="connsiteX15" fmla="*/ 304800 w 1343378"/>
                  <a:gd name="connsiteY15" fmla="*/ 1770044 h 1770044"/>
                  <a:gd name="connsiteX16" fmla="*/ 914400 w 1343378"/>
                  <a:gd name="connsiteY16" fmla="*/ 1758755 h 1770044"/>
                  <a:gd name="connsiteX17" fmla="*/ 959556 w 1343378"/>
                  <a:gd name="connsiteY17" fmla="*/ 1736177 h 1770044"/>
                  <a:gd name="connsiteX18" fmla="*/ 1016000 w 1343378"/>
                  <a:gd name="connsiteY18" fmla="*/ 1713599 h 1770044"/>
                  <a:gd name="connsiteX19" fmla="*/ 1128889 w 1343378"/>
                  <a:gd name="connsiteY19" fmla="*/ 1623288 h 1770044"/>
                  <a:gd name="connsiteX20" fmla="*/ 1241778 w 1343378"/>
                  <a:gd name="connsiteY20" fmla="*/ 1420088 h 1770044"/>
                  <a:gd name="connsiteX21" fmla="*/ 1298223 w 1343378"/>
                  <a:gd name="connsiteY21" fmla="*/ 1160444 h 1770044"/>
                  <a:gd name="connsiteX22" fmla="*/ 1320800 w 1343378"/>
                  <a:gd name="connsiteY22" fmla="*/ 1036266 h 1770044"/>
                  <a:gd name="connsiteX23" fmla="*/ 1343378 w 1343378"/>
                  <a:gd name="connsiteY23" fmla="*/ 810488 h 1770044"/>
                  <a:gd name="connsiteX24" fmla="*/ 1320800 w 1343378"/>
                  <a:gd name="connsiteY24" fmla="*/ 358933 h 1770044"/>
                  <a:gd name="connsiteX25" fmla="*/ 1298223 w 1343378"/>
                  <a:gd name="connsiteY25" fmla="*/ 313777 h 1770044"/>
                  <a:gd name="connsiteX26" fmla="*/ 1275645 w 1343378"/>
                  <a:gd name="connsiteY26" fmla="*/ 257333 h 1770044"/>
                  <a:gd name="connsiteX27" fmla="*/ 1264356 w 1343378"/>
                  <a:gd name="connsiteY27" fmla="*/ 223466 h 1770044"/>
                  <a:gd name="connsiteX28" fmla="*/ 1196623 w 1343378"/>
                  <a:gd name="connsiteY28" fmla="*/ 155733 h 1770044"/>
                  <a:gd name="connsiteX29" fmla="*/ 1174045 w 1343378"/>
                  <a:gd name="connsiteY29" fmla="*/ 121866 h 1770044"/>
                  <a:gd name="connsiteX30" fmla="*/ 1128889 w 1343378"/>
                  <a:gd name="connsiteY30" fmla="*/ 99288 h 1770044"/>
                  <a:gd name="connsiteX31" fmla="*/ 1095023 w 1343378"/>
                  <a:gd name="connsiteY31" fmla="*/ 65422 h 1770044"/>
                  <a:gd name="connsiteX32" fmla="*/ 1038578 w 1343378"/>
                  <a:gd name="connsiteY32" fmla="*/ 54133 h 1770044"/>
                  <a:gd name="connsiteX33" fmla="*/ 1004711 w 1343378"/>
                  <a:gd name="connsiteY33" fmla="*/ 31555 h 1770044"/>
                  <a:gd name="connsiteX34" fmla="*/ 677334 w 1343378"/>
                  <a:gd name="connsiteY34" fmla="*/ 31555 h 1770044"/>
                  <a:gd name="connsiteX35" fmla="*/ 519289 w 1343378"/>
                  <a:gd name="connsiteY35" fmla="*/ 54133 h 1770044"/>
                  <a:gd name="connsiteX36" fmla="*/ 395111 w 1343378"/>
                  <a:gd name="connsiteY36" fmla="*/ 87999 h 1770044"/>
                  <a:gd name="connsiteX37" fmla="*/ 327378 w 1343378"/>
                  <a:gd name="connsiteY37" fmla="*/ 133155 h 1770044"/>
                  <a:gd name="connsiteX38" fmla="*/ 282223 w 1343378"/>
                  <a:gd name="connsiteY38" fmla="*/ 155733 h 1770044"/>
                  <a:gd name="connsiteX39" fmla="*/ 214489 w 1343378"/>
                  <a:gd name="connsiteY39" fmla="*/ 200888 h 1770044"/>
                  <a:gd name="connsiteX40" fmla="*/ 158045 w 1343378"/>
                  <a:gd name="connsiteY40" fmla="*/ 279911 h 1770044"/>
                  <a:gd name="connsiteX41" fmla="*/ 146756 w 1343378"/>
                  <a:gd name="connsiteY41" fmla="*/ 313777 h 1770044"/>
                  <a:gd name="connsiteX42" fmla="*/ 124178 w 1343378"/>
                  <a:gd name="connsiteY42" fmla="*/ 358933 h 1770044"/>
                  <a:gd name="connsiteX43" fmla="*/ 135467 w 1343378"/>
                  <a:gd name="connsiteY43" fmla="*/ 449244 h 1770044"/>
                  <a:gd name="connsiteX44" fmla="*/ 203200 w 1343378"/>
                  <a:gd name="connsiteY44" fmla="*/ 471822 h 177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43378" h="1770044">
                    <a:moveTo>
                      <a:pt x="203200" y="471822"/>
                    </a:moveTo>
                    <a:cubicBezTo>
                      <a:pt x="220133" y="483111"/>
                      <a:pt x="237067" y="498162"/>
                      <a:pt x="237067" y="516977"/>
                    </a:cubicBezTo>
                    <a:cubicBezTo>
                      <a:pt x="237067" y="622943"/>
                      <a:pt x="216344" y="727918"/>
                      <a:pt x="203200" y="833066"/>
                    </a:cubicBezTo>
                    <a:cubicBezTo>
                      <a:pt x="201276" y="848461"/>
                      <a:pt x="197359" y="863695"/>
                      <a:pt x="191911" y="878222"/>
                    </a:cubicBezTo>
                    <a:cubicBezTo>
                      <a:pt x="186002" y="893979"/>
                      <a:pt x="177506" y="908666"/>
                      <a:pt x="169334" y="923377"/>
                    </a:cubicBezTo>
                    <a:cubicBezTo>
                      <a:pt x="158678" y="942558"/>
                      <a:pt x="145280" y="960197"/>
                      <a:pt x="135467" y="979822"/>
                    </a:cubicBezTo>
                    <a:cubicBezTo>
                      <a:pt x="126405" y="997947"/>
                      <a:pt x="121381" y="1017867"/>
                      <a:pt x="112889" y="1036266"/>
                    </a:cubicBezTo>
                    <a:cubicBezTo>
                      <a:pt x="98785" y="1066825"/>
                      <a:pt x="82786" y="1096473"/>
                      <a:pt x="67734" y="1126577"/>
                    </a:cubicBezTo>
                    <a:lnTo>
                      <a:pt x="45156" y="1171733"/>
                    </a:lnTo>
                    <a:cubicBezTo>
                      <a:pt x="41222" y="1203208"/>
                      <a:pt x="33660" y="1281547"/>
                      <a:pt x="22578" y="1318488"/>
                    </a:cubicBezTo>
                    <a:cubicBezTo>
                      <a:pt x="16755" y="1337898"/>
                      <a:pt x="7526" y="1356118"/>
                      <a:pt x="0" y="1374933"/>
                    </a:cubicBezTo>
                    <a:cubicBezTo>
                      <a:pt x="7526" y="1438903"/>
                      <a:pt x="10526" y="1503570"/>
                      <a:pt x="22578" y="1566844"/>
                    </a:cubicBezTo>
                    <a:cubicBezTo>
                      <a:pt x="30830" y="1610169"/>
                      <a:pt x="53621" y="1615383"/>
                      <a:pt x="79023" y="1645866"/>
                    </a:cubicBezTo>
                    <a:cubicBezTo>
                      <a:pt x="87709" y="1656289"/>
                      <a:pt x="91299" y="1670903"/>
                      <a:pt x="101600" y="1679733"/>
                    </a:cubicBezTo>
                    <a:cubicBezTo>
                      <a:pt x="145487" y="1717351"/>
                      <a:pt x="172985" y="1715872"/>
                      <a:pt x="225778" y="1736177"/>
                    </a:cubicBezTo>
                    <a:cubicBezTo>
                      <a:pt x="252526" y="1746465"/>
                      <a:pt x="278459" y="1758755"/>
                      <a:pt x="304800" y="1770044"/>
                    </a:cubicBezTo>
                    <a:cubicBezTo>
                      <a:pt x="508000" y="1766281"/>
                      <a:pt x="711436" y="1769253"/>
                      <a:pt x="914400" y="1758755"/>
                    </a:cubicBezTo>
                    <a:cubicBezTo>
                      <a:pt x="931206" y="1757886"/>
                      <a:pt x="944178" y="1743012"/>
                      <a:pt x="959556" y="1736177"/>
                    </a:cubicBezTo>
                    <a:cubicBezTo>
                      <a:pt x="978074" y="1727947"/>
                      <a:pt x="997875" y="1722661"/>
                      <a:pt x="1016000" y="1713599"/>
                    </a:cubicBezTo>
                    <a:cubicBezTo>
                      <a:pt x="1063104" y="1690047"/>
                      <a:pt x="1095926" y="1666140"/>
                      <a:pt x="1128889" y="1623288"/>
                    </a:cubicBezTo>
                    <a:cubicBezTo>
                      <a:pt x="1173888" y="1564789"/>
                      <a:pt x="1209448" y="1484748"/>
                      <a:pt x="1241778" y="1420088"/>
                    </a:cubicBezTo>
                    <a:cubicBezTo>
                      <a:pt x="1272702" y="1286087"/>
                      <a:pt x="1274645" y="1284231"/>
                      <a:pt x="1298223" y="1160444"/>
                    </a:cubicBezTo>
                    <a:cubicBezTo>
                      <a:pt x="1306095" y="1119116"/>
                      <a:pt x="1314559" y="1077872"/>
                      <a:pt x="1320800" y="1036266"/>
                    </a:cubicBezTo>
                    <a:cubicBezTo>
                      <a:pt x="1328129" y="987404"/>
                      <a:pt x="1339433" y="853886"/>
                      <a:pt x="1343378" y="810488"/>
                    </a:cubicBezTo>
                    <a:cubicBezTo>
                      <a:pt x="1335852" y="659970"/>
                      <a:pt x="1334444" y="509020"/>
                      <a:pt x="1320800" y="358933"/>
                    </a:cubicBezTo>
                    <a:cubicBezTo>
                      <a:pt x="1319276" y="342174"/>
                      <a:pt x="1305058" y="329155"/>
                      <a:pt x="1298223" y="313777"/>
                    </a:cubicBezTo>
                    <a:cubicBezTo>
                      <a:pt x="1289993" y="295259"/>
                      <a:pt x="1282760" y="276307"/>
                      <a:pt x="1275645" y="257333"/>
                    </a:cubicBezTo>
                    <a:cubicBezTo>
                      <a:pt x="1271467" y="246191"/>
                      <a:pt x="1271662" y="232859"/>
                      <a:pt x="1264356" y="223466"/>
                    </a:cubicBezTo>
                    <a:cubicBezTo>
                      <a:pt x="1244753" y="198262"/>
                      <a:pt x="1214334" y="182300"/>
                      <a:pt x="1196623" y="155733"/>
                    </a:cubicBezTo>
                    <a:cubicBezTo>
                      <a:pt x="1189097" y="144444"/>
                      <a:pt x="1184468" y="130552"/>
                      <a:pt x="1174045" y="121866"/>
                    </a:cubicBezTo>
                    <a:cubicBezTo>
                      <a:pt x="1161117" y="111093"/>
                      <a:pt x="1142583" y="109069"/>
                      <a:pt x="1128889" y="99288"/>
                    </a:cubicBezTo>
                    <a:cubicBezTo>
                      <a:pt x="1115898" y="90009"/>
                      <a:pt x="1109302" y="72562"/>
                      <a:pt x="1095023" y="65422"/>
                    </a:cubicBezTo>
                    <a:cubicBezTo>
                      <a:pt x="1077861" y="56841"/>
                      <a:pt x="1057393" y="57896"/>
                      <a:pt x="1038578" y="54133"/>
                    </a:cubicBezTo>
                    <a:cubicBezTo>
                      <a:pt x="1027289" y="46607"/>
                      <a:pt x="1017415" y="36319"/>
                      <a:pt x="1004711" y="31555"/>
                    </a:cubicBezTo>
                    <a:cubicBezTo>
                      <a:pt x="920565" y="0"/>
                      <a:pt x="680392" y="31428"/>
                      <a:pt x="677334" y="31555"/>
                    </a:cubicBezTo>
                    <a:cubicBezTo>
                      <a:pt x="624652" y="39081"/>
                      <a:pt x="571781" y="45384"/>
                      <a:pt x="519289" y="54133"/>
                    </a:cubicBezTo>
                    <a:cubicBezTo>
                      <a:pt x="497778" y="57718"/>
                      <a:pt x="400376" y="86495"/>
                      <a:pt x="395111" y="87999"/>
                    </a:cubicBezTo>
                    <a:cubicBezTo>
                      <a:pt x="372533" y="103051"/>
                      <a:pt x="350646" y="119194"/>
                      <a:pt x="327378" y="133155"/>
                    </a:cubicBezTo>
                    <a:cubicBezTo>
                      <a:pt x="312948" y="141813"/>
                      <a:pt x="296653" y="147075"/>
                      <a:pt x="282223" y="155733"/>
                    </a:cubicBezTo>
                    <a:cubicBezTo>
                      <a:pt x="258955" y="169694"/>
                      <a:pt x="214489" y="200888"/>
                      <a:pt x="214489" y="200888"/>
                    </a:cubicBezTo>
                    <a:cubicBezTo>
                      <a:pt x="206821" y="211112"/>
                      <a:pt x="166298" y="263406"/>
                      <a:pt x="158045" y="279911"/>
                    </a:cubicBezTo>
                    <a:cubicBezTo>
                      <a:pt x="152723" y="290554"/>
                      <a:pt x="151443" y="302840"/>
                      <a:pt x="146756" y="313777"/>
                    </a:cubicBezTo>
                    <a:cubicBezTo>
                      <a:pt x="140127" y="329245"/>
                      <a:pt x="131704" y="343881"/>
                      <a:pt x="124178" y="358933"/>
                    </a:cubicBezTo>
                    <a:cubicBezTo>
                      <a:pt x="127941" y="389037"/>
                      <a:pt x="123145" y="421521"/>
                      <a:pt x="135467" y="449244"/>
                    </a:cubicBezTo>
                    <a:cubicBezTo>
                      <a:pt x="140300" y="460118"/>
                      <a:pt x="186267" y="460533"/>
                      <a:pt x="203200" y="471822"/>
                    </a:cubicBez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" name="Group 56"/>
              <p:cNvGrpSpPr/>
              <p:nvPr/>
            </p:nvGrpSpPr>
            <p:grpSpPr>
              <a:xfrm>
                <a:off x="4191000" y="2971800"/>
                <a:ext cx="685800" cy="381000"/>
                <a:chOff x="7543800" y="1600200"/>
                <a:chExt cx="685800" cy="3810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7543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620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924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8001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41" name="Group 78"/>
            <p:cNvGrpSpPr/>
            <p:nvPr/>
          </p:nvGrpSpPr>
          <p:grpSpPr>
            <a:xfrm>
              <a:off x="2093161" y="2743200"/>
              <a:ext cx="3088439" cy="1481554"/>
              <a:chOff x="2093161" y="2743200"/>
              <a:chExt cx="3088439" cy="1481554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3429000" y="27432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 dirty="0">
                    <a:solidFill>
                      <a:srgbClr val="000000"/>
                    </a:solidFill>
                  </a:rPr>
                  <a:t>Sequence 1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3352800" y="38862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>
                    <a:solidFill>
                      <a:srgbClr val="000000"/>
                    </a:solidFill>
                  </a:rPr>
                  <a:t>Sequence 2</a:t>
                </a:r>
                <a:endParaRPr lang="en-US" sz="16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2" name="Group 40"/>
              <p:cNvGrpSpPr/>
              <p:nvPr/>
            </p:nvGrpSpPr>
            <p:grpSpPr>
              <a:xfrm>
                <a:off x="2093161" y="2912400"/>
                <a:ext cx="1372827" cy="1244978"/>
                <a:chOff x="2093161" y="2912400"/>
                <a:chExt cx="1372827" cy="1244978"/>
              </a:xfrm>
            </p:grpSpPr>
            <p:sp>
              <p:nvSpPr>
                <p:cNvPr id="13" name="Down Arrow 12"/>
                <p:cNvSpPr/>
                <p:nvPr/>
              </p:nvSpPr>
              <p:spPr>
                <a:xfrm rot="15302902">
                  <a:off x="2550361" y="2455200"/>
                  <a:ext cx="457200" cy="13716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Down Arrow 15"/>
                <p:cNvSpPr/>
                <p:nvPr/>
              </p:nvSpPr>
              <p:spPr>
                <a:xfrm rot="17246082">
                  <a:off x="2551588" y="3242978"/>
                  <a:ext cx="457200" cy="13716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Evolutionary constraints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4295626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Gene duplication/paralogy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3" name="Group 45"/>
          <p:cNvGrpSpPr/>
          <p:nvPr/>
        </p:nvGrpSpPr>
        <p:grpSpPr>
          <a:xfrm>
            <a:off x="5181600" y="4905226"/>
            <a:ext cx="1524000" cy="1481554"/>
            <a:chOff x="5486400" y="2743200"/>
            <a:chExt cx="1524000" cy="148155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486400" y="2743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Structure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5486400" y="3886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Structure 2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46"/>
          <p:cNvGrpSpPr/>
          <p:nvPr/>
        </p:nvGrpSpPr>
        <p:grpSpPr>
          <a:xfrm>
            <a:off x="7086600" y="4905226"/>
            <a:ext cx="1524000" cy="1481554"/>
            <a:chOff x="7391400" y="2743200"/>
            <a:chExt cx="1524000" cy="148155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391400" y="2743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 dirty="0">
                  <a:solidFill>
                    <a:srgbClr val="000000"/>
                  </a:solidFill>
                </a:rPr>
                <a:t>Function 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7391400" y="3886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Function 2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Group 47"/>
          <p:cNvGrpSpPr/>
          <p:nvPr/>
        </p:nvGrpSpPr>
        <p:grpSpPr>
          <a:xfrm>
            <a:off x="3886200" y="5210026"/>
            <a:ext cx="4114800" cy="914400"/>
            <a:chOff x="4191000" y="3048000"/>
            <a:chExt cx="4114800" cy="914400"/>
          </a:xfrm>
        </p:grpSpPr>
        <p:sp>
          <p:nvSpPr>
            <p:cNvPr id="20" name="Left-Right Arrow 19"/>
            <p:cNvSpPr/>
            <p:nvPr/>
          </p:nvSpPr>
          <p:spPr>
            <a:xfrm rot="5400000">
              <a:off x="3924300" y="33147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1" name="Left-Right Arrow 20"/>
            <p:cNvSpPr/>
            <p:nvPr/>
          </p:nvSpPr>
          <p:spPr>
            <a:xfrm rot="5400000">
              <a:off x="5753100" y="33147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2" name="Left-Right Arrow 21"/>
            <p:cNvSpPr/>
            <p:nvPr/>
          </p:nvSpPr>
          <p:spPr>
            <a:xfrm rot="5400000">
              <a:off x="7658100" y="33147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0" y="3352800"/>
              <a:ext cx="1905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400" dirty="0">
                  <a:solidFill>
                    <a:srgbClr val="000000"/>
                  </a:solidFill>
                </a:rPr>
                <a:t>Similarity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33400" y="2953168"/>
            <a:ext cx="1295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Sequence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46" name="Group 74"/>
          <p:cNvGrpSpPr/>
          <p:nvPr/>
        </p:nvGrpSpPr>
        <p:grpSpPr>
          <a:xfrm>
            <a:off x="1788361" y="2419768"/>
            <a:ext cx="3088439" cy="1481554"/>
            <a:chOff x="2093161" y="5105400"/>
            <a:chExt cx="3088439" cy="1481554"/>
          </a:xfrm>
        </p:grpSpPr>
        <p:grpSp>
          <p:nvGrpSpPr>
            <p:cNvPr id="47" name="Group 43"/>
            <p:cNvGrpSpPr/>
            <p:nvPr/>
          </p:nvGrpSpPr>
          <p:grpSpPr>
            <a:xfrm>
              <a:off x="3352800" y="5105400"/>
              <a:ext cx="1828800" cy="1481554"/>
              <a:chOff x="3352800" y="5105400"/>
              <a:chExt cx="1828800" cy="1481554"/>
            </a:xfrm>
          </p:grpSpPr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429000" y="51054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>
                    <a:solidFill>
                      <a:srgbClr val="000000"/>
                    </a:solidFill>
                  </a:rPr>
                  <a:t>Sequence 1</a:t>
                </a: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3352800" y="62484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 dirty="0">
                    <a:solidFill>
                      <a:srgbClr val="000000"/>
                    </a:solidFill>
                  </a:rPr>
                  <a:t>Sequence 2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Group 41"/>
            <p:cNvGrpSpPr/>
            <p:nvPr/>
          </p:nvGrpSpPr>
          <p:grpSpPr>
            <a:xfrm>
              <a:off x="2093161" y="5274600"/>
              <a:ext cx="1372827" cy="1244978"/>
              <a:chOff x="2093161" y="5274600"/>
              <a:chExt cx="1372827" cy="1244978"/>
            </a:xfrm>
          </p:grpSpPr>
          <p:sp>
            <p:nvSpPr>
              <p:cNvPr id="27" name="Down Arrow 26"/>
              <p:cNvSpPr/>
              <p:nvPr/>
            </p:nvSpPr>
            <p:spPr>
              <a:xfrm rot="15302902">
                <a:off x="2550361" y="4817400"/>
                <a:ext cx="457200" cy="1371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7246082">
                <a:off x="2551588" y="5605178"/>
                <a:ext cx="457200" cy="1371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1" name="Group 51"/>
          <p:cNvGrpSpPr/>
          <p:nvPr/>
        </p:nvGrpSpPr>
        <p:grpSpPr>
          <a:xfrm>
            <a:off x="5181600" y="2419768"/>
            <a:ext cx="1524000" cy="1481554"/>
            <a:chOff x="5486400" y="5105400"/>
            <a:chExt cx="1524000" cy="1481554"/>
          </a:xfrm>
        </p:grpSpPr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5486400" y="5105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Structure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5486400" y="6248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Structure 2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086600" y="2419768"/>
            <a:ext cx="1524000" cy="1481554"/>
            <a:chOff x="7391400" y="5105400"/>
            <a:chExt cx="1524000" cy="1481554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7391400" y="5105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Function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7391400" y="6248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Function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33400" y="1810168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Speciation/orthology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3886200" y="2724568"/>
            <a:ext cx="4114800" cy="914400"/>
            <a:chOff x="4191000" y="5410200"/>
            <a:chExt cx="4114800" cy="914400"/>
          </a:xfrm>
        </p:grpSpPr>
        <p:sp>
          <p:nvSpPr>
            <p:cNvPr id="34" name="Left-Right Arrow 33"/>
            <p:cNvSpPr/>
            <p:nvPr/>
          </p:nvSpPr>
          <p:spPr>
            <a:xfrm rot="5400000">
              <a:off x="3924300" y="56769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5" name="Left-Right Arrow 34"/>
            <p:cNvSpPr/>
            <p:nvPr/>
          </p:nvSpPr>
          <p:spPr>
            <a:xfrm rot="5400000">
              <a:off x="5753100" y="56769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6" name="Left-Right Arrow 35"/>
            <p:cNvSpPr/>
            <p:nvPr/>
          </p:nvSpPr>
          <p:spPr>
            <a:xfrm rot="5400000">
              <a:off x="7658100" y="56769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95800" y="5562600"/>
              <a:ext cx="1905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400" dirty="0">
                  <a:solidFill>
                    <a:srgbClr val="000000"/>
                  </a:solidFill>
                </a:rPr>
                <a:t>Similarity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dirty="0">
                <a:solidFill>
                  <a:srgbClr val="000000"/>
                </a:solidFill>
              </a:rPr>
              <a:t>Sequence and function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9" grpId="0"/>
      <p:bldP spid="2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buNone/>
          <a:defRPr sz="1050" dirty="0" smtClean="0">
            <a:latin typeface="Courier New" pitchFamily="49" charset="0"/>
            <a:cs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Office PowerPoint</Application>
  <PresentationFormat>On-screen Show (4:3)</PresentationFormat>
  <Paragraphs>294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Courier New</vt:lpstr>
      <vt:lpstr>Verdana</vt:lpstr>
      <vt:lpstr>Default Design</vt:lpstr>
      <vt:lpstr>1_Default Design</vt:lpstr>
      <vt:lpstr>2_Default Design</vt:lpstr>
      <vt:lpstr>Protein structure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289</cp:revision>
  <cp:lastPrinted>2018-08-30T10:49:29Z</cp:lastPrinted>
  <dcterms:created xsi:type="dcterms:W3CDTF">2005-04-13T15:56:51Z</dcterms:created>
  <dcterms:modified xsi:type="dcterms:W3CDTF">2022-11-30T16:19:48Z</dcterms:modified>
</cp:coreProperties>
</file>