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25" r:id="rId4"/>
    <p:sldMasterId id="2147483737" r:id="rId5"/>
  </p:sldMasterIdLst>
  <p:notesMasterIdLst>
    <p:notesMasterId r:id="rId16"/>
  </p:notesMasterIdLst>
  <p:handoutMasterIdLst>
    <p:handoutMasterId r:id="rId17"/>
  </p:handoutMasterIdLst>
  <p:sldIdLst>
    <p:sldId id="681" r:id="rId6"/>
    <p:sldId id="692" r:id="rId7"/>
    <p:sldId id="693" r:id="rId8"/>
    <p:sldId id="691" r:id="rId9"/>
    <p:sldId id="717" r:id="rId10"/>
    <p:sldId id="716" r:id="rId11"/>
    <p:sldId id="698" r:id="rId12"/>
    <p:sldId id="699" r:id="rId13"/>
    <p:sldId id="680" r:id="rId14"/>
    <p:sldId id="70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9" autoAdjust="0"/>
    <p:restoredTop sz="94660"/>
  </p:normalViewPr>
  <p:slideViewPr>
    <p:cSldViewPr>
      <p:cViewPr varScale="1">
        <p:scale>
          <a:sx n="71" d="100"/>
          <a:sy n="71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3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3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6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0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ataxin1;</a:t>
            </a:r>
            <a:r>
              <a:rPr lang="en-US" baseline="0" dirty="0"/>
              <a:t> right: PRR11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5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8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8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6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7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9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52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77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37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49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91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85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98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8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4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7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peatsdb.bio.unipd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eatsdb.bio.unipd.it/structure/5cxb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bdm-01.zdv.uni-mainz.de/~munoz/polyx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/>
              <a:t>Examining repeats</a:t>
            </a:r>
            <a:br>
              <a:rPr lang="en-US" sz="5400"/>
            </a:br>
            <a:r>
              <a:rPr lang="en-US" sz="5400"/>
              <a:t>with databases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4300" y="3048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0000"/>
                </a:solidFill>
              </a:rPr>
              <a:t>Exercise 3. Find structures of short repeats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153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Go to the PDB web page: https://www.rcsb.org/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Go to Search &gt; Advanced Search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Type a short repeat in the Sequence Motif: as many repeats as possible; Use Mode PROSITE and </a:t>
            </a:r>
            <a:r>
              <a:rPr lang="en-US" sz="2000" dirty="0" err="1"/>
              <a:t>RegExp</a:t>
            </a:r>
            <a:r>
              <a:rPr lang="en-US" sz="2000" dirty="0"/>
              <a:t> (example: QQQQ / another example: [SP]SA[SP]SA</a:t>
            </a:r>
            <a:r>
              <a:rPr lang="en-US" sz="2000"/>
              <a:t>[SP]SA )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Click “count” to see if there are any cases</a:t>
            </a:r>
          </a:p>
          <a:p>
            <a:pPr>
              <a:buNone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Check the structure (3D View) to see if the repeat is in the structure (it could be disordered = absent)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Write down the PDB name, </a:t>
            </a:r>
            <a:r>
              <a:rPr lang="en-US" sz="2000" dirty="0" err="1">
                <a:solidFill>
                  <a:srgbClr val="0000FF"/>
                </a:solidFill>
              </a:rPr>
              <a:t>RegExp</a:t>
            </a:r>
            <a:r>
              <a:rPr lang="en-US" sz="2000" dirty="0">
                <a:solidFill>
                  <a:srgbClr val="0000FF"/>
                </a:solidFill>
              </a:rPr>
              <a:t> and structure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Example 3NB9 QQQQ alpha-helix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Example 3FRC NNNN absent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2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E1281-86FD-4103-9D95-F1815A8ED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5383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0042" y="110230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dirty="0"/>
              <a:t>https://repeatsdb.bio.unipd.it/structure/3vbpA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77AD4-E7EA-40DB-88F4-4C0F7976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2" y="1793291"/>
            <a:ext cx="854552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A7880-1C37-43E1-A0FA-DBD3AAB5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590800"/>
            <a:ext cx="4504024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0CCEE-C1C3-42B2-8003-BDB139D99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6" y="3733800"/>
            <a:ext cx="8430917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24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14478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 err="1"/>
              <a:t>RepeatsDB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http://repeatsdb.bio.unipd.it/</a:t>
            </a:r>
            <a:r>
              <a:rPr lang="en-US" sz="24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Click the “Search” tab, then search “Repeat unit number”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Choose one example and </a:t>
            </a:r>
            <a:r>
              <a:rPr lang="en-US" sz="2400" dirty="0">
                <a:solidFill>
                  <a:srgbClr val="0000FF"/>
                </a:solidFill>
              </a:rPr>
              <a:t>write down the PDB name (e.g. 6yc3B)</a:t>
            </a:r>
            <a:r>
              <a:rPr lang="en-US" sz="2400" dirty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Check the assignment of the units. Is it correct? What about insertions? Are there mistakes? Write an evaluation: Looks good / one repeat wrong / many mistakes / total mess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1. </a:t>
            </a:r>
            <a:r>
              <a:rPr lang="en-US" sz="2800" b="1" dirty="0"/>
              <a:t>Examining repeat structures in </a:t>
            </a:r>
            <a:r>
              <a:rPr lang="en-US" sz="2800" b="1" dirty="0" err="1"/>
              <a:t>repeatsDB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923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14478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hlinkClick r:id="rId3"/>
              </a:rPr>
              <a:t>https://repeatsdb.bio.unipd.it/structure/5cxbB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DB271-47AA-46F9-BBA0-FC3FF8824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865" y="2300568"/>
            <a:ext cx="4953000" cy="4066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0CA16-9DDA-4228-9159-96E8927C0FE2}"/>
              </a:ext>
            </a:extLst>
          </p:cNvPr>
          <p:cNvSpPr txBox="1"/>
          <p:nvPr/>
        </p:nvSpPr>
        <p:spPr>
          <a:xfrm>
            <a:off x="198665" y="2192571"/>
            <a:ext cx="350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looks good</a:t>
            </a:r>
          </a:p>
          <a:p>
            <a:pPr marL="514350" indent="-514350">
              <a:buAutoNum type="arabicPeriod"/>
            </a:pPr>
            <a:r>
              <a:rPr lang="en-US" sz="2400" dirty="0"/>
              <a:t>one repeat wrong</a:t>
            </a:r>
          </a:p>
          <a:p>
            <a:pPr marL="514350" indent="-514350">
              <a:buAutoNum type="arabicPeriod"/>
            </a:pPr>
            <a:r>
              <a:rPr lang="en-US" sz="2400" b="1" dirty="0"/>
              <a:t>many mistakes</a:t>
            </a:r>
          </a:p>
          <a:p>
            <a:pPr marL="514350" indent="-514350">
              <a:buAutoNum type="arabicPeriod"/>
            </a:pPr>
            <a:r>
              <a:rPr lang="en-US" sz="2400" dirty="0"/>
              <a:t>total mess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5499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6" y="903733"/>
            <a:ext cx="8440698" cy="4506570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57199" y="76200"/>
            <a:ext cx="827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Evolution of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homorepeats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in 50 species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03330" y="5653062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Pablo Mier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59" y="5185739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2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feld 34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Context and evolution of </a:t>
            </a:r>
            <a:r>
              <a:rPr lang="en-GB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732"/>
            <a:ext cx="907686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6966"/>
            <a:ext cx="3319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3886200" y="5406966"/>
            <a:ext cx="50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 err="1">
                <a:solidFill>
                  <a:srgbClr val="006AB3"/>
                </a:solidFill>
                <a:latin typeface="Calibri"/>
              </a:rPr>
              <a:t>dA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tabase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of 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P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olyX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</a:t>
            </a:r>
            <a:r>
              <a:rPr lang="en-GB" b="1" dirty="0">
                <a:solidFill>
                  <a:srgbClr val="006AB3"/>
                </a:solidFill>
                <a:latin typeface="Calibri"/>
              </a:rPr>
              <a:t>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volution</a:t>
            </a:r>
          </a:p>
        </p:txBody>
      </p:sp>
      <p:sp>
        <p:nvSpPr>
          <p:cNvPr id="23" name="Rechteck 22"/>
          <p:cNvSpPr/>
          <p:nvPr/>
        </p:nvSpPr>
        <p:spPr>
          <a:xfrm>
            <a:off x="5276032" y="6128069"/>
            <a:ext cx="38679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68114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6966"/>
            <a:ext cx="3319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754446"/>
            <a:ext cx="4642485" cy="41595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838774"/>
            <a:ext cx="4388334" cy="448999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886200" y="5406966"/>
            <a:ext cx="50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 err="1">
                <a:solidFill>
                  <a:srgbClr val="006AB3"/>
                </a:solidFill>
                <a:latin typeface="Calibri"/>
              </a:rPr>
              <a:t>dA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tabase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of 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P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olyX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</a:t>
            </a:r>
            <a:r>
              <a:rPr lang="en-GB" b="1" dirty="0">
                <a:solidFill>
                  <a:srgbClr val="006AB3"/>
                </a:solidFill>
                <a:latin typeface="Calibri"/>
              </a:rPr>
              <a:t>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volution</a:t>
            </a:r>
          </a:p>
        </p:txBody>
      </p:sp>
      <p:sp>
        <p:nvSpPr>
          <p:cNvPr id="22" name="Rechteck 21"/>
          <p:cNvSpPr/>
          <p:nvPr/>
        </p:nvSpPr>
        <p:spPr>
          <a:xfrm>
            <a:off x="5276032" y="6128069"/>
            <a:ext cx="38679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 Bioinformatics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Context and evolution of </a:t>
            </a:r>
            <a:r>
              <a:rPr lang="en-GB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8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Find a random human protein in </a:t>
            </a:r>
            <a:r>
              <a:rPr lang="en-US" sz="2000" b="1" dirty="0"/>
              <a:t>UniProt</a:t>
            </a:r>
            <a:r>
              <a:rPr lang="en-US" sz="2000" dirty="0"/>
              <a:t> using this URL:</a:t>
            </a:r>
          </a:p>
          <a:p>
            <a:pPr>
              <a:buNone/>
            </a:pPr>
            <a:r>
              <a:rPr lang="en-US" sz="2000" dirty="0"/>
              <a:t>https://www.uniprot.org/uniprot/?query=organism%3A%22Homo+sapiens+%28Human%29+%5B9606%5D%22+reviewed%3Ayes&amp;random=yes. </a:t>
            </a:r>
            <a:r>
              <a:rPr lang="en-US" sz="2000" dirty="0">
                <a:solidFill>
                  <a:srgbClr val="0000FF"/>
                </a:solidFill>
              </a:rPr>
              <a:t>Write the Entry Name.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Copy the Entry ID (e.g. P10275).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Go to the </a:t>
            </a:r>
            <a:r>
              <a:rPr lang="en-US" sz="2000" dirty="0" err="1"/>
              <a:t>dAPE</a:t>
            </a:r>
            <a:r>
              <a:rPr lang="en-US" sz="2000" dirty="0"/>
              <a:t> web page:</a:t>
            </a:r>
          </a:p>
          <a:p>
            <a:pPr>
              <a:buNone/>
            </a:pPr>
            <a:r>
              <a:rPr lang="en-US" sz="2000" dirty="0">
                <a:hlinkClick r:id="rId3"/>
              </a:rPr>
              <a:t>http://cbdm-01.zdv.uni-mainz.de/~munoz/polyx/</a:t>
            </a:r>
            <a:r>
              <a:rPr lang="en-US" sz="20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Use the Entry ID in option A</a:t>
            </a:r>
          </a:p>
          <a:p>
            <a:pPr>
              <a:buNone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Hit the “Report the evolution of its </a:t>
            </a:r>
            <a:r>
              <a:rPr lang="en-US" sz="2000" dirty="0" err="1"/>
              <a:t>polyX</a:t>
            </a:r>
            <a:r>
              <a:rPr lang="en-US" sz="2000" dirty="0"/>
              <a:t>" button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Write down: (1) Which type of polyX has the human protein? (2) Which </a:t>
            </a:r>
            <a:r>
              <a:rPr lang="en-US" sz="2000" b="1" dirty="0">
                <a:solidFill>
                  <a:srgbClr val="0000FF"/>
                </a:solidFill>
              </a:rPr>
              <a:t>additional</a:t>
            </a:r>
            <a:r>
              <a:rPr lang="en-US" sz="2000" dirty="0">
                <a:solidFill>
                  <a:srgbClr val="0000FF"/>
                </a:solidFill>
              </a:rPr>
              <a:t> polyX not in the human protein were found in the orthologs?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2. </a:t>
            </a:r>
            <a:r>
              <a:rPr lang="en-US" sz="2800" b="1" dirty="0"/>
              <a:t>Viewing </a:t>
            </a:r>
            <a:r>
              <a:rPr lang="en-US" sz="2800" b="1" dirty="0" err="1"/>
              <a:t>homorepeats</a:t>
            </a:r>
            <a:r>
              <a:rPr lang="en-US" sz="2800" b="1" dirty="0"/>
              <a:t> in an alignment with </a:t>
            </a:r>
            <a:r>
              <a:rPr lang="en-US" sz="2800" b="1" dirty="0" err="1"/>
              <a:t>dAPE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50957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On-screen Show (4:3)</PresentationFormat>
  <Paragraphs>68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Verdana</vt:lpstr>
      <vt:lpstr>Default Design</vt:lpstr>
      <vt:lpstr>1_Default Design</vt:lpstr>
      <vt:lpstr>3_Default Design</vt:lpstr>
      <vt:lpstr>Office Theme</vt:lpstr>
      <vt:lpstr>2_Default Design</vt:lpstr>
      <vt:lpstr>Examining repeats with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208</cp:revision>
  <dcterms:created xsi:type="dcterms:W3CDTF">2005-04-13T15:56:51Z</dcterms:created>
  <dcterms:modified xsi:type="dcterms:W3CDTF">2022-03-08T09:21:25Z</dcterms:modified>
</cp:coreProperties>
</file>