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1" r:id="rId1"/>
  </p:sldMasterIdLst>
  <p:notesMasterIdLst>
    <p:notesMasterId r:id="rId18"/>
  </p:notesMasterIdLst>
  <p:sldIdLst>
    <p:sldId id="256" r:id="rId2"/>
    <p:sldId id="258" r:id="rId3"/>
    <p:sldId id="259" r:id="rId4"/>
    <p:sldId id="260" r:id="rId5"/>
    <p:sldId id="261" r:id="rId6"/>
    <p:sldId id="262" r:id="rId7"/>
    <p:sldId id="272" r:id="rId8"/>
    <p:sldId id="263" r:id="rId9"/>
    <p:sldId id="264" r:id="rId10"/>
    <p:sldId id="265" r:id="rId11"/>
    <p:sldId id="267" r:id="rId12"/>
    <p:sldId id="274" r:id="rId13"/>
    <p:sldId id="273" r:id="rId14"/>
    <p:sldId id="275" r:id="rId15"/>
    <p:sldId id="270" r:id="rId16"/>
    <p:sldId id="271" r:id="rId17"/>
  </p:sldIdLst>
  <p:sldSz cx="9144000" cy="6858000" type="screen4x3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18" autoAdjust="0"/>
    <p:restoredTop sz="94660"/>
  </p:normalViewPr>
  <p:slideViewPr>
    <p:cSldViewPr>
      <p:cViewPr>
        <p:scale>
          <a:sx n="63" d="100"/>
          <a:sy n="63" d="100"/>
        </p:scale>
        <p:origin x="170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95C1C5-4322-42BB-ACE3-137D630D86B5}" type="datetimeFigureOut">
              <a:rPr lang="en-GB" smtClean="0"/>
              <a:pPr/>
              <a:t>21/02/2019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07807D-B0BD-4F50-B71A-5ED54E2620F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07807D-B0BD-4F50-B71A-5ED54E2620F0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40D1C-C15A-4D16-9BD3-99B9D6086321}" type="datetime1">
              <a:rPr lang="en-GB" smtClean="0"/>
              <a:pPr/>
              <a:t>21/02/2019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9FC7A01F-82DA-4B25-97A6-A4ED63DF1992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8372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54BF1-85C3-4410-842C-3F1C11EE659C}" type="datetime1">
              <a:rPr lang="en-GB" smtClean="0"/>
              <a:pPr/>
              <a:t>21/02/2019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7A01F-82DA-4B25-97A6-A4ED63DF199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4104300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54BF1-85C3-4410-842C-3F1C11EE659C}" type="datetime1">
              <a:rPr lang="en-GB" smtClean="0"/>
              <a:pPr/>
              <a:t>21/02/2019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7A01F-82DA-4B25-97A6-A4ED63DF1992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9813218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54BF1-85C3-4410-842C-3F1C11EE659C}" type="datetime1">
              <a:rPr lang="en-GB" smtClean="0"/>
              <a:pPr/>
              <a:t>21/02/2019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7A01F-82DA-4B25-97A6-A4ED63DF1992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1437741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67DA3-918B-4F9E-BB35-AEE49D6B5424}" type="datetime1">
              <a:rPr lang="en-GB" smtClean="0"/>
              <a:pPr/>
              <a:t>21/02/2019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7A01F-82DA-4B25-97A6-A4ED63DF1992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4622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54BF1-85C3-4410-842C-3F1C11EE659C}" type="datetime1">
              <a:rPr lang="en-GB" smtClean="0"/>
              <a:pPr/>
              <a:t>21/02/2019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7A01F-82DA-4B25-97A6-A4ED63DF1992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2737218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54BF1-85C3-4410-842C-3F1C11EE659C}" type="datetime1">
              <a:rPr lang="en-GB" smtClean="0"/>
              <a:pPr/>
              <a:t>21/02/2019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7A01F-82DA-4B25-97A6-A4ED63DF199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778002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DA9D-7716-4E08-A502-6E39E9806209}" type="datetime1">
              <a:rPr lang="en-GB" smtClean="0"/>
              <a:pPr/>
              <a:t>21/02/2019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7A01F-82DA-4B25-97A6-A4ED63DF199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9033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EDE61-4306-46F7-BEC9-1B36F51A0D55}" type="datetime1">
              <a:rPr lang="en-GB" smtClean="0"/>
              <a:pPr/>
              <a:t>21/02/2019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7A01F-82DA-4B25-97A6-A4ED63DF199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6893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54BF1-85C3-4410-842C-3F1C11EE659C}" type="datetime1">
              <a:rPr lang="en-GB" smtClean="0"/>
              <a:pPr/>
              <a:t>21/02/2019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7A01F-82DA-4B25-97A6-A4ED63DF1992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1221576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AB7D8D09-5D0E-4630-8B01-43102610A04F}" type="datetime1">
              <a:rPr lang="en-GB" smtClean="0"/>
              <a:pPr/>
              <a:t>21/02/2019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7A01F-82DA-4B25-97A6-A4ED63DF1992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6159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54BF1-85C3-4410-842C-3F1C11EE659C}" type="datetime1">
              <a:rPr lang="en-GB" smtClean="0"/>
              <a:pPr/>
              <a:t>21/02/2019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9FC7A01F-82DA-4B25-97A6-A4ED63DF199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6604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cbdm.uni-mainz.de/mb19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cbdm.uni-mainz.de/mb19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Data analysis with R and the </a:t>
            </a:r>
            <a:r>
              <a:rPr lang="en-GB" dirty="0" err="1"/>
              <a:t>tidyverse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2346067"/>
          </a:xfrm>
        </p:spPr>
        <p:txBody>
          <a:bodyPr>
            <a:noAutofit/>
          </a:bodyPr>
          <a:lstStyle/>
          <a:p>
            <a:r>
              <a:rPr lang="en-GB" sz="1800" dirty="0"/>
              <a:t>Jean-Fred Fontaine</a:t>
            </a:r>
          </a:p>
          <a:p>
            <a:r>
              <a:rPr lang="en-GB" sz="1800" dirty="0"/>
              <a:t>Steffen Albrecht</a:t>
            </a:r>
          </a:p>
          <a:p>
            <a:endParaRPr lang="en-GB" sz="1800" dirty="0"/>
          </a:p>
          <a:p>
            <a:endParaRPr lang="en-GB" sz="1800" dirty="0"/>
          </a:p>
          <a:p>
            <a:r>
              <a:rPr lang="en-GB" sz="1800" dirty="0"/>
              <a:t>March 2019</a:t>
            </a:r>
          </a:p>
          <a:p>
            <a:endParaRPr lang="en-GB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7A01F-82DA-4B25-97A6-A4ED63DF1992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2E2CF5-44CC-46CC-9F0C-3B0A1A719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DE"/>
              <a:t>21/02/2019</a:t>
            </a:r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2542E4E-CE22-4639-B403-7EE92CF95E5C}"/>
              </a:ext>
            </a:extLst>
          </p:cNvPr>
          <p:cNvSpPr txBox="1"/>
          <p:nvPr/>
        </p:nvSpPr>
        <p:spPr>
          <a:xfrm>
            <a:off x="5868144" y="3717032"/>
            <a:ext cx="30243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fontaine@uni-mainz.de</a:t>
            </a:r>
          </a:p>
          <a:p>
            <a:r>
              <a:rPr lang="en-US" dirty="0"/>
              <a:t>s.albrecht@uni-mainz.de</a:t>
            </a:r>
          </a:p>
          <a:p>
            <a:endParaRPr lang="en-DE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E7E03-C716-4FD0-850D-B5293AAC9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Vectors</a:t>
            </a:r>
            <a:endParaRPr lang="en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18D84E-6B2C-4ABD-92A9-EF9FA2869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7A01F-82DA-4B25-97A6-A4ED63DF1992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0801CB-16B4-4ACD-B6A6-7046D49B8B28}"/>
              </a:ext>
            </a:extLst>
          </p:cNvPr>
          <p:cNvSpPr txBox="1"/>
          <p:nvPr/>
        </p:nvSpPr>
        <p:spPr>
          <a:xfrm>
            <a:off x="1443491" y="1988840"/>
            <a:ext cx="6571343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Vector of 4 numeric objects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 &lt;- 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(1.2,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1</a:t>
            </a:r>
            <a:r>
              <a:rPr lang="en-US" sz="1600" baseline="300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object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2.3,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2</a:t>
            </a:r>
            <a:r>
              <a:rPr lang="en-US" sz="1600" baseline="300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nd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object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0.2,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3</a:t>
            </a:r>
            <a:r>
              <a:rPr lang="en-US" sz="1600" baseline="300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object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1.1)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4</a:t>
            </a:r>
            <a:r>
              <a:rPr lang="en-US" sz="1600" baseline="300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object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Indexing some values</a:t>
            </a:r>
            <a:endParaRPr lang="en-DE" sz="1600" dirty="0">
              <a:solidFill>
                <a:schemeClr val="bg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                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1.2 2.3 0.2 1.1</a:t>
            </a:r>
            <a:endParaRPr lang="en-DE" sz="1600" dirty="0">
              <a:solidFill>
                <a:schemeClr val="bg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x[1]             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1.2</a:t>
            </a:r>
            <a:endParaRPr lang="en-DE" sz="1600" dirty="0">
              <a:solidFill>
                <a:schemeClr val="bg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x[ 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length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(x) ]   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1.1</a:t>
            </a:r>
            <a:endParaRPr lang="en-DE" sz="1600" dirty="0">
              <a:solidFill>
                <a:schemeClr val="bg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x[3]             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0.2</a:t>
            </a:r>
            <a:endParaRPr lang="en-DE" sz="1600" dirty="0">
              <a:solidFill>
                <a:schemeClr val="bg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x[ 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(2,3,4) ]    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2.3 0.2 1.1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x[ 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2:4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]         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2.3 0.2 1.1</a:t>
            </a:r>
          </a:p>
          <a:p>
            <a:endParaRPr lang="en-DE" sz="1600" dirty="0">
              <a:solidFill>
                <a:schemeClr val="bg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DE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9578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92E9D-B849-47EF-BA4B-C34095164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Tables</a:t>
            </a:r>
            <a:endParaRPr lang="en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A23952-1C34-41D2-A0A5-B23DB462A1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3491" y="2015733"/>
            <a:ext cx="7448989" cy="3450613"/>
          </a:xfrm>
        </p:spPr>
        <p:txBody>
          <a:bodyPr>
            <a:normAutofit/>
          </a:bodyPr>
          <a:lstStyle/>
          <a:p>
            <a:r>
              <a:rPr lang="en-US" dirty="0"/>
              <a:t>Several types of tables</a:t>
            </a:r>
          </a:p>
          <a:p>
            <a:r>
              <a:rPr lang="en-US" sz="1800" dirty="0"/>
              <a:t>matrix - table of objects of the same type</a:t>
            </a:r>
            <a:endParaRPr lang="en-DE" sz="1800" dirty="0"/>
          </a:p>
          <a:p>
            <a:r>
              <a:rPr lang="en-US" sz="1800" dirty="0" err="1"/>
              <a:t>data.frame</a:t>
            </a:r>
            <a:r>
              <a:rPr lang="en-US" sz="1800" dirty="0"/>
              <a:t> - table of objects of same or different types</a:t>
            </a:r>
          </a:p>
          <a:p>
            <a:r>
              <a:rPr lang="en-US" sz="1800" dirty="0" err="1"/>
              <a:t>tibble</a:t>
            </a:r>
            <a:r>
              <a:rPr lang="en-US" sz="1800" dirty="0"/>
              <a:t> – extension of </a:t>
            </a:r>
            <a:r>
              <a:rPr lang="en-US" sz="1800" dirty="0" err="1"/>
              <a:t>data.frame</a:t>
            </a:r>
            <a:r>
              <a:rPr lang="en-US" sz="1800" dirty="0"/>
              <a:t> for working with large tables</a:t>
            </a:r>
          </a:p>
          <a:p>
            <a:pPr lvl="1"/>
            <a:r>
              <a:rPr lang="en-US" sz="1400" dirty="0" err="1"/>
              <a:t>tibbles</a:t>
            </a:r>
            <a:r>
              <a:rPr lang="en-US" sz="1400" dirty="0"/>
              <a:t> have a refined print method (default few rows and columns fit screen)</a:t>
            </a:r>
          </a:p>
          <a:p>
            <a:pPr lvl="1"/>
            <a:r>
              <a:rPr lang="en-US" sz="1400" dirty="0"/>
              <a:t>each column reports its type </a:t>
            </a:r>
          </a:p>
          <a:p>
            <a:pPr lvl="2"/>
            <a:r>
              <a:rPr lang="en-US" sz="1400" dirty="0" err="1"/>
              <a:t>numerics</a:t>
            </a:r>
            <a:r>
              <a:rPr lang="en-US" sz="1400" dirty="0"/>
              <a:t> may be detailed as integers (int) or double precision values (</a:t>
            </a:r>
            <a:r>
              <a:rPr lang="en-US" sz="1400" dirty="0" err="1"/>
              <a:t>dbl</a:t>
            </a:r>
            <a:r>
              <a:rPr lang="en-US" sz="1400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57E2FC-5624-43E1-A5B1-07F04E2F2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7A01F-82DA-4B25-97A6-A4ED63DF1992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50313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17DB6-67FD-4A3B-A700-6BB25DD86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Tables</a:t>
            </a:r>
            <a:endParaRPr lang="en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603222-16A4-44F1-869E-BB236F3742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43490" y="2013935"/>
            <a:ext cx="3125871" cy="40391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df &lt;- </a:t>
            </a:r>
            <a:r>
              <a:rPr lang="en-US" sz="1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data_frame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</a:p>
          <a:p>
            <a:pPr marL="0" indent="0">
              <a:buNone/>
            </a:pP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x = </a:t>
            </a:r>
            <a:r>
              <a:rPr lang="en-US" sz="1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1:5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y = 1, z = x^2+y </a:t>
            </a:r>
          </a:p>
          <a:p>
            <a:pPr marL="0" indent="0">
              <a:buNone/>
            </a:pP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</a:p>
          <a:p>
            <a:pPr marL="0" indent="0">
              <a:buNone/>
            </a:pP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df</a:t>
            </a:r>
          </a:p>
          <a:p>
            <a:pPr marL="0" indent="0">
              <a:buNone/>
            </a:pP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s-ES" sz="1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A </a:t>
            </a:r>
            <a:r>
              <a:rPr lang="es-ES" sz="10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tibble</a:t>
            </a:r>
            <a:r>
              <a:rPr lang="es-ES" sz="1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5 x 3</a:t>
            </a:r>
          </a:p>
          <a:p>
            <a:pPr marL="0" indent="0">
              <a:buNone/>
            </a:pPr>
            <a:r>
              <a:rPr lang="es-ES" sz="1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x     y     z</a:t>
            </a:r>
          </a:p>
          <a:p>
            <a:pPr marL="0" indent="0">
              <a:buNone/>
            </a:pPr>
            <a:r>
              <a:rPr lang="es-ES" sz="1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s-ES" sz="10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sz="1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&lt;</a:t>
            </a:r>
            <a:r>
              <a:rPr lang="es-ES" sz="10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dbl</a:t>
            </a:r>
            <a:r>
              <a:rPr lang="es-ES" sz="1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&lt;</a:t>
            </a:r>
            <a:r>
              <a:rPr lang="es-ES" sz="10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dbl</a:t>
            </a:r>
            <a:r>
              <a:rPr lang="es-ES" sz="1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s-ES" sz="1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1     1     1     2</a:t>
            </a:r>
          </a:p>
          <a:p>
            <a:pPr marL="0" indent="0">
              <a:buNone/>
            </a:pPr>
            <a:r>
              <a:rPr lang="es-ES" sz="1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2     2     1     5</a:t>
            </a:r>
          </a:p>
          <a:p>
            <a:pPr marL="0" indent="0">
              <a:buNone/>
            </a:pPr>
            <a:r>
              <a:rPr lang="es-ES" sz="1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3     3     1    10</a:t>
            </a:r>
          </a:p>
          <a:p>
            <a:pPr marL="0" indent="0">
              <a:buNone/>
            </a:pPr>
            <a:r>
              <a:rPr lang="es-ES" sz="1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4     4     1    17</a:t>
            </a:r>
          </a:p>
          <a:p>
            <a:pPr marL="0" indent="0">
              <a:buNone/>
            </a:pPr>
            <a:r>
              <a:rPr lang="es-ES" sz="1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5     5     1    26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37BFA4-907E-43CF-B454-E592634A9D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92080" y="2013936"/>
            <a:ext cx="2722754" cy="403917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df[1,1]</a:t>
            </a:r>
            <a:r>
              <a:rPr lang="en-US" sz="1100" b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# 1</a:t>
            </a:r>
          </a:p>
          <a:p>
            <a:pPr marL="0" indent="0">
              <a:buNone/>
            </a:pP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df[1,2]</a:t>
            </a:r>
            <a:r>
              <a:rPr lang="en-US" sz="1100" b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# 1</a:t>
            </a:r>
          </a:p>
          <a:p>
            <a:pPr marL="0" indent="0">
              <a:buNone/>
            </a:pP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df[1,3]</a:t>
            </a:r>
            <a:r>
              <a:rPr lang="en-US" sz="1100" b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# 2</a:t>
            </a:r>
          </a:p>
          <a:p>
            <a:pPr marL="0" indent="0">
              <a:buNone/>
            </a:pP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df[1,] </a:t>
            </a:r>
            <a:r>
              <a:rPr lang="en-US" sz="1100" b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1 1 2</a:t>
            </a:r>
          </a:p>
          <a:p>
            <a:pPr marL="0" indent="0">
              <a:buNone/>
            </a:pP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df[1,3] </a:t>
            </a:r>
            <a:r>
              <a:rPr lang="en-US" sz="1100" b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2</a:t>
            </a:r>
          </a:p>
          <a:p>
            <a:pPr marL="0" indent="0">
              <a:buNone/>
            </a:pP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df[2,3] </a:t>
            </a:r>
            <a:r>
              <a:rPr lang="en-US" sz="1100" b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5</a:t>
            </a:r>
          </a:p>
          <a:p>
            <a:pPr marL="0" indent="0">
              <a:buNone/>
            </a:pP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df[,3] </a:t>
            </a:r>
            <a:r>
              <a:rPr lang="en-US" sz="1100" b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2 5 10 17 26</a:t>
            </a:r>
          </a:p>
          <a:p>
            <a:pPr marL="0" indent="0">
              <a:buNone/>
            </a:pP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df$z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100" b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2 5 10 17 26</a:t>
            </a:r>
          </a:p>
          <a:p>
            <a:pPr marL="0" indent="0">
              <a:buNone/>
            </a:pP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df[ </a:t>
            </a:r>
            <a:r>
              <a:rPr lang="en-US" sz="11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4:5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, </a:t>
            </a:r>
            <a:r>
              <a:rPr lang="en-US" sz="11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1:2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]</a:t>
            </a:r>
          </a:p>
          <a:p>
            <a:pPr marL="0" indent="0">
              <a:buNone/>
            </a:pPr>
            <a:r>
              <a:rPr lang="es-ES" sz="11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A </a:t>
            </a:r>
            <a:r>
              <a:rPr lang="es-ES" sz="11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tibble</a:t>
            </a:r>
            <a:r>
              <a:rPr lang="es-ES" sz="11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2 x 2</a:t>
            </a:r>
          </a:p>
          <a:p>
            <a:pPr marL="0" indent="0">
              <a:buNone/>
            </a:pPr>
            <a:r>
              <a:rPr lang="es-ES" sz="11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x     y</a:t>
            </a:r>
          </a:p>
          <a:p>
            <a:pPr marL="0" indent="0">
              <a:buNone/>
            </a:pPr>
            <a:r>
              <a:rPr lang="es-ES" sz="11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s-ES" sz="11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sz="11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&lt;</a:t>
            </a:r>
            <a:r>
              <a:rPr lang="es-ES" sz="11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dbl</a:t>
            </a:r>
            <a:r>
              <a:rPr lang="es-ES" sz="11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s-ES" sz="11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1     4     1</a:t>
            </a:r>
          </a:p>
          <a:p>
            <a:pPr marL="0" indent="0">
              <a:buNone/>
            </a:pPr>
            <a:r>
              <a:rPr lang="es-ES" sz="11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2     5     1</a:t>
            </a:r>
            <a:endParaRPr lang="en-DE" sz="11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DE" sz="11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CCD971-075D-4292-97F4-8D42A1740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7A01F-82DA-4B25-97A6-A4ED63DF1992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3A9BD90-D83E-48EE-B711-CB54648A6448}"/>
              </a:ext>
            </a:extLst>
          </p:cNvPr>
          <p:cNvSpPr txBox="1"/>
          <p:nvPr/>
        </p:nvSpPr>
        <p:spPr>
          <a:xfrm>
            <a:off x="6300192" y="312336"/>
            <a:ext cx="2520280" cy="92333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TABLE [ ROW, COL ]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TABLE$COL[ ROW ]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5434679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E7E03-C716-4FD0-850D-B5293AAC9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LOOPS</a:t>
            </a:r>
            <a:endParaRPr lang="en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18D84E-6B2C-4ABD-92A9-EF9FA2869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7A01F-82DA-4B25-97A6-A4ED63DF1992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0801CB-16B4-4ACD-B6A6-7046D49B8B28}"/>
              </a:ext>
            </a:extLst>
          </p:cNvPr>
          <p:cNvSpPr txBox="1"/>
          <p:nvPr/>
        </p:nvSpPr>
        <p:spPr>
          <a:xfrm>
            <a:off x="1443491" y="1988840"/>
            <a:ext cx="6571343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Vector of character objects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&lt;- 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"file1.csv"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1</a:t>
            </a:r>
            <a:r>
              <a:rPr lang="en-US" sz="1600" baseline="300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object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6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"file2.csv"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2</a:t>
            </a:r>
            <a:r>
              <a:rPr lang="en-US" sz="1600" baseline="300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nd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object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6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"file3.csv"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3</a:t>
            </a:r>
            <a:r>
              <a:rPr lang="en-US" sz="1600" baseline="300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object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Looping on some values</a:t>
            </a:r>
            <a:endParaRPr lang="en-DE" sz="1600" dirty="0">
              <a:solidFill>
                <a:schemeClr val="bg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my_file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text &lt;- paste(</a:t>
            </a:r>
            <a:r>
              <a:rPr lang="en-US" sz="16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"We have"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my_file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print(</a:t>
            </a:r>
            <a:r>
              <a:rPr lang="en-US" sz="16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600" dirty="0">
              <a:solidFill>
                <a:schemeClr val="bg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[1] "We have file1.csv"</a:t>
            </a:r>
          </a:p>
          <a:p>
            <a:r>
              <a:rPr lang="en-US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[1] "We have file2.csv"</a:t>
            </a:r>
          </a:p>
          <a:p>
            <a:r>
              <a:rPr lang="en-US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[1] "We have file3.csv"</a:t>
            </a:r>
            <a:endParaRPr lang="en-DE" sz="16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DE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59014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8A10E-7B83-4A2B-9783-FB46F5860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LOGICAL OPERATIONS</a:t>
            </a:r>
            <a:endParaRPr lang="en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553592-BCB3-4398-9765-ABBD6A381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3491" y="1916832"/>
            <a:ext cx="6571343" cy="2520280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1&lt;2                      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TRUE</a:t>
            </a:r>
            <a:endParaRPr lang="en-DE" sz="1200" dirty="0">
              <a:solidFill>
                <a:schemeClr val="bg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! (1&lt;3)                  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FALSE (logical NOT: !)</a:t>
            </a:r>
            <a:endParaRPr lang="en-DE" sz="1200" dirty="0">
              <a:solidFill>
                <a:schemeClr val="bg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1 != 3                   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TRUE</a:t>
            </a:r>
            <a:endParaRPr lang="en-DE" sz="1200" dirty="0">
              <a:solidFill>
                <a:schemeClr val="bg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(3 != 1) &amp; (2 &gt;= 1.9)    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TRUE  (logical AND: &amp;)</a:t>
            </a:r>
            <a:r>
              <a:rPr lang="en-DE" sz="12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1200" dirty="0">
              <a:solidFill>
                <a:schemeClr val="bg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(3 == 1) | (3 &lt; 5)       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TRUE  (logical OR: |)</a:t>
            </a:r>
            <a:r>
              <a:rPr lang="en-DE" sz="12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1200" dirty="0">
              <a:solidFill>
                <a:schemeClr val="bg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y &lt;- c(TRUE, FALSE, 5&gt;2)</a:t>
            </a:r>
            <a:endParaRPr lang="en-DE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Y                        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TRUE FALSE TRUE</a:t>
            </a:r>
            <a:endParaRPr lang="en-DE" sz="1200" dirty="0">
              <a:solidFill>
                <a:schemeClr val="bg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DE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0C6865-CC1A-44E1-83CE-00C88CADE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7A01F-82DA-4B25-97A6-A4ED63DF1992}" type="slidenum">
              <a:rPr lang="en-GB" smtClean="0"/>
              <a:pPr/>
              <a:t>14</a:t>
            </a:fld>
            <a:endParaRPr lang="en-GB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B8143D3-122B-45A5-BABD-2F129735AB6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13847" y="4637995"/>
          <a:ext cx="3230880" cy="20313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7410">
                  <a:extLst>
                    <a:ext uri="{9D8B030D-6E8A-4147-A177-3AD203B41FA5}">
                      <a16:colId xmlns:a16="http://schemas.microsoft.com/office/drawing/2014/main" val="3926754646"/>
                    </a:ext>
                  </a:extLst>
                </a:gridCol>
                <a:gridCol w="2363470">
                  <a:extLst>
                    <a:ext uri="{9D8B030D-6E8A-4147-A177-3AD203B41FA5}">
                      <a16:colId xmlns:a16="http://schemas.microsoft.com/office/drawing/2014/main" val="69796934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215"/>
                        </a:spcAft>
                      </a:pPr>
                      <a:r>
                        <a:rPr lang="en-US" sz="1200">
                          <a:effectLst/>
                        </a:rPr>
                        <a:t>Symbol</a:t>
                      </a:r>
                      <a:endParaRPr lang="en-DE" sz="1200" b="1">
                        <a:effectLst/>
                        <a:latin typeface="Calibri" panose="020F0502020204030204" pitchFamily="34" charset="0"/>
                        <a:ea typeface="Arial;Helvetica;sans-serif"/>
                        <a:cs typeface="Arial;Helvetica;sans-serif"/>
                      </a:endParaRPr>
                    </a:p>
                  </a:txBody>
                  <a:tcPr marL="17780" marR="0" marT="18415" marB="1841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215"/>
                        </a:spcAft>
                      </a:pPr>
                      <a:r>
                        <a:rPr lang="en-US" sz="1200">
                          <a:effectLst/>
                        </a:rPr>
                        <a:t>Meaning</a:t>
                      </a:r>
                      <a:endParaRPr lang="en-DE" sz="1200" b="1">
                        <a:effectLst/>
                        <a:latin typeface="Calibri" panose="020F0502020204030204" pitchFamily="34" charset="0"/>
                        <a:ea typeface="Arial;Helvetica;sans-serif"/>
                        <a:cs typeface="Arial;Helvetica;sans-serif"/>
                      </a:endParaRPr>
                    </a:p>
                  </a:txBody>
                  <a:tcPr marL="17780" marR="18415" marT="18415" marB="18415" anchor="ctr"/>
                </a:tc>
                <a:extLst>
                  <a:ext uri="{0D108BD9-81ED-4DB2-BD59-A6C34878D82A}">
                    <a16:rowId xmlns:a16="http://schemas.microsoft.com/office/drawing/2014/main" val="3986655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215"/>
                        </a:spcAft>
                      </a:pPr>
                      <a:r>
                        <a:rPr lang="en-US" sz="1200">
                          <a:effectLst/>
                        </a:rPr>
                        <a:t>==</a:t>
                      </a:r>
                      <a:endParaRPr lang="en-DE" sz="1200">
                        <a:effectLst/>
                        <a:latin typeface="Calibri" panose="020F0502020204030204" pitchFamily="34" charset="0"/>
                        <a:ea typeface="Arial;Helvetica;sans-serif"/>
                        <a:cs typeface="Arial;Helvetica;sans-serif"/>
                      </a:endParaRPr>
                    </a:p>
                  </a:txBody>
                  <a:tcPr marL="17780" marR="0" marT="0" marB="1841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215"/>
                        </a:spcAft>
                      </a:pPr>
                      <a:r>
                        <a:rPr lang="en-US" sz="1200">
                          <a:effectLst/>
                        </a:rPr>
                        <a:t>logical equals</a:t>
                      </a:r>
                      <a:endParaRPr lang="en-DE" sz="1200">
                        <a:effectLst/>
                        <a:latin typeface="Calibri" panose="020F0502020204030204" pitchFamily="34" charset="0"/>
                        <a:ea typeface="Arial;Helvetica;sans-serif"/>
                        <a:cs typeface="Arial;Helvetica;sans-serif"/>
                      </a:endParaRPr>
                    </a:p>
                  </a:txBody>
                  <a:tcPr marL="17780" marR="18415" marT="0" marB="18415" anchor="ctr"/>
                </a:tc>
                <a:extLst>
                  <a:ext uri="{0D108BD9-81ED-4DB2-BD59-A6C34878D82A}">
                    <a16:rowId xmlns:a16="http://schemas.microsoft.com/office/drawing/2014/main" val="34572479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215"/>
                        </a:spcAft>
                      </a:pPr>
                      <a:r>
                        <a:rPr lang="en-US" sz="1200">
                          <a:effectLst/>
                        </a:rPr>
                        <a:t>!=</a:t>
                      </a:r>
                      <a:endParaRPr lang="en-DE" sz="1200">
                        <a:effectLst/>
                        <a:latin typeface="Calibri" panose="020F0502020204030204" pitchFamily="34" charset="0"/>
                        <a:ea typeface="Arial;Helvetica;sans-serif"/>
                        <a:cs typeface="Arial;Helvetica;sans-serif"/>
                      </a:endParaRPr>
                    </a:p>
                  </a:txBody>
                  <a:tcPr marL="17780" marR="0" marT="0" marB="1841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215"/>
                        </a:spcAft>
                      </a:pPr>
                      <a:r>
                        <a:rPr lang="en-US" sz="1200">
                          <a:effectLst/>
                        </a:rPr>
                        <a:t>not equal</a:t>
                      </a:r>
                      <a:endParaRPr lang="en-DE" sz="1200">
                        <a:effectLst/>
                        <a:latin typeface="Calibri" panose="020F0502020204030204" pitchFamily="34" charset="0"/>
                        <a:ea typeface="Arial;Helvetica;sans-serif"/>
                        <a:cs typeface="Arial;Helvetica;sans-serif"/>
                      </a:endParaRPr>
                    </a:p>
                  </a:txBody>
                  <a:tcPr marL="17780" marR="18415" marT="0" marB="18415" anchor="ctr"/>
                </a:tc>
                <a:extLst>
                  <a:ext uri="{0D108BD9-81ED-4DB2-BD59-A6C34878D82A}">
                    <a16:rowId xmlns:a16="http://schemas.microsoft.com/office/drawing/2014/main" val="28566402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215"/>
                        </a:spcAft>
                      </a:pPr>
                      <a:r>
                        <a:rPr lang="en-US" sz="1200">
                          <a:effectLst/>
                        </a:rPr>
                        <a:t>!</a:t>
                      </a:r>
                      <a:endParaRPr lang="en-DE" sz="1200">
                        <a:effectLst/>
                        <a:latin typeface="Calibri" panose="020F0502020204030204" pitchFamily="34" charset="0"/>
                        <a:ea typeface="Arial;Helvetica;sans-serif"/>
                        <a:cs typeface="Arial;Helvetica;sans-serif"/>
                      </a:endParaRPr>
                    </a:p>
                  </a:txBody>
                  <a:tcPr marL="17780" marR="0" marT="0" marB="1841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215"/>
                        </a:spcAft>
                      </a:pPr>
                      <a:r>
                        <a:rPr lang="en-US" sz="1200">
                          <a:effectLst/>
                        </a:rPr>
                        <a:t>logical NOT</a:t>
                      </a:r>
                      <a:endParaRPr lang="en-DE" sz="1200">
                        <a:effectLst/>
                        <a:latin typeface="Calibri" panose="020F0502020204030204" pitchFamily="34" charset="0"/>
                        <a:ea typeface="Arial;Helvetica;sans-serif"/>
                        <a:cs typeface="Arial;Helvetica;sans-serif"/>
                      </a:endParaRPr>
                    </a:p>
                  </a:txBody>
                  <a:tcPr marL="17780" marR="18415" marT="0" marB="18415" anchor="ctr"/>
                </a:tc>
                <a:extLst>
                  <a:ext uri="{0D108BD9-81ED-4DB2-BD59-A6C34878D82A}">
                    <a16:rowId xmlns:a16="http://schemas.microsoft.com/office/drawing/2014/main" val="20124396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215"/>
                        </a:spcAft>
                      </a:pPr>
                      <a:r>
                        <a:rPr lang="en-US" sz="1200">
                          <a:effectLst/>
                        </a:rPr>
                        <a:t>&amp;</a:t>
                      </a:r>
                      <a:endParaRPr lang="en-DE" sz="1200">
                        <a:effectLst/>
                        <a:latin typeface="Calibri" panose="020F0502020204030204" pitchFamily="34" charset="0"/>
                        <a:ea typeface="Arial;Helvetica;sans-serif"/>
                        <a:cs typeface="Arial;Helvetica;sans-serif"/>
                      </a:endParaRPr>
                    </a:p>
                  </a:txBody>
                  <a:tcPr marL="17780" marR="0" marT="0" marB="1841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215"/>
                        </a:spcAft>
                      </a:pPr>
                      <a:r>
                        <a:rPr lang="en-US" sz="1200">
                          <a:effectLst/>
                        </a:rPr>
                        <a:t>logical AND</a:t>
                      </a:r>
                      <a:endParaRPr lang="en-DE" sz="1200">
                        <a:effectLst/>
                        <a:latin typeface="Calibri" panose="020F0502020204030204" pitchFamily="34" charset="0"/>
                        <a:ea typeface="Arial;Helvetica;sans-serif"/>
                        <a:cs typeface="Arial;Helvetica;sans-serif"/>
                      </a:endParaRPr>
                    </a:p>
                  </a:txBody>
                  <a:tcPr marL="17780" marR="18415" marT="0" marB="18415" anchor="ctr"/>
                </a:tc>
                <a:extLst>
                  <a:ext uri="{0D108BD9-81ED-4DB2-BD59-A6C34878D82A}">
                    <a16:rowId xmlns:a16="http://schemas.microsoft.com/office/drawing/2014/main" val="12211816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215"/>
                        </a:spcAft>
                      </a:pPr>
                      <a:r>
                        <a:rPr lang="en-US" sz="1200">
                          <a:effectLst/>
                        </a:rPr>
                        <a:t>|</a:t>
                      </a:r>
                      <a:endParaRPr lang="en-DE" sz="1200">
                        <a:effectLst/>
                        <a:latin typeface="Calibri" panose="020F0502020204030204" pitchFamily="34" charset="0"/>
                        <a:ea typeface="Arial;Helvetica;sans-serif"/>
                        <a:cs typeface="Arial;Helvetica;sans-serif"/>
                      </a:endParaRPr>
                    </a:p>
                  </a:txBody>
                  <a:tcPr marL="17780" marR="0" marT="0" marB="1841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215"/>
                        </a:spcAft>
                      </a:pPr>
                      <a:r>
                        <a:rPr lang="en-US" sz="1200" dirty="0">
                          <a:effectLst/>
                        </a:rPr>
                        <a:t>logical OR</a:t>
                      </a:r>
                      <a:endParaRPr lang="en-DE" sz="1200" dirty="0">
                        <a:effectLst/>
                        <a:latin typeface="Calibri" panose="020F0502020204030204" pitchFamily="34" charset="0"/>
                        <a:ea typeface="Arial;Helvetica;sans-serif"/>
                        <a:cs typeface="Arial;Helvetica;sans-serif"/>
                      </a:endParaRPr>
                    </a:p>
                  </a:txBody>
                  <a:tcPr marL="17780" marR="18415" marT="0" marB="18415" anchor="ctr"/>
                </a:tc>
                <a:extLst>
                  <a:ext uri="{0D108BD9-81ED-4DB2-BD59-A6C34878D82A}">
                    <a16:rowId xmlns:a16="http://schemas.microsoft.com/office/drawing/2014/main" val="2875047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215"/>
                        </a:spcAft>
                      </a:pPr>
                      <a:r>
                        <a:rPr lang="en-US" sz="1200">
                          <a:effectLst/>
                        </a:rPr>
                        <a:t>&lt; </a:t>
                      </a:r>
                      <a:endParaRPr lang="en-DE" sz="1200">
                        <a:effectLst/>
                        <a:latin typeface="Calibri" panose="020F0502020204030204" pitchFamily="34" charset="0"/>
                        <a:ea typeface="Arial;Helvetica;sans-serif"/>
                        <a:cs typeface="Arial;Helvetica;sans-serif"/>
                      </a:endParaRPr>
                    </a:p>
                  </a:txBody>
                  <a:tcPr marL="17780" marR="0" marT="0" marB="1841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215"/>
                        </a:spcAft>
                      </a:pPr>
                      <a:r>
                        <a:rPr lang="en-US" sz="1200">
                          <a:effectLst/>
                        </a:rPr>
                        <a:t>less than</a:t>
                      </a:r>
                      <a:endParaRPr lang="en-DE" sz="1200">
                        <a:effectLst/>
                        <a:latin typeface="Calibri" panose="020F0502020204030204" pitchFamily="34" charset="0"/>
                        <a:ea typeface="Arial;Helvetica;sans-serif"/>
                        <a:cs typeface="Arial;Helvetica;sans-serif"/>
                      </a:endParaRPr>
                    </a:p>
                  </a:txBody>
                  <a:tcPr marL="17780" marR="18415" marT="0" marB="18415" anchor="ctr"/>
                </a:tc>
                <a:extLst>
                  <a:ext uri="{0D108BD9-81ED-4DB2-BD59-A6C34878D82A}">
                    <a16:rowId xmlns:a16="http://schemas.microsoft.com/office/drawing/2014/main" val="36351805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215"/>
                        </a:spcAft>
                      </a:pPr>
                      <a:r>
                        <a:rPr lang="en-US" sz="1200">
                          <a:effectLst/>
                        </a:rPr>
                        <a:t>&lt;=</a:t>
                      </a:r>
                      <a:endParaRPr lang="en-DE" sz="1200">
                        <a:effectLst/>
                        <a:latin typeface="Calibri" panose="020F0502020204030204" pitchFamily="34" charset="0"/>
                        <a:ea typeface="Arial;Helvetica;sans-serif"/>
                        <a:cs typeface="Arial;Helvetica;sans-serif"/>
                      </a:endParaRPr>
                    </a:p>
                  </a:txBody>
                  <a:tcPr marL="17780" marR="0" marT="0" marB="1841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215"/>
                        </a:spcAft>
                      </a:pPr>
                      <a:r>
                        <a:rPr lang="en-US" sz="1200">
                          <a:effectLst/>
                        </a:rPr>
                        <a:t>less than or equal to</a:t>
                      </a:r>
                      <a:endParaRPr lang="en-DE" sz="1200">
                        <a:effectLst/>
                        <a:latin typeface="Calibri" panose="020F0502020204030204" pitchFamily="34" charset="0"/>
                        <a:ea typeface="Arial;Helvetica;sans-serif"/>
                        <a:cs typeface="Arial;Helvetica;sans-serif"/>
                      </a:endParaRPr>
                    </a:p>
                  </a:txBody>
                  <a:tcPr marL="17780" marR="18415" marT="0" marB="18415" anchor="ctr"/>
                </a:tc>
                <a:extLst>
                  <a:ext uri="{0D108BD9-81ED-4DB2-BD59-A6C34878D82A}">
                    <a16:rowId xmlns:a16="http://schemas.microsoft.com/office/drawing/2014/main" val="25223911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215"/>
                        </a:spcAft>
                      </a:pPr>
                      <a:r>
                        <a:rPr lang="en-US" sz="1200">
                          <a:effectLst/>
                        </a:rPr>
                        <a:t>&gt; </a:t>
                      </a:r>
                      <a:endParaRPr lang="en-DE" sz="1200">
                        <a:effectLst/>
                        <a:latin typeface="Calibri" panose="020F0502020204030204" pitchFamily="34" charset="0"/>
                        <a:ea typeface="Arial;Helvetica;sans-serif"/>
                        <a:cs typeface="Arial;Helvetica;sans-serif"/>
                      </a:endParaRPr>
                    </a:p>
                  </a:txBody>
                  <a:tcPr marL="17780" marR="0" marT="0" marB="1841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215"/>
                        </a:spcAft>
                      </a:pPr>
                      <a:r>
                        <a:rPr lang="en-US" sz="1200">
                          <a:effectLst/>
                        </a:rPr>
                        <a:t>greater than</a:t>
                      </a:r>
                      <a:endParaRPr lang="en-DE" sz="1200">
                        <a:effectLst/>
                        <a:latin typeface="Calibri" panose="020F0502020204030204" pitchFamily="34" charset="0"/>
                        <a:ea typeface="Arial;Helvetica;sans-serif"/>
                        <a:cs typeface="Arial;Helvetica;sans-serif"/>
                      </a:endParaRPr>
                    </a:p>
                  </a:txBody>
                  <a:tcPr marL="17780" marR="18415" marT="0" marB="18415" anchor="ctr"/>
                </a:tc>
                <a:extLst>
                  <a:ext uri="{0D108BD9-81ED-4DB2-BD59-A6C34878D82A}">
                    <a16:rowId xmlns:a16="http://schemas.microsoft.com/office/drawing/2014/main" val="10111016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215"/>
                        </a:spcAft>
                      </a:pPr>
                      <a:r>
                        <a:rPr lang="en-US" sz="1200">
                          <a:effectLst/>
                        </a:rPr>
                        <a:t>&gt;=</a:t>
                      </a:r>
                      <a:endParaRPr lang="en-DE" sz="1200">
                        <a:effectLst/>
                        <a:latin typeface="Calibri" panose="020F0502020204030204" pitchFamily="34" charset="0"/>
                        <a:ea typeface="Arial;Helvetica;sans-serif"/>
                        <a:cs typeface="Arial;Helvetica;sans-serif"/>
                      </a:endParaRPr>
                    </a:p>
                  </a:txBody>
                  <a:tcPr marL="17780" marR="0" marT="0" marB="1841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215"/>
                        </a:spcAft>
                      </a:pPr>
                      <a:r>
                        <a:rPr lang="en-US" sz="1200" dirty="0">
                          <a:effectLst/>
                        </a:rPr>
                        <a:t>greater than or equal to</a:t>
                      </a:r>
                      <a:endParaRPr lang="en-DE" sz="1200" dirty="0">
                        <a:effectLst/>
                        <a:latin typeface="Calibri" panose="020F0502020204030204" pitchFamily="34" charset="0"/>
                        <a:ea typeface="Arial;Helvetica;sans-serif"/>
                        <a:cs typeface="Arial;Helvetica;sans-serif"/>
                      </a:endParaRPr>
                    </a:p>
                  </a:txBody>
                  <a:tcPr marL="17780" marR="18415" marT="0" marB="18415" anchor="ctr"/>
                </a:tc>
                <a:extLst>
                  <a:ext uri="{0D108BD9-81ED-4DB2-BD59-A6C34878D82A}">
                    <a16:rowId xmlns:a16="http://schemas.microsoft.com/office/drawing/2014/main" val="164103010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C02DA6D-F156-4E67-991C-EB449651B0E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703312" y="4509120"/>
          <a:ext cx="3230880" cy="22326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56665">
                  <a:extLst>
                    <a:ext uri="{9D8B030D-6E8A-4147-A177-3AD203B41FA5}">
                      <a16:colId xmlns:a16="http://schemas.microsoft.com/office/drawing/2014/main" val="3076956437"/>
                    </a:ext>
                  </a:extLst>
                </a:gridCol>
                <a:gridCol w="1974215">
                  <a:extLst>
                    <a:ext uri="{9D8B030D-6E8A-4147-A177-3AD203B41FA5}">
                      <a16:colId xmlns:a16="http://schemas.microsoft.com/office/drawing/2014/main" val="287996698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215"/>
                        </a:spcAft>
                      </a:pPr>
                      <a:r>
                        <a:rPr lang="en-US" sz="1200">
                          <a:effectLst/>
                        </a:rPr>
                        <a:t>Command</a:t>
                      </a:r>
                      <a:endParaRPr lang="en-DE" sz="1200" b="1">
                        <a:effectLst/>
                        <a:latin typeface="Calibri" panose="020F0502020204030204" pitchFamily="34" charset="0"/>
                        <a:ea typeface="Arial;Helvetica;sans-serif"/>
                        <a:cs typeface="Arial;Helvetica;sans-serif"/>
                      </a:endParaRPr>
                    </a:p>
                  </a:txBody>
                  <a:tcPr marL="17780" marR="0" marT="18415" marB="1841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215"/>
                        </a:spcAft>
                      </a:pPr>
                      <a:r>
                        <a:rPr lang="en-US" sz="1200">
                          <a:effectLst/>
                        </a:rPr>
                        <a:t>Result</a:t>
                      </a:r>
                      <a:endParaRPr lang="en-DE" sz="1200" b="1">
                        <a:effectLst/>
                        <a:latin typeface="Calibri" panose="020F0502020204030204" pitchFamily="34" charset="0"/>
                        <a:ea typeface="Arial;Helvetica;sans-serif"/>
                        <a:cs typeface="Arial;Helvetica;sans-serif"/>
                      </a:endParaRPr>
                    </a:p>
                  </a:txBody>
                  <a:tcPr marL="17780" marR="18415" marT="18415" marB="18415" anchor="ctr"/>
                </a:tc>
                <a:extLst>
                  <a:ext uri="{0D108BD9-81ED-4DB2-BD59-A6C34878D82A}">
                    <a16:rowId xmlns:a16="http://schemas.microsoft.com/office/drawing/2014/main" val="32574045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215"/>
                        </a:spcAft>
                      </a:pPr>
                      <a:r>
                        <a:rPr lang="en-US" sz="1200">
                          <a:effectLst/>
                        </a:rPr>
                        <a:t>TRUE</a:t>
                      </a:r>
                      <a:endParaRPr lang="en-DE" sz="1200">
                        <a:effectLst/>
                        <a:latin typeface="Calibri" panose="020F0502020204030204" pitchFamily="34" charset="0"/>
                        <a:ea typeface="Arial;Helvetica;sans-serif"/>
                        <a:cs typeface="Arial;Helvetica;sans-serif"/>
                      </a:endParaRPr>
                    </a:p>
                  </a:txBody>
                  <a:tcPr marL="17780" marR="0" marT="0" marB="1841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215"/>
                        </a:spcAft>
                      </a:pPr>
                      <a:r>
                        <a:rPr lang="en-US" sz="1200">
                          <a:effectLst/>
                        </a:rPr>
                        <a:t>TRUE</a:t>
                      </a:r>
                      <a:endParaRPr lang="en-DE" sz="1200">
                        <a:effectLst/>
                        <a:latin typeface="Calibri" panose="020F0502020204030204" pitchFamily="34" charset="0"/>
                        <a:ea typeface="Arial;Helvetica;sans-serif"/>
                        <a:cs typeface="Arial;Helvetica;sans-serif"/>
                      </a:endParaRPr>
                    </a:p>
                  </a:txBody>
                  <a:tcPr marL="17780" marR="18415" marT="0" marB="18415" anchor="ctr"/>
                </a:tc>
                <a:extLst>
                  <a:ext uri="{0D108BD9-81ED-4DB2-BD59-A6C34878D82A}">
                    <a16:rowId xmlns:a16="http://schemas.microsoft.com/office/drawing/2014/main" val="12111451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215"/>
                        </a:spcAft>
                      </a:pPr>
                      <a:r>
                        <a:rPr lang="en-US" sz="1200">
                          <a:effectLst/>
                        </a:rPr>
                        <a:t>FALSE</a:t>
                      </a:r>
                      <a:endParaRPr lang="en-DE" sz="1200">
                        <a:effectLst/>
                        <a:latin typeface="Calibri" panose="020F0502020204030204" pitchFamily="34" charset="0"/>
                        <a:ea typeface="Arial;Helvetica;sans-serif"/>
                        <a:cs typeface="Arial;Helvetica;sans-serif"/>
                      </a:endParaRPr>
                    </a:p>
                  </a:txBody>
                  <a:tcPr marL="17780" marR="0" marT="0" marB="1841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215"/>
                        </a:spcAft>
                      </a:pPr>
                      <a:r>
                        <a:rPr lang="en-US" sz="1200">
                          <a:effectLst/>
                        </a:rPr>
                        <a:t>FALSE</a:t>
                      </a:r>
                      <a:endParaRPr lang="en-DE" sz="1200">
                        <a:effectLst/>
                        <a:latin typeface="Calibri" panose="020F0502020204030204" pitchFamily="34" charset="0"/>
                        <a:ea typeface="Arial;Helvetica;sans-serif"/>
                        <a:cs typeface="Arial;Helvetica;sans-serif"/>
                      </a:endParaRPr>
                    </a:p>
                  </a:txBody>
                  <a:tcPr marL="17780" marR="18415" marT="0" marB="18415" anchor="ctr"/>
                </a:tc>
                <a:extLst>
                  <a:ext uri="{0D108BD9-81ED-4DB2-BD59-A6C34878D82A}">
                    <a16:rowId xmlns:a16="http://schemas.microsoft.com/office/drawing/2014/main" val="31014539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215"/>
                        </a:spcAft>
                      </a:pPr>
                      <a:r>
                        <a:rPr lang="en-US" sz="1200" dirty="0">
                          <a:effectLst/>
                        </a:rPr>
                        <a:t>! TRUE</a:t>
                      </a:r>
                      <a:endParaRPr lang="en-DE" sz="1200" dirty="0">
                        <a:effectLst/>
                        <a:latin typeface="Calibri" panose="020F0502020204030204" pitchFamily="34" charset="0"/>
                        <a:ea typeface="Arial;Helvetica;sans-serif"/>
                        <a:cs typeface="Arial;Helvetica;sans-serif"/>
                      </a:endParaRPr>
                    </a:p>
                  </a:txBody>
                  <a:tcPr marL="17780" marR="0" marT="0" marB="1841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215"/>
                        </a:spcAft>
                      </a:pPr>
                      <a:r>
                        <a:rPr lang="en-US" sz="1200">
                          <a:effectLst/>
                        </a:rPr>
                        <a:t>FALSE</a:t>
                      </a:r>
                      <a:endParaRPr lang="en-DE" sz="1200">
                        <a:effectLst/>
                        <a:latin typeface="Calibri" panose="020F0502020204030204" pitchFamily="34" charset="0"/>
                        <a:ea typeface="Arial;Helvetica;sans-serif"/>
                        <a:cs typeface="Arial;Helvetica;sans-serif"/>
                      </a:endParaRPr>
                    </a:p>
                  </a:txBody>
                  <a:tcPr marL="17780" marR="18415" marT="0" marB="18415" anchor="ctr"/>
                </a:tc>
                <a:extLst>
                  <a:ext uri="{0D108BD9-81ED-4DB2-BD59-A6C34878D82A}">
                    <a16:rowId xmlns:a16="http://schemas.microsoft.com/office/drawing/2014/main" val="36013346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215"/>
                        </a:spcAft>
                      </a:pPr>
                      <a:r>
                        <a:rPr lang="en-US" sz="1200">
                          <a:effectLst/>
                        </a:rPr>
                        <a:t>! FALSE</a:t>
                      </a:r>
                      <a:endParaRPr lang="en-DE" sz="1200">
                        <a:effectLst/>
                        <a:latin typeface="Calibri" panose="020F0502020204030204" pitchFamily="34" charset="0"/>
                        <a:ea typeface="Arial;Helvetica;sans-serif"/>
                        <a:cs typeface="Arial;Helvetica;sans-serif"/>
                      </a:endParaRPr>
                    </a:p>
                  </a:txBody>
                  <a:tcPr marL="17780" marR="0" marT="0" marB="1841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215"/>
                        </a:spcAft>
                      </a:pPr>
                      <a:r>
                        <a:rPr lang="en-US" sz="1200">
                          <a:effectLst/>
                        </a:rPr>
                        <a:t>TRUE</a:t>
                      </a:r>
                      <a:endParaRPr lang="en-DE" sz="1200">
                        <a:effectLst/>
                        <a:latin typeface="Calibri" panose="020F0502020204030204" pitchFamily="34" charset="0"/>
                        <a:ea typeface="Arial;Helvetica;sans-serif"/>
                        <a:cs typeface="Arial;Helvetica;sans-serif"/>
                      </a:endParaRPr>
                    </a:p>
                  </a:txBody>
                  <a:tcPr marL="17780" marR="18415" marT="0" marB="18415" anchor="ctr"/>
                </a:tc>
                <a:extLst>
                  <a:ext uri="{0D108BD9-81ED-4DB2-BD59-A6C34878D82A}">
                    <a16:rowId xmlns:a16="http://schemas.microsoft.com/office/drawing/2014/main" val="42311480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215"/>
                        </a:spcAft>
                      </a:pPr>
                      <a:r>
                        <a:rPr lang="en-US" sz="1200">
                          <a:effectLst/>
                        </a:rPr>
                        <a:t>TRUE &amp; TRUE</a:t>
                      </a:r>
                      <a:endParaRPr lang="en-DE" sz="1200">
                        <a:effectLst/>
                        <a:latin typeface="Calibri" panose="020F0502020204030204" pitchFamily="34" charset="0"/>
                        <a:ea typeface="Arial;Helvetica;sans-serif"/>
                        <a:cs typeface="Arial;Helvetica;sans-serif"/>
                      </a:endParaRPr>
                    </a:p>
                  </a:txBody>
                  <a:tcPr marL="17780" marR="0" marT="0" marB="1841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215"/>
                        </a:spcAft>
                      </a:pPr>
                      <a:r>
                        <a:rPr lang="en-US" sz="1200">
                          <a:effectLst/>
                        </a:rPr>
                        <a:t>TRUE</a:t>
                      </a:r>
                      <a:endParaRPr lang="en-DE" sz="1200">
                        <a:effectLst/>
                        <a:latin typeface="Calibri" panose="020F0502020204030204" pitchFamily="34" charset="0"/>
                        <a:ea typeface="Arial;Helvetica;sans-serif"/>
                        <a:cs typeface="Arial;Helvetica;sans-serif"/>
                      </a:endParaRPr>
                    </a:p>
                  </a:txBody>
                  <a:tcPr marL="17780" marR="18415" marT="0" marB="18415" anchor="ctr"/>
                </a:tc>
                <a:extLst>
                  <a:ext uri="{0D108BD9-81ED-4DB2-BD59-A6C34878D82A}">
                    <a16:rowId xmlns:a16="http://schemas.microsoft.com/office/drawing/2014/main" val="641224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215"/>
                        </a:spcAft>
                      </a:pPr>
                      <a:r>
                        <a:rPr lang="en-US" sz="1200">
                          <a:effectLst/>
                        </a:rPr>
                        <a:t>TRUE &amp; FALSE</a:t>
                      </a:r>
                      <a:endParaRPr lang="en-DE" sz="1200">
                        <a:effectLst/>
                        <a:latin typeface="Calibri" panose="020F0502020204030204" pitchFamily="34" charset="0"/>
                        <a:ea typeface="Arial;Helvetica;sans-serif"/>
                        <a:cs typeface="Arial;Helvetica;sans-serif"/>
                      </a:endParaRPr>
                    </a:p>
                  </a:txBody>
                  <a:tcPr marL="17780" marR="0" marT="0" marB="1841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215"/>
                        </a:spcAft>
                      </a:pPr>
                      <a:r>
                        <a:rPr lang="en-US" sz="1200">
                          <a:effectLst/>
                        </a:rPr>
                        <a:t>FALSE</a:t>
                      </a:r>
                      <a:endParaRPr lang="en-DE" sz="1200">
                        <a:effectLst/>
                        <a:latin typeface="Calibri" panose="020F0502020204030204" pitchFamily="34" charset="0"/>
                        <a:ea typeface="Arial;Helvetica;sans-serif"/>
                        <a:cs typeface="Arial;Helvetica;sans-serif"/>
                      </a:endParaRPr>
                    </a:p>
                  </a:txBody>
                  <a:tcPr marL="17780" marR="18415" marT="0" marB="18415" anchor="ctr"/>
                </a:tc>
                <a:extLst>
                  <a:ext uri="{0D108BD9-81ED-4DB2-BD59-A6C34878D82A}">
                    <a16:rowId xmlns:a16="http://schemas.microsoft.com/office/drawing/2014/main" val="8399426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215"/>
                        </a:spcAft>
                      </a:pPr>
                      <a:r>
                        <a:rPr lang="en-US" sz="1200">
                          <a:effectLst/>
                        </a:rPr>
                        <a:t>FALSE &amp; FALSE</a:t>
                      </a:r>
                      <a:endParaRPr lang="en-DE" sz="1200">
                        <a:effectLst/>
                        <a:latin typeface="Calibri" panose="020F0502020204030204" pitchFamily="34" charset="0"/>
                        <a:ea typeface="Arial;Helvetica;sans-serif"/>
                        <a:cs typeface="Arial;Helvetica;sans-serif"/>
                      </a:endParaRPr>
                    </a:p>
                  </a:txBody>
                  <a:tcPr marL="17780" marR="0" marT="0" marB="1841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215"/>
                        </a:spcAft>
                      </a:pPr>
                      <a:r>
                        <a:rPr lang="en-US" sz="1200">
                          <a:effectLst/>
                        </a:rPr>
                        <a:t>FALSE</a:t>
                      </a:r>
                      <a:endParaRPr lang="en-DE" sz="1200">
                        <a:effectLst/>
                        <a:latin typeface="Calibri" panose="020F0502020204030204" pitchFamily="34" charset="0"/>
                        <a:ea typeface="Arial;Helvetica;sans-serif"/>
                        <a:cs typeface="Arial;Helvetica;sans-serif"/>
                      </a:endParaRPr>
                    </a:p>
                  </a:txBody>
                  <a:tcPr marL="17780" marR="18415" marT="0" marB="18415" anchor="ctr"/>
                </a:tc>
                <a:extLst>
                  <a:ext uri="{0D108BD9-81ED-4DB2-BD59-A6C34878D82A}">
                    <a16:rowId xmlns:a16="http://schemas.microsoft.com/office/drawing/2014/main" val="20362414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215"/>
                        </a:spcAft>
                      </a:pPr>
                      <a:r>
                        <a:rPr lang="en-US" sz="1200">
                          <a:effectLst/>
                        </a:rPr>
                        <a:t>TRUE | TRUE</a:t>
                      </a:r>
                      <a:endParaRPr lang="en-DE" sz="1200">
                        <a:effectLst/>
                        <a:latin typeface="Calibri" panose="020F0502020204030204" pitchFamily="34" charset="0"/>
                        <a:ea typeface="Arial;Helvetica;sans-serif"/>
                        <a:cs typeface="Arial;Helvetica;sans-serif"/>
                      </a:endParaRPr>
                    </a:p>
                  </a:txBody>
                  <a:tcPr marL="17780" marR="0" marT="0" marB="1841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215"/>
                        </a:spcAft>
                      </a:pPr>
                      <a:r>
                        <a:rPr lang="en-US" sz="1200">
                          <a:effectLst/>
                        </a:rPr>
                        <a:t>TRUE</a:t>
                      </a:r>
                      <a:endParaRPr lang="en-DE" sz="1200">
                        <a:effectLst/>
                        <a:latin typeface="Calibri" panose="020F0502020204030204" pitchFamily="34" charset="0"/>
                        <a:ea typeface="Arial;Helvetica;sans-serif"/>
                        <a:cs typeface="Arial;Helvetica;sans-serif"/>
                      </a:endParaRPr>
                    </a:p>
                  </a:txBody>
                  <a:tcPr marL="17780" marR="18415" marT="0" marB="18415" anchor="ctr"/>
                </a:tc>
                <a:extLst>
                  <a:ext uri="{0D108BD9-81ED-4DB2-BD59-A6C34878D82A}">
                    <a16:rowId xmlns:a16="http://schemas.microsoft.com/office/drawing/2014/main" val="12828038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215"/>
                        </a:spcAft>
                      </a:pPr>
                      <a:r>
                        <a:rPr lang="en-US" sz="1200">
                          <a:effectLst/>
                        </a:rPr>
                        <a:t>TRUE | FALSE</a:t>
                      </a:r>
                      <a:endParaRPr lang="en-DE" sz="1200">
                        <a:effectLst/>
                        <a:latin typeface="Calibri" panose="020F0502020204030204" pitchFamily="34" charset="0"/>
                        <a:ea typeface="Arial;Helvetica;sans-serif"/>
                        <a:cs typeface="Arial;Helvetica;sans-serif"/>
                      </a:endParaRPr>
                    </a:p>
                  </a:txBody>
                  <a:tcPr marL="17780" marR="0" marT="0" marB="1841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215"/>
                        </a:spcAft>
                      </a:pPr>
                      <a:r>
                        <a:rPr lang="en-US" sz="1200">
                          <a:effectLst/>
                        </a:rPr>
                        <a:t>TRUE</a:t>
                      </a:r>
                      <a:endParaRPr lang="en-DE" sz="1200">
                        <a:effectLst/>
                        <a:latin typeface="Calibri" panose="020F0502020204030204" pitchFamily="34" charset="0"/>
                        <a:ea typeface="Arial;Helvetica;sans-serif"/>
                        <a:cs typeface="Arial;Helvetica;sans-serif"/>
                      </a:endParaRPr>
                    </a:p>
                  </a:txBody>
                  <a:tcPr marL="17780" marR="18415" marT="0" marB="18415" anchor="ctr"/>
                </a:tc>
                <a:extLst>
                  <a:ext uri="{0D108BD9-81ED-4DB2-BD59-A6C34878D82A}">
                    <a16:rowId xmlns:a16="http://schemas.microsoft.com/office/drawing/2014/main" val="39335272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215"/>
                        </a:spcAft>
                      </a:pPr>
                      <a:r>
                        <a:rPr lang="en-US" sz="1200">
                          <a:effectLst/>
                        </a:rPr>
                        <a:t>FALSE | FALSE</a:t>
                      </a:r>
                      <a:endParaRPr lang="en-DE" sz="1200">
                        <a:effectLst/>
                        <a:latin typeface="Calibri" panose="020F0502020204030204" pitchFamily="34" charset="0"/>
                        <a:ea typeface="Arial;Helvetica;sans-serif"/>
                        <a:cs typeface="Arial;Helvetica;sans-serif"/>
                      </a:endParaRPr>
                    </a:p>
                  </a:txBody>
                  <a:tcPr marL="17780" marR="0" marT="0" marB="1841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215"/>
                        </a:spcAft>
                      </a:pPr>
                      <a:r>
                        <a:rPr lang="en-US" sz="1200" dirty="0">
                          <a:effectLst/>
                        </a:rPr>
                        <a:t>FALSE</a:t>
                      </a:r>
                      <a:endParaRPr lang="en-DE" sz="1200" dirty="0">
                        <a:effectLst/>
                        <a:latin typeface="Calibri" panose="020F0502020204030204" pitchFamily="34" charset="0"/>
                        <a:ea typeface="Arial;Helvetica;sans-serif"/>
                        <a:cs typeface="Arial;Helvetica;sans-serif"/>
                      </a:endParaRPr>
                    </a:p>
                  </a:txBody>
                  <a:tcPr marL="17780" marR="18415" marT="0" marB="18415" anchor="ctr"/>
                </a:tc>
                <a:extLst>
                  <a:ext uri="{0D108BD9-81ED-4DB2-BD59-A6C34878D82A}">
                    <a16:rowId xmlns:a16="http://schemas.microsoft.com/office/drawing/2014/main" val="36813152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97407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D97B5-B442-4054-97AC-43B9851A5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useful functions</a:t>
            </a:r>
            <a:endParaRPr lang="en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4B1826-4540-4DF2-9385-53CD9C1F3A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43608" y="2013936"/>
            <a:ext cx="3525753" cy="343756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Table statistics</a:t>
            </a:r>
          </a:p>
          <a:p>
            <a:pPr lvl="1"/>
            <a:r>
              <a:rPr lang="en-US" dirty="0" err="1"/>
              <a:t>rownames</a:t>
            </a:r>
            <a:r>
              <a:rPr lang="en-US" dirty="0"/>
              <a:t>(x)</a:t>
            </a:r>
          </a:p>
          <a:p>
            <a:pPr lvl="1"/>
            <a:r>
              <a:rPr lang="en-US" dirty="0" err="1"/>
              <a:t>colnames</a:t>
            </a:r>
            <a:r>
              <a:rPr lang="en-US" dirty="0"/>
              <a:t>(x)</a:t>
            </a:r>
          </a:p>
          <a:p>
            <a:pPr lvl="1"/>
            <a:r>
              <a:rPr lang="en-US" dirty="0"/>
              <a:t>dim(x) – number of rows and columns</a:t>
            </a:r>
          </a:p>
          <a:p>
            <a:pPr lvl="1"/>
            <a:r>
              <a:rPr lang="en-US" dirty="0"/>
              <a:t>summary(x) – summary statistics</a:t>
            </a:r>
          </a:p>
          <a:p>
            <a:r>
              <a:rPr lang="en-US" dirty="0"/>
              <a:t>Table join / merge</a:t>
            </a:r>
          </a:p>
          <a:p>
            <a:pPr lvl="1"/>
            <a:r>
              <a:rPr lang="en-US" dirty="0" err="1"/>
              <a:t>left_join</a:t>
            </a:r>
            <a:r>
              <a:rPr lang="en-US" dirty="0"/>
              <a:t>() </a:t>
            </a:r>
          </a:p>
          <a:p>
            <a:pPr lvl="1"/>
            <a:r>
              <a:rPr lang="en-US" dirty="0" err="1"/>
              <a:t>full_join</a:t>
            </a:r>
            <a:r>
              <a:rPr lang="en-US" dirty="0"/>
              <a:t>()</a:t>
            </a:r>
          </a:p>
          <a:p>
            <a:pPr lvl="1"/>
            <a:r>
              <a:rPr lang="en-US" dirty="0" err="1"/>
              <a:t>rbind</a:t>
            </a:r>
            <a:r>
              <a:rPr lang="en-US" dirty="0"/>
              <a:t>() – add rows (base R)</a:t>
            </a:r>
          </a:p>
          <a:p>
            <a:pPr lvl="1"/>
            <a:r>
              <a:rPr lang="en-US" dirty="0" err="1"/>
              <a:t>cbind</a:t>
            </a:r>
            <a:r>
              <a:rPr lang="en-US" dirty="0"/>
              <a:t>() – add columns (base R)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9DCE6E4-9371-4A2D-B32A-4CDD81F2DE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355226" cy="3437559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dirty="0"/>
              <a:t>Statistics </a:t>
            </a:r>
          </a:p>
          <a:p>
            <a:pPr lvl="1"/>
            <a:r>
              <a:rPr lang="en-US" dirty="0"/>
              <a:t>length(x)</a:t>
            </a:r>
            <a:endParaRPr lang="en-DE" dirty="0"/>
          </a:p>
          <a:p>
            <a:pPr lvl="1"/>
            <a:r>
              <a:rPr lang="en-US" dirty="0"/>
              <a:t>max(x)</a:t>
            </a:r>
            <a:endParaRPr lang="en-DE" dirty="0"/>
          </a:p>
          <a:p>
            <a:pPr lvl="1"/>
            <a:r>
              <a:rPr lang="en-US" dirty="0"/>
              <a:t>min(x) </a:t>
            </a:r>
            <a:endParaRPr lang="en-DE" dirty="0"/>
          </a:p>
          <a:p>
            <a:pPr lvl="1"/>
            <a:r>
              <a:rPr lang="en-US" dirty="0"/>
              <a:t>sum(x) </a:t>
            </a:r>
            <a:endParaRPr lang="en-DE" dirty="0"/>
          </a:p>
          <a:p>
            <a:pPr lvl="1"/>
            <a:r>
              <a:rPr lang="en-US" dirty="0"/>
              <a:t>mean(x) </a:t>
            </a:r>
            <a:endParaRPr lang="en-DE" dirty="0"/>
          </a:p>
          <a:p>
            <a:pPr lvl="1"/>
            <a:r>
              <a:rPr lang="en-US" dirty="0"/>
              <a:t>median(x) </a:t>
            </a:r>
            <a:endParaRPr lang="en-DE" dirty="0"/>
          </a:p>
          <a:p>
            <a:pPr lvl="1"/>
            <a:r>
              <a:rPr lang="en-US" dirty="0"/>
              <a:t>var(x) </a:t>
            </a:r>
            <a:endParaRPr lang="en-DE" dirty="0"/>
          </a:p>
          <a:p>
            <a:pPr lvl="1"/>
            <a:r>
              <a:rPr lang="en-US" dirty="0" err="1"/>
              <a:t>sd</a:t>
            </a:r>
            <a:r>
              <a:rPr lang="en-US" dirty="0"/>
              <a:t>(x) </a:t>
            </a:r>
          </a:p>
          <a:p>
            <a:pPr lvl="1"/>
            <a:r>
              <a:rPr lang="en-US" dirty="0" err="1"/>
              <a:t>cor</a:t>
            </a:r>
            <a:r>
              <a:rPr lang="en-US" dirty="0"/>
              <a:t>() – correlation coefficient</a:t>
            </a:r>
          </a:p>
          <a:p>
            <a:pPr lvl="1"/>
            <a:r>
              <a:rPr lang="en-US" dirty="0" err="1"/>
              <a:t>t.test</a:t>
            </a:r>
            <a:r>
              <a:rPr lang="en-US" dirty="0"/>
              <a:t>() – Student’s t-test</a:t>
            </a:r>
          </a:p>
          <a:p>
            <a:r>
              <a:rPr lang="en-US" dirty="0"/>
              <a:t>Other</a:t>
            </a:r>
          </a:p>
          <a:p>
            <a:pPr lvl="1"/>
            <a:r>
              <a:rPr lang="en-US" dirty="0"/>
              <a:t>seq() – sequence of numbers</a:t>
            </a:r>
            <a:endParaRPr lang="en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250E82-5F0D-4079-BE3C-6B414D65A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7A01F-82DA-4B25-97A6-A4ED63DF1992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490A099-3CD1-4490-AA43-D9A62290EB0A}"/>
              </a:ext>
            </a:extLst>
          </p:cNvPr>
          <p:cNvSpPr txBox="1"/>
          <p:nvPr/>
        </p:nvSpPr>
        <p:spPr>
          <a:xfrm>
            <a:off x="7164288" y="332656"/>
            <a:ext cx="1512168" cy="92333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For more details see help pages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7640783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934750B-1950-454A-9936-C4739A1422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Tidyverse</a:t>
            </a:r>
            <a:r>
              <a:rPr lang="en-US" dirty="0"/>
              <a:t> Tutorial</a:t>
            </a:r>
            <a:endParaRPr lang="en-DE" dirty="0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4E4BDEE0-7D38-4F62-9DB5-8932CC057F8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https://cbdm.uni-mainz.de/mb19/</a:t>
            </a:r>
            <a:endParaRPr lang="en-GB" dirty="0"/>
          </a:p>
          <a:p>
            <a:endParaRPr lang="en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9662C6-D4F1-4D75-ACCA-3AAAB0DE1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7A01F-82DA-4B25-97A6-A4ED63DF1992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0513734-5696-40E5-A094-72588027BE14}"/>
              </a:ext>
            </a:extLst>
          </p:cNvPr>
          <p:cNvSpPr txBox="1"/>
          <p:nvPr/>
        </p:nvSpPr>
        <p:spPr>
          <a:xfrm>
            <a:off x="2396319" y="3933056"/>
            <a:ext cx="656816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/>
              <a:t>Gregorio Alanis has created the tutorial but works now elsewhere. </a:t>
            </a:r>
          </a:p>
          <a:p>
            <a:endParaRPr lang="en-US" dirty="0"/>
          </a:p>
          <a:p>
            <a:r>
              <a:rPr lang="en-US" dirty="0"/>
              <a:t>Please email only your current teachers for questions: </a:t>
            </a:r>
          </a:p>
          <a:p>
            <a:endParaRPr lang="en-US" dirty="0"/>
          </a:p>
          <a:p>
            <a:r>
              <a:rPr lang="en-US" dirty="0"/>
              <a:t>fontaine@uni-mainz.de</a:t>
            </a:r>
          </a:p>
          <a:p>
            <a:r>
              <a:rPr lang="en-US" dirty="0"/>
              <a:t>s.albrecht@uni-mainz.de</a:t>
            </a:r>
          </a:p>
          <a:p>
            <a:endParaRPr lang="en-US" dirty="0"/>
          </a:p>
          <a:p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672287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</p:spPr>
        <p:txBody>
          <a:bodyPr/>
          <a:lstStyle/>
          <a:p>
            <a:r>
              <a:rPr lang="en-GB" dirty="0"/>
              <a:t>The course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3491" y="2015733"/>
            <a:ext cx="6571343" cy="4037747"/>
          </a:xfrm>
        </p:spPr>
        <p:txBody>
          <a:bodyPr>
            <a:normAutofit/>
          </a:bodyPr>
          <a:lstStyle/>
          <a:p>
            <a:r>
              <a:rPr lang="en-GB" dirty="0"/>
              <a:t>Objectives</a:t>
            </a:r>
          </a:p>
          <a:p>
            <a:pPr lvl="1"/>
            <a:r>
              <a:rPr lang="en-GB" dirty="0"/>
              <a:t>Powerful data analysis and visualization from little programming skills</a:t>
            </a:r>
          </a:p>
          <a:p>
            <a:r>
              <a:rPr lang="en-GB" dirty="0"/>
              <a:t>R and the </a:t>
            </a:r>
            <a:r>
              <a:rPr lang="en-GB" dirty="0" err="1"/>
              <a:t>tidyverse</a:t>
            </a:r>
            <a:endParaRPr lang="en-GB" dirty="0"/>
          </a:p>
          <a:p>
            <a:pPr lvl="1"/>
            <a:r>
              <a:rPr lang="en-GB" dirty="0"/>
              <a:t>R: core statistical software</a:t>
            </a:r>
          </a:p>
          <a:p>
            <a:pPr lvl="1"/>
            <a:r>
              <a:rPr lang="en-GB" dirty="0" err="1"/>
              <a:t>Tidyverse</a:t>
            </a:r>
            <a:r>
              <a:rPr lang="en-GB" dirty="0"/>
              <a:t>: extensions to R + more readable code</a:t>
            </a:r>
          </a:p>
          <a:p>
            <a:r>
              <a:rPr lang="en-GB" dirty="0"/>
              <a:t>Schedule on 2 days</a:t>
            </a:r>
          </a:p>
          <a:p>
            <a:pPr lvl="1"/>
            <a:r>
              <a:rPr lang="en-GB" dirty="0"/>
              <a:t>Brief introduction and overview of the basics</a:t>
            </a:r>
          </a:p>
          <a:p>
            <a:pPr lvl="1"/>
            <a:r>
              <a:rPr lang="en-GB" dirty="0"/>
              <a:t>Tutorial on the </a:t>
            </a:r>
            <a:r>
              <a:rPr lang="en-GB" dirty="0" err="1"/>
              <a:t>tidyverse</a:t>
            </a:r>
            <a:endParaRPr lang="en-GB" dirty="0"/>
          </a:p>
          <a:p>
            <a:pPr lvl="1"/>
            <a:r>
              <a:rPr lang="en-GB" dirty="0"/>
              <a:t>More exercises and additional functions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7725" y="798973"/>
            <a:ext cx="795746" cy="503578"/>
          </a:xfrm>
        </p:spPr>
        <p:txBody>
          <a:bodyPr/>
          <a:lstStyle/>
          <a:p>
            <a:fld id="{9FC7A01F-82DA-4B25-97A6-A4ED63DF1992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</p:spPr>
        <p:txBody>
          <a:bodyPr/>
          <a:lstStyle/>
          <a:p>
            <a:r>
              <a:rPr lang="en-GB" dirty="0"/>
              <a:t>Preparation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015733"/>
            <a:ext cx="8208912" cy="3717523"/>
          </a:xfrm>
        </p:spPr>
        <p:txBody>
          <a:bodyPr>
            <a:normAutofit fontScale="85000" lnSpcReduction="10000"/>
          </a:bodyPr>
          <a:lstStyle/>
          <a:p>
            <a:r>
              <a:rPr lang="en-US" sz="2400" dirty="0"/>
              <a:t>Install and open R Studio</a:t>
            </a:r>
          </a:p>
          <a:p>
            <a:r>
              <a:rPr lang="en-US" sz="2400" dirty="0"/>
              <a:t>Download the data files</a:t>
            </a:r>
          </a:p>
          <a:p>
            <a:pPr lvl="1"/>
            <a:r>
              <a:rPr lang="en-GB" sz="2000" dirty="0">
                <a:hlinkClick r:id="rId2"/>
              </a:rPr>
              <a:t>https://cbdm.uni-mainz.de/mb19/</a:t>
            </a:r>
            <a:endParaRPr lang="en-GB" sz="2000" dirty="0"/>
          </a:p>
          <a:p>
            <a:pPr lvl="1"/>
            <a:r>
              <a:rPr lang="en-GB" sz="2000" dirty="0"/>
              <a:t>Download and decompress the folder </a:t>
            </a:r>
            <a:r>
              <a:rPr lang="en-GB" sz="2000" b="1" dirty="0"/>
              <a:t>datasets_danalysis.zip</a:t>
            </a:r>
            <a:r>
              <a:rPr lang="en-GB" sz="2000" dirty="0"/>
              <a:t> in your user directory</a:t>
            </a:r>
          </a:p>
          <a:p>
            <a:pPr lvl="1"/>
            <a:r>
              <a:rPr lang="en-GB" sz="2000" dirty="0"/>
              <a:t>Set the R’s “working directory” to the decompressed folder named </a:t>
            </a:r>
            <a:r>
              <a:rPr lang="en-GB" sz="2000" b="1" dirty="0"/>
              <a:t>datasets</a:t>
            </a:r>
            <a:endParaRPr lang="en-GB" sz="2000" dirty="0"/>
          </a:p>
          <a:p>
            <a:pPr lvl="2"/>
            <a:r>
              <a:rPr lang="en-GB" sz="1800" dirty="0"/>
              <a:t>From the Menu </a:t>
            </a:r>
            <a:r>
              <a:rPr lang="en-GB" sz="1800" b="1" dirty="0"/>
              <a:t>Session / Set Working Directory / Choose Directory</a:t>
            </a:r>
          </a:p>
          <a:p>
            <a:r>
              <a:rPr lang="en-US" sz="2400" dirty="0"/>
              <a:t>Install packages </a:t>
            </a:r>
            <a:r>
              <a:rPr lang="en-US" sz="2400" b="1" dirty="0" err="1"/>
              <a:t>tidyverse</a:t>
            </a:r>
            <a:r>
              <a:rPr lang="en-US" sz="2400" dirty="0"/>
              <a:t> and </a:t>
            </a:r>
            <a:r>
              <a:rPr lang="en-US" sz="2400" b="1" dirty="0" err="1"/>
              <a:t>ggvis</a:t>
            </a:r>
            <a:r>
              <a:rPr lang="en-US" sz="2400" dirty="0"/>
              <a:t> in R Studio</a:t>
            </a:r>
          </a:p>
          <a:p>
            <a:pPr lvl="1"/>
            <a:r>
              <a:rPr lang="en-US" sz="2000" dirty="0"/>
              <a:t>From the menu: </a:t>
            </a:r>
            <a:r>
              <a:rPr lang="en-US" sz="2000" b="1" dirty="0"/>
              <a:t>Tools / Install Packages …</a:t>
            </a:r>
          </a:p>
          <a:p>
            <a:pPr lvl="1"/>
            <a:r>
              <a:rPr lang="da-DK" sz="2000" dirty="0"/>
              <a:t>Or from the console: </a:t>
            </a:r>
            <a:r>
              <a:rPr lang="da-DK" sz="2000" b="1" dirty="0"/>
              <a:t>install.packages(c("tidyverse ", "ggvis"))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7725" y="798973"/>
            <a:ext cx="795746" cy="503578"/>
          </a:xfrm>
        </p:spPr>
        <p:txBody>
          <a:bodyPr/>
          <a:lstStyle/>
          <a:p>
            <a:fld id="{9FC7A01F-82DA-4B25-97A6-A4ED63DF1992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B92B8-494C-4DAC-8A8F-8FB66BF0A7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Brief overview of the basics in R</a:t>
            </a:r>
            <a:endParaRPr lang="en-D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2F781E-4365-4998-AFA5-5D6650A7D8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5C2164-A26F-4779-A75B-060BAB092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7A01F-82DA-4B25-97A6-A4ED63DF1992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1363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7F1320-259F-41B0-8762-75947EE43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 Studio interface</a:t>
            </a:r>
            <a:endParaRPr lang="en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961E47-507F-4873-B9AC-F79C35697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7A01F-82DA-4B25-97A6-A4ED63DF1992}" type="slidenum">
              <a:rPr lang="en-GB" smtClean="0"/>
              <a:pPr/>
              <a:t>5</a:t>
            </a:fld>
            <a:endParaRPr lang="en-GB"/>
          </a:p>
        </p:txBody>
      </p:sp>
      <p:pic>
        <p:nvPicPr>
          <p:cNvPr id="5" name="Content Placeholder 4" descr="RStudio1.png">
            <a:extLst>
              <a:ext uri="{FF2B5EF4-FFF2-40B4-BE49-F238E27FC236}">
                <a16:creationId xmlns:a16="http://schemas.microsoft.com/office/drawing/2014/main" id="{51B6B1AC-8E08-44D9-A924-B2602D146F5B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1457218"/>
            <a:ext cx="8611450" cy="456407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EAFEFAA-95BE-4C5B-AD6A-FD73B1EF0E15}"/>
              </a:ext>
            </a:extLst>
          </p:cNvPr>
          <p:cNvSpPr txBox="1"/>
          <p:nvPr/>
        </p:nvSpPr>
        <p:spPr>
          <a:xfrm>
            <a:off x="2051720" y="2924944"/>
            <a:ext cx="1944216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Source code or data tables</a:t>
            </a:r>
            <a:endParaRPr lang="en-DE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E0652AD-ED96-4998-8038-19CF3CCEF7AE}"/>
              </a:ext>
            </a:extLst>
          </p:cNvPr>
          <p:cNvSpPr txBox="1"/>
          <p:nvPr/>
        </p:nvSpPr>
        <p:spPr>
          <a:xfrm>
            <a:off x="2581165" y="4947264"/>
            <a:ext cx="1944216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R console</a:t>
            </a:r>
            <a:endParaRPr lang="en-DE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E759070-16ED-4E6C-88C1-5E8DDA0A64E4}"/>
              </a:ext>
            </a:extLst>
          </p:cNvPr>
          <p:cNvSpPr txBox="1"/>
          <p:nvPr/>
        </p:nvSpPr>
        <p:spPr>
          <a:xfrm>
            <a:off x="6228184" y="2740278"/>
            <a:ext cx="1944216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Variables</a:t>
            </a:r>
            <a:endParaRPr lang="en-DE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F86EA63-F46D-469D-873D-3389C7286D7B}"/>
              </a:ext>
            </a:extLst>
          </p:cNvPr>
          <p:cNvSpPr txBox="1"/>
          <p:nvPr/>
        </p:nvSpPr>
        <p:spPr>
          <a:xfrm>
            <a:off x="6055338" y="4525996"/>
            <a:ext cx="2405094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Files, plots or help (F1)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659364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466D222-D328-4417-AE3F-B4498E18C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</p:spPr>
        <p:txBody>
          <a:bodyPr/>
          <a:lstStyle/>
          <a:p>
            <a:r>
              <a:rPr lang="en-US" dirty="0"/>
              <a:t>Tips</a:t>
            </a:r>
            <a:endParaRPr lang="en-DE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55D47B-0498-4DA7-9F39-ADC5D21ADF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3491" y="2138627"/>
            <a:ext cx="6571343" cy="2370493"/>
          </a:xfrm>
        </p:spPr>
        <p:txBody>
          <a:bodyPr>
            <a:normAutofit lnSpcReduction="10000"/>
          </a:bodyPr>
          <a:lstStyle/>
          <a:p>
            <a:r>
              <a:rPr lang="en-US" sz="1800" dirty="0"/>
              <a:t>The # symbol indicates to R that what follows is a comment</a:t>
            </a:r>
            <a:endParaRPr lang="en-DE" sz="1800" dirty="0"/>
          </a:p>
          <a:p>
            <a:pPr lvl="0"/>
            <a:r>
              <a:rPr lang="en-US" sz="1800" dirty="0"/>
              <a:t>Commands are separated by a new line</a:t>
            </a:r>
          </a:p>
          <a:p>
            <a:pPr lvl="1"/>
            <a:r>
              <a:rPr lang="en-US" dirty="0"/>
              <a:t>Lists, piped commands and content within parentheses or brackets can be spread over different lines</a:t>
            </a:r>
          </a:p>
          <a:p>
            <a:pPr lvl="0"/>
            <a:r>
              <a:rPr lang="en-US" sz="1800" dirty="0"/>
              <a:t>Parentheses and brackets must be closed</a:t>
            </a:r>
          </a:p>
          <a:p>
            <a:r>
              <a:rPr lang="en-US" sz="1800" dirty="0"/>
              <a:t>R is case sensitive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DB4414-72CC-4E7F-940B-BE36805E7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7725" y="798973"/>
            <a:ext cx="795746" cy="503578"/>
          </a:xfrm>
        </p:spPr>
        <p:txBody>
          <a:bodyPr/>
          <a:lstStyle/>
          <a:p>
            <a:fld id="{9FC7A01F-82DA-4B25-97A6-A4ED63DF1992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CA7A6CC-73B6-4F4B-B53B-579A5E25A97B}"/>
              </a:ext>
            </a:extLst>
          </p:cNvPr>
          <p:cNvSpPr txBox="1"/>
          <p:nvPr/>
        </p:nvSpPr>
        <p:spPr>
          <a:xfrm>
            <a:off x="4126402" y="4169952"/>
            <a:ext cx="4694070" cy="235449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050" b="1" i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LOAD LIBRARY</a:t>
            </a:r>
          </a:p>
          <a:p>
            <a:r>
              <a:rPr lang="en-US" sz="105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library</a:t>
            </a: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0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tidyverse</a:t>
            </a: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sz="105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50" b="1" i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LOAD AND DISPLAY TABLE</a:t>
            </a:r>
          </a:p>
          <a:p>
            <a:r>
              <a:rPr lang="en-US" sz="10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column_names</a:t>
            </a: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&lt;- </a:t>
            </a:r>
            <a:r>
              <a:rPr lang="en-US" sz="105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05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05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probe_id</a:t>
            </a:r>
            <a:r>
              <a:rPr lang="en-US" sz="105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05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"expression"</a:t>
            </a: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05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"present"</a:t>
            </a: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</a:p>
          <a:p>
            <a:endParaRPr lang="en-US" sz="105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cd103minus &lt;- </a:t>
            </a:r>
            <a:r>
              <a:rPr lang="en-US" sz="105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read_tsv</a:t>
            </a: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05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05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file.tsv</a:t>
            </a:r>
            <a:r>
              <a:rPr lang="en-US" sz="105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</a:p>
          <a:p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0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col_names</a:t>
            </a: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10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column_names</a:t>
            </a:r>
            <a:endParaRPr lang="en-US" sz="105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sz="105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cd103minus %&gt;% </a:t>
            </a:r>
          </a:p>
          <a:p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05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</a:t>
            </a: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0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probe_id</a:t>
            </a: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, expression) %&gt;% </a:t>
            </a:r>
          </a:p>
          <a:p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05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head</a:t>
            </a: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DE" sz="105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7978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466D222-D328-4417-AE3F-B4498E18C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</p:spPr>
        <p:txBody>
          <a:bodyPr/>
          <a:lstStyle/>
          <a:p>
            <a:r>
              <a:rPr lang="en-US" dirty="0"/>
              <a:t>Tips</a:t>
            </a:r>
            <a:endParaRPr lang="en-DE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55D47B-0498-4DA7-9F39-ADC5D21ADF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3491" y="2060848"/>
            <a:ext cx="7016941" cy="3914853"/>
          </a:xfrm>
        </p:spPr>
        <p:txBody>
          <a:bodyPr>
            <a:normAutofit/>
          </a:bodyPr>
          <a:lstStyle/>
          <a:p>
            <a:r>
              <a:rPr lang="en-US" dirty="0"/>
              <a:t>Some keyboard shortcuts</a:t>
            </a:r>
          </a:p>
          <a:p>
            <a:pPr lvl="1"/>
            <a:r>
              <a:rPr lang="en-US" dirty="0"/>
              <a:t>[TAB] for text auto-completion of function or object names</a:t>
            </a:r>
          </a:p>
          <a:p>
            <a:pPr lvl="1"/>
            <a:r>
              <a:rPr lang="en-US" dirty="0"/>
              <a:t>[CTRL]+[ENTER] to run the selected lines from the code editor to the console</a:t>
            </a:r>
          </a:p>
          <a:p>
            <a:pPr lvl="1"/>
            <a:r>
              <a:rPr lang="en-US" dirty="0"/>
              <a:t>[ALT]+[-] to insert assignment symbols 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&lt;-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[CTRL]+[SHIFT]+[m] to insert the pipe symbols (</a:t>
            </a:r>
            <a:r>
              <a:rPr lang="en-DE" b="1" dirty="0">
                <a:latin typeface="Courier New" panose="02070309020205020404" pitchFamily="49" charset="0"/>
                <a:cs typeface="Courier New" panose="02070309020205020404" pitchFamily="49" charset="0"/>
              </a:rPr>
              <a:t>%&gt;%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In the console, use arrow keys to traverse through the history of commands</a:t>
            </a:r>
            <a:endParaRPr lang="en-DE" dirty="0"/>
          </a:p>
          <a:p>
            <a:pPr lvl="2"/>
            <a:r>
              <a:rPr lang="en-US" dirty="0"/>
              <a:t>"Up arrow" – traverse backwards (older commands)</a:t>
            </a:r>
            <a:endParaRPr lang="en-DE" dirty="0"/>
          </a:p>
          <a:p>
            <a:pPr lvl="2"/>
            <a:r>
              <a:rPr lang="en-US" dirty="0"/>
              <a:t>"Down arrow" – traverse forward (newer commands)</a:t>
            </a:r>
            <a:endParaRPr lang="en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DB4414-72CC-4E7F-940B-BE36805E7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7725" y="798973"/>
            <a:ext cx="795746" cy="503578"/>
          </a:xfrm>
        </p:spPr>
        <p:txBody>
          <a:bodyPr/>
          <a:lstStyle/>
          <a:p>
            <a:fld id="{9FC7A01F-82DA-4B25-97A6-A4ED63DF1992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54183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85A38-EF62-4675-BE89-B5DD56723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 calculator</a:t>
            </a:r>
            <a:endParaRPr lang="en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D4701A-A224-40FA-AAC0-4196F268B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3491" y="2015733"/>
            <a:ext cx="6800917" cy="4037747"/>
          </a:xfrm>
        </p:spPr>
        <p:txBody>
          <a:bodyPr>
            <a:normAutofit fontScale="92500" lnSpcReduction="10000"/>
          </a:bodyPr>
          <a:lstStyle/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Simple operations</a:t>
            </a:r>
          </a:p>
          <a:p>
            <a:pPr lvl="1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1+3 # will return 4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Statistical functions</a:t>
            </a:r>
          </a:p>
          <a:p>
            <a:pPr lvl="1"/>
            <a:r>
              <a:rPr lang="en-US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sqrt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(81) # will the square root of 81 that is 9</a:t>
            </a:r>
          </a:p>
          <a:p>
            <a:pPr lvl="1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 + </a:t>
            </a:r>
            <a:r>
              <a:rPr lang="en-US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(-4) # will return absolute value of -4 plus 1 = 5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The Order of Operations</a:t>
            </a:r>
            <a:endParaRPr lang="en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Do calculations inside Parentheses first</a:t>
            </a:r>
          </a:p>
          <a:p>
            <a:pPr lvl="2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6 × (5 + 3) = 6 × 8 = 48 </a:t>
            </a:r>
            <a:endParaRPr lang="en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Then compute Exponents (Powers, Roots) before multiplication and division </a:t>
            </a:r>
          </a:p>
          <a:p>
            <a:pPr lvl="2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5 × 2</a:t>
            </a:r>
            <a:r>
              <a:rPr lang="en-US" sz="14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= 5 × 4 = 20 </a:t>
            </a:r>
            <a:endParaRPr lang="en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Then Multiply or Divide (before you Add or Subtract)</a:t>
            </a:r>
          </a:p>
          <a:p>
            <a:pPr lvl="2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2 + 5 × 3 = 2 + 15 = 17 </a:t>
            </a:r>
            <a:endParaRPr lang="en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Otherwise just go left to right</a:t>
            </a:r>
            <a:endParaRPr lang="en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EBD2CA-B131-4C08-850F-3076F2945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7A01F-82DA-4B25-97A6-A4ED63DF1992}" type="slidenum">
              <a:rPr lang="en-GB" smtClean="0"/>
              <a:pPr/>
              <a:t>8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74EFDCE-9CA7-40C2-B86F-6DB6E9AB06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7510228"/>
              </p:ext>
            </p:extLst>
          </p:nvPr>
        </p:nvGraphicFramePr>
        <p:xfrm>
          <a:off x="5796136" y="165469"/>
          <a:ext cx="3230880" cy="12261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7410">
                  <a:extLst>
                    <a:ext uri="{9D8B030D-6E8A-4147-A177-3AD203B41FA5}">
                      <a16:colId xmlns:a16="http://schemas.microsoft.com/office/drawing/2014/main" val="3496097153"/>
                    </a:ext>
                  </a:extLst>
                </a:gridCol>
                <a:gridCol w="2363470">
                  <a:extLst>
                    <a:ext uri="{9D8B030D-6E8A-4147-A177-3AD203B41FA5}">
                      <a16:colId xmlns:a16="http://schemas.microsoft.com/office/drawing/2014/main" val="192353475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215"/>
                        </a:spcAft>
                      </a:pPr>
                      <a:r>
                        <a:rPr lang="en-US" sz="1200" dirty="0">
                          <a:effectLst/>
                        </a:rPr>
                        <a:t>Symbol</a:t>
                      </a:r>
                      <a:endParaRPr lang="en-DE" sz="1200" dirty="0">
                        <a:effectLst/>
                        <a:latin typeface="Calibri" panose="020F0502020204030204" pitchFamily="34" charset="0"/>
                        <a:ea typeface="Arial;Helvetica;sans-serif"/>
                        <a:cs typeface="Arial;Helvetica;sans-serif"/>
                      </a:endParaRPr>
                    </a:p>
                  </a:txBody>
                  <a:tcPr marL="17780" marR="0" marT="18415" marB="1841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215"/>
                        </a:spcAft>
                      </a:pPr>
                      <a:r>
                        <a:rPr lang="en-US" sz="1200">
                          <a:effectLst/>
                        </a:rPr>
                        <a:t>Meaning</a:t>
                      </a:r>
                      <a:endParaRPr lang="en-DE" sz="1200">
                        <a:effectLst/>
                        <a:latin typeface="Calibri" panose="020F0502020204030204" pitchFamily="34" charset="0"/>
                        <a:ea typeface="Arial;Helvetica;sans-serif"/>
                        <a:cs typeface="Arial;Helvetica;sans-serif"/>
                      </a:endParaRPr>
                    </a:p>
                  </a:txBody>
                  <a:tcPr marL="17780" marR="18415" marT="18415" marB="18415" anchor="ctr"/>
                </a:tc>
                <a:extLst>
                  <a:ext uri="{0D108BD9-81ED-4DB2-BD59-A6C34878D82A}">
                    <a16:rowId xmlns:a16="http://schemas.microsoft.com/office/drawing/2014/main" val="27408641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215"/>
                        </a:spcAft>
                      </a:pPr>
                      <a:r>
                        <a:rPr lang="en-US" sz="1200" dirty="0">
                          <a:effectLst/>
                        </a:rPr>
                        <a:t>+</a:t>
                      </a:r>
                      <a:endParaRPr lang="en-DE" sz="1200" dirty="0">
                        <a:effectLst/>
                        <a:latin typeface="Calibri" panose="020F0502020204030204" pitchFamily="34" charset="0"/>
                        <a:ea typeface="Arial;Helvetica;sans-serif"/>
                        <a:cs typeface="Arial;Helvetica;sans-serif"/>
                      </a:endParaRPr>
                    </a:p>
                  </a:txBody>
                  <a:tcPr marL="17780" marR="0" marT="0" marB="1841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215"/>
                        </a:spcAft>
                      </a:pPr>
                      <a:r>
                        <a:rPr lang="en-US" sz="1200">
                          <a:effectLst/>
                        </a:rPr>
                        <a:t>add</a:t>
                      </a:r>
                      <a:endParaRPr lang="en-DE" sz="1200">
                        <a:effectLst/>
                        <a:latin typeface="Calibri" panose="020F0502020204030204" pitchFamily="34" charset="0"/>
                        <a:ea typeface="Arial;Helvetica;sans-serif"/>
                        <a:cs typeface="Arial;Helvetica;sans-serif"/>
                      </a:endParaRPr>
                    </a:p>
                  </a:txBody>
                  <a:tcPr marL="17780" marR="18415" marT="0" marB="18415" anchor="ctr"/>
                </a:tc>
                <a:extLst>
                  <a:ext uri="{0D108BD9-81ED-4DB2-BD59-A6C34878D82A}">
                    <a16:rowId xmlns:a16="http://schemas.microsoft.com/office/drawing/2014/main" val="27795416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215"/>
                        </a:spcAft>
                      </a:pPr>
                      <a:r>
                        <a:rPr lang="en-US" sz="1200" dirty="0">
                          <a:effectLst/>
                        </a:rPr>
                        <a:t>-</a:t>
                      </a:r>
                      <a:endParaRPr lang="en-DE" sz="1200" dirty="0">
                        <a:effectLst/>
                        <a:latin typeface="Calibri" panose="020F0502020204030204" pitchFamily="34" charset="0"/>
                        <a:ea typeface="Arial;Helvetica;sans-serif"/>
                        <a:cs typeface="Arial;Helvetica;sans-serif"/>
                      </a:endParaRPr>
                    </a:p>
                  </a:txBody>
                  <a:tcPr marL="17780" marR="0" marT="0" marB="1841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215"/>
                        </a:spcAft>
                      </a:pPr>
                      <a:r>
                        <a:rPr lang="en-US" sz="1200">
                          <a:effectLst/>
                        </a:rPr>
                        <a:t>subtract</a:t>
                      </a:r>
                      <a:endParaRPr lang="en-DE" sz="1200">
                        <a:effectLst/>
                        <a:latin typeface="Calibri" panose="020F0502020204030204" pitchFamily="34" charset="0"/>
                        <a:ea typeface="Arial;Helvetica;sans-serif"/>
                        <a:cs typeface="Arial;Helvetica;sans-serif"/>
                      </a:endParaRPr>
                    </a:p>
                  </a:txBody>
                  <a:tcPr marL="17780" marR="18415" marT="0" marB="18415" anchor="ctr"/>
                </a:tc>
                <a:extLst>
                  <a:ext uri="{0D108BD9-81ED-4DB2-BD59-A6C34878D82A}">
                    <a16:rowId xmlns:a16="http://schemas.microsoft.com/office/drawing/2014/main" val="8654398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215"/>
                        </a:spcAft>
                      </a:pPr>
                      <a:r>
                        <a:rPr lang="en-US" sz="1200">
                          <a:effectLst/>
                        </a:rPr>
                        <a:t>*</a:t>
                      </a:r>
                      <a:endParaRPr lang="en-DE" sz="1200">
                        <a:effectLst/>
                        <a:latin typeface="Calibri" panose="020F0502020204030204" pitchFamily="34" charset="0"/>
                        <a:ea typeface="Arial;Helvetica;sans-serif"/>
                        <a:cs typeface="Arial;Helvetica;sans-serif"/>
                      </a:endParaRPr>
                    </a:p>
                  </a:txBody>
                  <a:tcPr marL="17780" marR="0" marT="0" marB="1841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215"/>
                        </a:spcAft>
                      </a:pPr>
                      <a:r>
                        <a:rPr lang="en-US" sz="1200" dirty="0">
                          <a:effectLst/>
                        </a:rPr>
                        <a:t>multiply</a:t>
                      </a:r>
                      <a:endParaRPr lang="en-DE" sz="1200" dirty="0">
                        <a:effectLst/>
                        <a:latin typeface="Calibri" panose="020F0502020204030204" pitchFamily="34" charset="0"/>
                        <a:ea typeface="Arial;Helvetica;sans-serif"/>
                        <a:cs typeface="Arial;Helvetica;sans-serif"/>
                      </a:endParaRPr>
                    </a:p>
                  </a:txBody>
                  <a:tcPr marL="17780" marR="18415" marT="0" marB="18415" anchor="ctr"/>
                </a:tc>
                <a:extLst>
                  <a:ext uri="{0D108BD9-81ED-4DB2-BD59-A6C34878D82A}">
                    <a16:rowId xmlns:a16="http://schemas.microsoft.com/office/drawing/2014/main" val="36795157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215"/>
                        </a:spcAft>
                      </a:pPr>
                      <a:r>
                        <a:rPr lang="en-US" sz="1200" dirty="0">
                          <a:effectLst/>
                        </a:rPr>
                        <a:t>/</a:t>
                      </a:r>
                      <a:endParaRPr lang="en-DE" sz="1200" dirty="0">
                        <a:effectLst/>
                        <a:latin typeface="Calibri" panose="020F0502020204030204" pitchFamily="34" charset="0"/>
                        <a:ea typeface="Arial;Helvetica;sans-serif"/>
                        <a:cs typeface="Arial;Helvetica;sans-serif"/>
                      </a:endParaRPr>
                    </a:p>
                  </a:txBody>
                  <a:tcPr marL="17780" marR="0" marT="0" marB="1841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215"/>
                        </a:spcAft>
                      </a:pPr>
                      <a:r>
                        <a:rPr lang="en-US" sz="1200" dirty="0">
                          <a:effectLst/>
                        </a:rPr>
                        <a:t>divide</a:t>
                      </a:r>
                      <a:endParaRPr lang="en-DE" sz="1200" dirty="0">
                        <a:effectLst/>
                        <a:latin typeface="Calibri" panose="020F0502020204030204" pitchFamily="34" charset="0"/>
                        <a:ea typeface="Arial;Helvetica;sans-serif"/>
                        <a:cs typeface="Arial;Helvetica;sans-serif"/>
                      </a:endParaRPr>
                    </a:p>
                  </a:txBody>
                  <a:tcPr marL="17780" marR="18415" marT="0" marB="18415" anchor="ctr"/>
                </a:tc>
                <a:extLst>
                  <a:ext uri="{0D108BD9-81ED-4DB2-BD59-A6C34878D82A}">
                    <a16:rowId xmlns:a16="http://schemas.microsoft.com/office/drawing/2014/main" val="20263696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215"/>
                        </a:spcAft>
                      </a:pPr>
                      <a:r>
                        <a:rPr lang="en-US" sz="1200" dirty="0">
                          <a:effectLst/>
                        </a:rPr>
                        <a:t>^</a:t>
                      </a:r>
                      <a:endParaRPr lang="en-DE" sz="1200" dirty="0">
                        <a:effectLst/>
                        <a:latin typeface="Calibri" panose="020F0502020204030204" pitchFamily="34" charset="0"/>
                        <a:ea typeface="Arial;Helvetica;sans-serif"/>
                        <a:cs typeface="Arial;Helvetica;sans-serif"/>
                      </a:endParaRPr>
                    </a:p>
                  </a:txBody>
                  <a:tcPr marL="17780" marR="0" marT="0" marB="1841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215"/>
                        </a:spcAft>
                      </a:pPr>
                      <a:r>
                        <a:rPr lang="en-US" sz="1200" dirty="0">
                          <a:effectLst/>
                        </a:rPr>
                        <a:t>power (e.g. 2^3 is equal to 8)</a:t>
                      </a:r>
                      <a:endParaRPr lang="en-DE" sz="1200" dirty="0">
                        <a:effectLst/>
                        <a:latin typeface="Calibri" panose="020F0502020204030204" pitchFamily="34" charset="0"/>
                        <a:ea typeface="Arial;Helvetica;sans-serif"/>
                        <a:cs typeface="Arial;Helvetica;sans-serif"/>
                      </a:endParaRPr>
                    </a:p>
                  </a:txBody>
                  <a:tcPr marL="17780" marR="18415" marT="0" marB="18415" anchor="ctr"/>
                </a:tc>
                <a:extLst>
                  <a:ext uri="{0D108BD9-81ED-4DB2-BD59-A6C34878D82A}">
                    <a16:rowId xmlns:a16="http://schemas.microsoft.com/office/drawing/2014/main" val="30273160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9313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D68D3-11BA-438C-AACD-B8963E1EF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Objects and variables</a:t>
            </a:r>
            <a:endParaRPr lang="en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F7413C-8BAC-4702-B72B-824338D147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3491" y="2015733"/>
            <a:ext cx="6571343" cy="4037747"/>
          </a:xfrm>
        </p:spPr>
        <p:txBody>
          <a:bodyPr>
            <a:normAutofit fontScale="92500" lnSpcReduction="20000"/>
          </a:bodyPr>
          <a:lstStyle/>
          <a:p>
            <a:r>
              <a:rPr lang="en-US" sz="1800" dirty="0"/>
              <a:t>R stores everything in objects having defined types</a:t>
            </a:r>
          </a:p>
          <a:p>
            <a:r>
              <a:rPr lang="en-US" sz="1800" dirty="0"/>
              <a:t>Some common object types</a:t>
            </a:r>
          </a:p>
          <a:p>
            <a:pPr lvl="1"/>
            <a:r>
              <a:rPr lang="en-US" sz="1400" dirty="0"/>
              <a:t>numeric (e.g. 1, 25.5, 1e-6)</a:t>
            </a:r>
            <a:endParaRPr lang="en-DE" sz="1400" dirty="0"/>
          </a:p>
          <a:p>
            <a:pPr lvl="1"/>
            <a:r>
              <a:rPr lang="en-US" sz="1400" dirty="0"/>
              <a:t>character (e.g. “ABCD”, “Hello World 24!”)</a:t>
            </a:r>
            <a:endParaRPr lang="en-DE" sz="1400" dirty="0"/>
          </a:p>
          <a:p>
            <a:pPr lvl="1"/>
            <a:r>
              <a:rPr lang="en-US" sz="1400" dirty="0"/>
              <a:t>logical (TRUE or T, FALSE or F, NA for not applicable))</a:t>
            </a:r>
            <a:endParaRPr lang="en-DE" sz="1400" dirty="0"/>
          </a:p>
          <a:p>
            <a:pPr lvl="1"/>
            <a:r>
              <a:rPr lang="en-US" sz="1400" dirty="0"/>
              <a:t>factor: categorical values (numeric index associated to character labels)</a:t>
            </a:r>
            <a:endParaRPr lang="en-DE" sz="1400" dirty="0"/>
          </a:p>
          <a:p>
            <a:pPr lvl="1"/>
            <a:r>
              <a:rPr lang="en-US" sz="1400" dirty="0"/>
              <a:t>vector: used to store a set of objects</a:t>
            </a:r>
          </a:p>
          <a:p>
            <a:pPr lvl="1"/>
            <a:r>
              <a:rPr lang="en-US" sz="1400" dirty="0"/>
              <a:t>function: (e.g. library, abs, sqrt)</a:t>
            </a:r>
          </a:p>
          <a:p>
            <a:r>
              <a:rPr lang="en-US" sz="1800" dirty="0"/>
              <a:t>Variables</a:t>
            </a:r>
          </a:p>
          <a:p>
            <a:pPr lvl="1"/>
            <a:r>
              <a:rPr lang="en-US" sz="1400" dirty="0"/>
              <a:t>Names to remember and reuse objects</a:t>
            </a:r>
          </a:p>
          <a:p>
            <a:pPr lvl="1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x &lt;- 2 # </a:t>
            </a:r>
            <a:r>
              <a:rPr lang="en-US" sz="1200" dirty="0"/>
              <a:t>variable x is assigned value 2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/>
              <a:t>The class function returns the type</a:t>
            </a:r>
          </a:p>
          <a:p>
            <a:pPr lvl="1"/>
            <a:r>
              <a:rPr lang="en-US" sz="1200" dirty="0">
                <a:solidFill>
                  <a:srgbClr val="FF0000"/>
                </a:solidFill>
              </a:rPr>
              <a:t>class</a:t>
            </a:r>
            <a:r>
              <a:rPr lang="en-US" sz="1200" dirty="0"/>
              <a:t>(x)         # R returns "numeric"</a:t>
            </a:r>
          </a:p>
          <a:p>
            <a:pPr lvl="1"/>
            <a:r>
              <a:rPr lang="en-US" sz="1200" dirty="0">
                <a:solidFill>
                  <a:srgbClr val="FF0000"/>
                </a:solidFill>
              </a:rPr>
              <a:t>class</a:t>
            </a:r>
            <a:r>
              <a:rPr lang="en-US" sz="1200" dirty="0"/>
              <a:t>(</a:t>
            </a:r>
            <a:r>
              <a:rPr lang="en-US" sz="1200" dirty="0">
                <a:solidFill>
                  <a:srgbClr val="00B050"/>
                </a:solidFill>
              </a:rPr>
              <a:t>"ABC"</a:t>
            </a:r>
            <a:r>
              <a:rPr lang="en-US" sz="1200" dirty="0"/>
              <a:t>) # R returns “character"</a:t>
            </a:r>
            <a:endParaRPr lang="en-DE" sz="1200" dirty="0"/>
          </a:p>
          <a:p>
            <a:pPr lvl="1"/>
            <a:endParaRPr lang="en-DE" sz="1200" dirty="0"/>
          </a:p>
          <a:p>
            <a:endParaRPr lang="en-DE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E224DB-6BEB-4B96-A4DA-E2DB63F3F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7A01F-82DA-4B25-97A6-A4ED63DF1992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287879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1017</TotalTime>
  <Words>1357</Words>
  <Application>Microsoft Office PowerPoint</Application>
  <PresentationFormat>On-screen Show (4:3)</PresentationFormat>
  <Paragraphs>274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Courier New</vt:lpstr>
      <vt:lpstr>Gill Sans MT</vt:lpstr>
      <vt:lpstr>Gallery</vt:lpstr>
      <vt:lpstr>Data analysis with R and the tidyverse</vt:lpstr>
      <vt:lpstr>The course</vt:lpstr>
      <vt:lpstr>Preparation</vt:lpstr>
      <vt:lpstr>Brief overview of the basics in R</vt:lpstr>
      <vt:lpstr>R Studio interface</vt:lpstr>
      <vt:lpstr>Tips</vt:lpstr>
      <vt:lpstr>Tips</vt:lpstr>
      <vt:lpstr>as calculator</vt:lpstr>
      <vt:lpstr>Objects and variables</vt:lpstr>
      <vt:lpstr>Vectors</vt:lpstr>
      <vt:lpstr>Tables</vt:lpstr>
      <vt:lpstr>Tables</vt:lpstr>
      <vt:lpstr>FOR LOOPS</vt:lpstr>
      <vt:lpstr>LOGICAL OPERATIONS</vt:lpstr>
      <vt:lpstr>Some useful functions</vt:lpstr>
      <vt:lpstr>Tidyverse Tutorial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 tutorial</dc:title>
  <dc:creator>JF</dc:creator>
  <cp:lastModifiedBy>Jean Fontaine</cp:lastModifiedBy>
  <cp:revision>71</cp:revision>
  <cp:lastPrinted>2019-02-20T09:04:02Z</cp:lastPrinted>
  <dcterms:created xsi:type="dcterms:W3CDTF">2018-03-06T11:26:28Z</dcterms:created>
  <dcterms:modified xsi:type="dcterms:W3CDTF">2019-02-21T13:37:28Z</dcterms:modified>
</cp:coreProperties>
</file>