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73" r:id="rId2"/>
  </p:sldMasterIdLst>
  <p:notesMasterIdLst>
    <p:notesMasterId r:id="rId18"/>
  </p:notesMasterIdLst>
  <p:handoutMasterIdLst>
    <p:handoutMasterId r:id="rId19"/>
  </p:handoutMasterIdLst>
  <p:sldIdLst>
    <p:sldId id="663" r:id="rId3"/>
    <p:sldId id="566" r:id="rId4"/>
    <p:sldId id="611" r:id="rId5"/>
    <p:sldId id="614" r:id="rId6"/>
    <p:sldId id="625" r:id="rId7"/>
    <p:sldId id="624" r:id="rId8"/>
    <p:sldId id="626" r:id="rId9"/>
    <p:sldId id="619" r:id="rId10"/>
    <p:sldId id="622" r:id="rId11"/>
    <p:sldId id="617" r:id="rId12"/>
    <p:sldId id="623" r:id="rId13"/>
    <p:sldId id="620" r:id="rId14"/>
    <p:sldId id="616" r:id="rId15"/>
    <p:sldId id="613" r:id="rId16"/>
    <p:sldId id="615" r:id="rId17"/>
  </p:sldIdLst>
  <p:sldSz cx="9144000" cy="6858000" type="screen4x3"/>
  <p:notesSz cx="7104063" cy="10234613"/>
  <p:embeddedFontLst>
    <p:embeddedFont>
      <p:font typeface="Verdana" panose="020B0604030504040204" pitchFamily="34" charset="0"/>
      <p:regular r:id="rId20"/>
      <p:bold r:id="rId21"/>
      <p:italic r:id="rId22"/>
      <p:boldItalic r:id="rId23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FF"/>
    <a:srgbClr val="FF0000"/>
    <a:srgbClr val="D9EDEF"/>
    <a:srgbClr val="FF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7" autoAdjust="0"/>
    <p:restoredTop sz="94660"/>
  </p:normalViewPr>
  <p:slideViewPr>
    <p:cSldViewPr>
      <p:cViewPr varScale="1">
        <p:scale>
          <a:sx n="82" d="100"/>
          <a:sy n="82" d="100"/>
        </p:scale>
        <p:origin x="840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3029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font" Target="fonts/font2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4.fntdata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3.fntdata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300">
                <a:latin typeface="Arial" charset="0"/>
              </a:defRPr>
            </a:lvl1pPr>
          </a:lstStyle>
          <a:p>
            <a:fld id="{30C8F8EA-6E9A-450E-AB3D-2A57E7FF62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50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3337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300">
                <a:latin typeface="Arial" charset="0"/>
              </a:defRPr>
            </a:lvl1pPr>
          </a:lstStyle>
          <a:p>
            <a:fld id="{5727CA8C-4A7C-4591-AD45-718F8DF3F1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830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7CA8C-4A7C-4591-AD45-718F8DF3F10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93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10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3PZD glycerol - 8 residues - Cys 1706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64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11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4.606</a:t>
            </a:r>
          </a:p>
        </p:txBody>
      </p:sp>
    </p:spTree>
    <p:extLst>
      <p:ext uri="{BB962C8B-B14F-4D97-AF65-F5344CB8AC3E}">
        <p14:creationId xmlns:p14="http://schemas.microsoft.com/office/powerpoint/2010/main" val="3544389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12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Extra exercise. Find two Cysteines that could form a disulfide bridge.</a:t>
            </a:r>
          </a:p>
        </p:txBody>
      </p:sp>
    </p:spTree>
    <p:extLst>
      <p:ext uri="{BB962C8B-B14F-4D97-AF65-F5344CB8AC3E}">
        <p14:creationId xmlns:p14="http://schemas.microsoft.com/office/powerpoint/2010/main" val="19995288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13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5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14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463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15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Positive = blue / Negative = red</a:t>
            </a:r>
          </a:p>
        </p:txBody>
      </p:sp>
    </p:spTree>
    <p:extLst>
      <p:ext uri="{BB962C8B-B14F-4D97-AF65-F5344CB8AC3E}">
        <p14:creationId xmlns:p14="http://schemas.microsoft.com/office/powerpoint/2010/main" val="1200030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2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26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3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68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4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16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5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Gly</a:t>
            </a:r>
            <a:r>
              <a:rPr lang="en-US" dirty="0"/>
              <a:t> / alpha-helix</a:t>
            </a:r>
          </a:p>
        </p:txBody>
      </p:sp>
    </p:spTree>
    <p:extLst>
      <p:ext uri="{BB962C8B-B14F-4D97-AF65-F5344CB8AC3E}">
        <p14:creationId xmlns:p14="http://schemas.microsoft.com/office/powerpoint/2010/main" val="1088576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6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1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7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58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8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6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9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4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D7205-B13A-48A1-BE4C-A797714CF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4398E-CBCE-47A6-B420-B6F075AD51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0F9CB-B767-4AF5-AAF0-450DC858B1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3D2B4-CB01-4A47-803E-B88E49321BB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235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A2559-09A7-4826-B4F0-EBEB9A42184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699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B6659-49F1-4561-9E20-2FE3BFCE6AA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878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D1DEE-6337-4AB2-99D4-077669096BD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45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C63D6-C4EA-493B-A66B-EAA25C4B05C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565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C692F-9071-4F5E-8F08-8BF86C86123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2866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5EAFA-4CA5-4C63-B794-37F81EB5BE1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2322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C9A55-3DBE-4B85-804F-A7AA641DA7E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447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87B4F-B69D-4846-A487-C196867C1B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AA2F3-CE2B-4051-A3CA-679D3535BE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1396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0BEE9-D90B-4D7B-8C0E-5E222CE789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6648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ACC93-A5A9-499A-A812-DF5FDCCEEE5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5580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BFDC20-1591-48AA-80A7-029B1C0C62C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64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01038-4D75-4288-B2A7-B3E3FE59CF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0D4ED-E9C6-472B-BE2B-542A777522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FF455-D698-4B6A-94C7-AC723AA162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4A470-6B77-4EE7-B0EB-FEA123185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B9419-AF92-4D7E-8721-1F4EFE799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DC164-F3D5-47D6-B52A-D48FBB7B0A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98F1B-514E-4351-AFA9-B5B40FA653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>
                <a:latin typeface="+mn-lt"/>
              </a:defRPr>
            </a:lvl1pPr>
          </a:lstStyle>
          <a:p>
            <a:fld id="{9B3EFE0E-17B2-41BF-8C3A-D1D7887281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algn="ctr"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buFontTx/>
              <a:buNone/>
            </a:pPr>
            <a:fld id="{70797F77-B372-4561-9A3E-22C962134C6A}" type="slidenum">
              <a:rPr lang="en-US">
                <a:solidFill>
                  <a:srgbClr val="000000"/>
                </a:solidFill>
                <a:latin typeface="Arial" charset="0"/>
              </a:rPr>
              <a:pPr>
                <a:buFontTx/>
                <a:buNone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859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152400"/>
            <a:ext cx="9144000" cy="838200"/>
          </a:xfrm>
          <a:prstGeom prst="rect">
            <a:avLst/>
          </a:prstGeom>
          <a:solidFill>
            <a:srgbClr val="0F5B8F"/>
          </a:solidFill>
          <a:ln w="254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buFontTx/>
              <a:buNone/>
            </a:pPr>
            <a:endParaRPr lang="en-US" sz="18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04800" y="298174"/>
            <a:ext cx="1905000" cy="1143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FontTx/>
              <a:buNone/>
            </a:pPr>
            <a:endParaRPr lang="en-US" sz="1800" b="1">
              <a:solidFill>
                <a:srgbClr val="000000"/>
              </a:solidFill>
            </a:endParaRPr>
          </a:p>
        </p:txBody>
      </p:sp>
      <p:pic>
        <p:nvPicPr>
          <p:cNvPr id="1026" name="Bild 3" descr="JGU-Logo_farbe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3" y="-2"/>
            <a:ext cx="23368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1999" y="1441174"/>
            <a:ext cx="7696199" cy="2879285"/>
          </a:xfrm>
        </p:spPr>
        <p:txBody>
          <a:bodyPr/>
          <a:lstStyle/>
          <a:p>
            <a:r>
              <a:rPr lang="en-US" sz="5400" dirty="0"/>
              <a:t>Visualization of </a:t>
            </a:r>
            <a:br>
              <a:rPr lang="en-US" sz="5400" dirty="0"/>
            </a:br>
            <a:r>
              <a:rPr lang="en-US" sz="5400" dirty="0"/>
              <a:t>protein structures with Chimera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676400" y="4696885"/>
            <a:ext cx="5867399" cy="187743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sz="24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Miguel Andrade</a:t>
            </a:r>
          </a:p>
          <a:p>
            <a:pPr algn="ctr">
              <a:buNone/>
            </a:pPr>
            <a:r>
              <a:rPr lang="en-US" sz="18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Faculty of Biology</a:t>
            </a:r>
            <a:r>
              <a:rPr lang="en-US" sz="180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pPr algn="ctr">
              <a:buNone/>
            </a:pPr>
            <a:r>
              <a:rPr lang="en-US" sz="180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Institute of Organismic and Molecular Evolution</a:t>
            </a:r>
            <a:endParaRPr lang="en-US" sz="1800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buFontTx/>
              <a:buNone/>
            </a:pPr>
            <a:r>
              <a:rPr lang="en-US" sz="18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Johannes Gutenberg University </a:t>
            </a:r>
          </a:p>
          <a:p>
            <a:pPr algn="ctr">
              <a:buFontTx/>
              <a:buNone/>
            </a:pPr>
            <a:r>
              <a:rPr lang="en-US" sz="200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Mainz</a:t>
            </a:r>
            <a:r>
              <a:rPr lang="en-US" sz="20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Germany</a:t>
            </a:r>
          </a:p>
          <a:p>
            <a:pPr algn="ctr">
              <a:buFontTx/>
              <a:buNone/>
            </a:pPr>
            <a:r>
              <a:rPr lang="en-US" sz="18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andrade@uni-mainz.de</a:t>
            </a:r>
          </a:p>
        </p:txBody>
      </p:sp>
    </p:spTree>
    <p:extLst>
      <p:ext uri="{BB962C8B-B14F-4D97-AF65-F5344CB8AC3E}">
        <p14:creationId xmlns:p14="http://schemas.microsoft.com/office/powerpoint/2010/main" val="2048292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04800" y="533400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/>
              <a:t>Try these steps on the molecule of glycerol</a:t>
            </a:r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r>
              <a:rPr lang="en-US" sz="2400" dirty="0"/>
              <a:t>You can see which residues are close to the molecule of glycerol:</a:t>
            </a:r>
          </a:p>
          <a:p>
            <a:pPr>
              <a:buNone/>
            </a:pPr>
            <a:r>
              <a:rPr lang="en-US" sz="2400" dirty="0"/>
              <a:t>Select &gt; zone &gt; </a:t>
            </a:r>
          </a:p>
          <a:p>
            <a:pPr>
              <a:buNone/>
            </a:pPr>
            <a:r>
              <a:rPr lang="en-US" sz="2400" dirty="0"/>
              <a:t>Then specify in the window that appears: select all atoms at &lt;5.0 angstroms from the selection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How many residues are at less than 5.0 angstroms from the glycerol molecule?</a:t>
            </a:r>
            <a:endParaRPr lang="de-DE" sz="2400" dirty="0">
              <a:solidFill>
                <a:srgbClr val="0000FF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Is there a cysteine among those? Which residue number?</a:t>
            </a:r>
            <a:endParaRPr lang="de-DE" sz="2400" dirty="0">
              <a:solidFill>
                <a:srgbClr val="0000FF"/>
              </a:solidFill>
            </a:endParaRPr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7875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81000" y="612844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/>
              <a:t>Measuring distances</a:t>
            </a:r>
          </a:p>
          <a:p>
            <a:pPr>
              <a:buNone/>
            </a:pPr>
            <a:r>
              <a:rPr lang="en-US" sz="2400" dirty="0"/>
              <a:t>Keep the focus on the molecule of glycerol. We can measure how far from it are the atoms of the side chains of the residues around it.</a:t>
            </a:r>
          </a:p>
          <a:p>
            <a:pPr>
              <a:buNone/>
            </a:pPr>
            <a:r>
              <a:rPr lang="en-US" sz="2400" dirty="0"/>
              <a:t>Tools &gt; Structure analysis &gt; distances</a:t>
            </a:r>
          </a:p>
          <a:p>
            <a:pPr>
              <a:buNone/>
            </a:pPr>
            <a:r>
              <a:rPr lang="en-US" sz="2400" dirty="0"/>
              <a:t>To define a distance select one atom in the glycerol with </a:t>
            </a:r>
            <a:r>
              <a:rPr lang="en-US" sz="2400" dirty="0" err="1"/>
              <a:t>Ctrl+click</a:t>
            </a:r>
            <a:r>
              <a:rPr lang="en-US" sz="2400" dirty="0"/>
              <a:t> and a second in a side chain of an amino acid in the protein with </a:t>
            </a:r>
            <a:r>
              <a:rPr lang="en-US" sz="2400" dirty="0" err="1"/>
              <a:t>Shif</a:t>
            </a:r>
            <a:r>
              <a:rPr lang="es-ES" sz="2400" dirty="0"/>
              <a:t>t</a:t>
            </a:r>
            <a:r>
              <a:rPr lang="en-US" sz="2400" dirty="0"/>
              <a:t>+</a:t>
            </a:r>
            <a:r>
              <a:rPr lang="en-US" sz="2400" dirty="0" err="1"/>
              <a:t>Ctrl+click</a:t>
            </a:r>
            <a:r>
              <a:rPr lang="en-US" sz="2400" dirty="0"/>
              <a:t>. Then press the button “Create” in the small window.</a:t>
            </a:r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What is the closest distance of an oxygen of the glycerol to the sulfur of cysteine 1706?</a:t>
            </a:r>
            <a:endParaRPr lang="de-DE" sz="2400" dirty="0">
              <a:solidFill>
                <a:srgbClr val="0000FF"/>
              </a:solidFill>
            </a:endParaRPr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r>
              <a:rPr lang="en-US" sz="2400" dirty="0"/>
              <a:t>To get back select all (arrow up) then </a:t>
            </a:r>
          </a:p>
          <a:p>
            <a:pPr>
              <a:buNone/>
            </a:pPr>
            <a:r>
              <a:rPr lang="en-US" sz="2400" dirty="0"/>
              <a:t>Actions &gt; Focus</a:t>
            </a:r>
          </a:p>
        </p:txBody>
      </p:sp>
    </p:spTree>
    <p:extLst>
      <p:ext uri="{BB962C8B-B14F-4D97-AF65-F5344CB8AC3E}">
        <p14:creationId xmlns:p14="http://schemas.microsoft.com/office/powerpoint/2010/main" val="1196498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04800" y="129042"/>
            <a:ext cx="8534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 err="1"/>
              <a:t>Colouring</a:t>
            </a:r>
            <a:r>
              <a:rPr lang="en-US" sz="2400" b="1" dirty="0"/>
              <a:t> a peptide chain</a:t>
            </a:r>
          </a:p>
          <a:p>
            <a:pPr>
              <a:buNone/>
            </a:pPr>
            <a:r>
              <a:rPr lang="en-US" sz="2400" dirty="0"/>
              <a:t>Select chain B</a:t>
            </a:r>
          </a:p>
          <a:p>
            <a:pPr>
              <a:buNone/>
            </a:pPr>
            <a:r>
              <a:rPr lang="en-US" sz="2400" dirty="0"/>
              <a:t>Select &gt; chain &gt; B</a:t>
            </a:r>
          </a:p>
          <a:p>
            <a:pPr>
              <a:buNone/>
            </a:pPr>
            <a:r>
              <a:rPr lang="en-US" sz="2400" dirty="0"/>
              <a:t>Actions &gt; color &gt; red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b="1" dirty="0"/>
              <a:t>Changing representation</a:t>
            </a:r>
          </a:p>
          <a:p>
            <a:pPr>
              <a:buNone/>
            </a:pPr>
            <a:r>
              <a:rPr lang="en-US" sz="2400" dirty="0"/>
              <a:t>Default is ribbon</a:t>
            </a:r>
          </a:p>
          <a:p>
            <a:pPr>
              <a:buNone/>
            </a:pPr>
            <a:r>
              <a:rPr lang="en-US" sz="2400" dirty="0"/>
              <a:t>Try other things:</a:t>
            </a:r>
          </a:p>
          <a:p>
            <a:pPr>
              <a:buNone/>
            </a:pPr>
            <a:r>
              <a:rPr lang="en-US" sz="2400" dirty="0"/>
              <a:t>Actions &gt; Atom/Bonds &gt; Show</a:t>
            </a:r>
          </a:p>
          <a:p>
            <a:pPr>
              <a:buNone/>
            </a:pPr>
            <a:r>
              <a:rPr lang="en-US" sz="2400" dirty="0"/>
              <a:t>Actions &gt; Atom/Bonds &gt; stick</a:t>
            </a:r>
          </a:p>
          <a:p>
            <a:pPr>
              <a:buNone/>
            </a:pPr>
            <a:r>
              <a:rPr lang="en-US" sz="2400" dirty="0"/>
              <a:t>You can hide the ribbon of the (selected) chain B.</a:t>
            </a:r>
          </a:p>
          <a:p>
            <a:pPr>
              <a:buNone/>
            </a:pPr>
            <a:r>
              <a:rPr lang="en-US" sz="2400" dirty="0"/>
              <a:t>Actions &gt; Ribbon &gt; hide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Represent the glycerol as spheres.</a:t>
            </a:r>
          </a:p>
          <a:p>
            <a:pPr>
              <a:buNone/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How can you use representation to check if the glycerol is exposed to the solvent or not? What is the result?</a:t>
            </a:r>
            <a:endParaRPr lang="de-DE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066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7848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4000" b="1" dirty="0"/>
              <a:t>Chimera 2/3</a:t>
            </a:r>
          </a:p>
          <a:p>
            <a:pPr>
              <a:buFontTx/>
              <a:buNone/>
            </a:pPr>
            <a:endParaRPr lang="en-US" sz="28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457200" y="1295400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/>
              <a:t>Close session and load 3PQR</a:t>
            </a:r>
          </a:p>
          <a:p>
            <a:pPr>
              <a:buNone/>
            </a:pPr>
            <a:r>
              <a:rPr lang="en-US" sz="2400" dirty="0"/>
              <a:t>This is rhodopsin, a transmembrane protein</a:t>
            </a:r>
          </a:p>
          <a:p>
            <a:pPr>
              <a:buNone/>
            </a:pPr>
            <a:r>
              <a:rPr lang="en-US" sz="2400" dirty="0"/>
              <a:t>Let’s find the hydrophobic part of the protein</a:t>
            </a:r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r>
              <a:rPr lang="en-US" sz="2400" b="1" dirty="0"/>
              <a:t>Color residues by property</a:t>
            </a:r>
          </a:p>
          <a:p>
            <a:pPr>
              <a:buNone/>
            </a:pPr>
            <a:r>
              <a:rPr lang="en-US" sz="2400" dirty="0"/>
              <a:t>First select: Select &gt; Residue &gt; amino acid category &gt; hydrophobic</a:t>
            </a:r>
          </a:p>
          <a:p>
            <a:pPr>
              <a:buNone/>
            </a:pPr>
            <a:r>
              <a:rPr lang="en-US" sz="2400" dirty="0"/>
              <a:t>Then color:</a:t>
            </a:r>
          </a:p>
          <a:p>
            <a:pPr>
              <a:buNone/>
            </a:pPr>
            <a:r>
              <a:rPr lang="en-US" sz="2400" dirty="0"/>
              <a:t>Actions &gt; </a:t>
            </a:r>
            <a:r>
              <a:rPr lang="en-US" sz="2400" dirty="0" err="1"/>
              <a:t>colour</a:t>
            </a:r>
            <a:r>
              <a:rPr lang="en-US" sz="2400" dirty="0"/>
              <a:t> &gt; blue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b="1" dirty="0"/>
              <a:t>Generate a surface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Select &gt; chain &gt; A</a:t>
            </a:r>
          </a:p>
          <a:p>
            <a:pPr>
              <a:buNone/>
            </a:pPr>
            <a:r>
              <a:rPr lang="en-US" sz="2400" dirty="0"/>
              <a:t>Actions &gt; surface &gt; show</a:t>
            </a:r>
          </a:p>
          <a:p>
            <a:pPr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79704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7848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4000" b="1" dirty="0"/>
              <a:t>Chimera 3/3</a:t>
            </a:r>
          </a:p>
          <a:p>
            <a:pPr>
              <a:buFontTx/>
              <a:buNone/>
            </a:pPr>
            <a:endParaRPr lang="en-US" sz="28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76200" y="1295400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/>
              <a:t>Close session and load 1GLU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This is the glucocorticoid receptor dimer bound to DNA </a:t>
            </a:r>
          </a:p>
          <a:p>
            <a:pPr>
              <a:buNone/>
            </a:pPr>
            <a:r>
              <a:rPr lang="en-US" sz="2400" dirty="0"/>
              <a:t>Let’s found out if the interface of interaction with DNA has positively charged amino acids</a:t>
            </a:r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r>
              <a:rPr lang="en-US" sz="2400" b="1" dirty="0"/>
              <a:t>Color residues by property</a:t>
            </a:r>
          </a:p>
          <a:p>
            <a:pPr>
              <a:buNone/>
            </a:pPr>
            <a:r>
              <a:rPr lang="en-US" sz="2400" dirty="0"/>
              <a:t>First select: Select &gt; Residue &gt; Amino acid category &gt; positive</a:t>
            </a:r>
          </a:p>
          <a:p>
            <a:pPr>
              <a:buNone/>
            </a:pPr>
            <a:r>
              <a:rPr lang="en-US" sz="2400" dirty="0"/>
              <a:t>Then color: Actions &gt; Color &gt; blue</a:t>
            </a:r>
          </a:p>
          <a:p>
            <a:pPr>
              <a:buNone/>
            </a:pPr>
            <a:r>
              <a:rPr lang="en-US" sz="2400" dirty="0"/>
              <a:t>(Also color negative residues red)</a:t>
            </a:r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4403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7848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4000" b="1" dirty="0"/>
              <a:t>Chimera 3/3</a:t>
            </a:r>
          </a:p>
          <a:p>
            <a:pPr>
              <a:buFontTx/>
              <a:buNone/>
            </a:pPr>
            <a:endParaRPr lang="en-US" sz="28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457200" y="1295400"/>
            <a:ext cx="838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/>
              <a:t>Generate the surface of the protein dimer</a:t>
            </a:r>
          </a:p>
          <a:p>
            <a:pPr>
              <a:buNone/>
            </a:pPr>
            <a:r>
              <a:rPr lang="en-US" sz="2400" dirty="0"/>
              <a:t>(This will not work well with the DNA – we remove the DNA first)</a:t>
            </a:r>
          </a:p>
          <a:p>
            <a:pPr>
              <a:buNone/>
            </a:pPr>
            <a:r>
              <a:rPr lang="en-US" sz="2400" dirty="0"/>
              <a:t>Select the DNA chains and then delete them:</a:t>
            </a:r>
          </a:p>
          <a:p>
            <a:pPr>
              <a:buNone/>
            </a:pPr>
            <a:r>
              <a:rPr lang="en-US" sz="2400" dirty="0"/>
              <a:t>Actions &gt; Atoms/Bonds &gt; Delete</a:t>
            </a:r>
          </a:p>
          <a:p>
            <a:pPr>
              <a:buNone/>
            </a:pPr>
            <a:r>
              <a:rPr lang="en-US" sz="2400" dirty="0"/>
              <a:t>(This cannot be undone!)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Now we do the surface:</a:t>
            </a:r>
          </a:p>
          <a:p>
            <a:pPr>
              <a:buNone/>
            </a:pPr>
            <a:r>
              <a:rPr lang="en-US" sz="2400" dirty="0"/>
              <a:t>Actions &gt; Surface &gt; Show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b="1" dirty="0"/>
              <a:t>How to get back the DNA?</a:t>
            </a:r>
            <a:r>
              <a:rPr lang="en-US" sz="2400" dirty="0"/>
              <a:t> </a:t>
            </a:r>
          </a:p>
        </p:txBody>
      </p:sp>
      <p:sp>
        <p:nvSpPr>
          <p:cNvPr id="4" name="Textfeld 1">
            <a:extLst>
              <a:ext uri="{FF2B5EF4-FFF2-40B4-BE49-F238E27FC236}">
                <a16:creationId xmlns:a16="http://schemas.microsoft.com/office/drawing/2014/main" id="{43BDC338-1894-4ECA-5382-7B8C66E268A3}"/>
              </a:ext>
            </a:extLst>
          </p:cNvPr>
          <p:cNvSpPr txBox="1"/>
          <p:nvPr/>
        </p:nvSpPr>
        <p:spPr>
          <a:xfrm>
            <a:off x="457200" y="53340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/>
              <a:t>Fetch again 1GLU without closing the session </a:t>
            </a:r>
          </a:p>
          <a:p>
            <a:pPr>
              <a:buNone/>
            </a:pPr>
            <a:r>
              <a:rPr lang="en-US" sz="2400" dirty="0"/>
              <a:t>(the new molecule will be overlapped)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85823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7848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4000" b="1" dirty="0"/>
              <a:t>Chimera</a:t>
            </a:r>
          </a:p>
          <a:p>
            <a:pPr>
              <a:buFontTx/>
              <a:buNone/>
            </a:pPr>
            <a:endParaRPr lang="en-US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7848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4000" b="1" dirty="0"/>
              <a:t>Chimera 1/3</a:t>
            </a:r>
          </a:p>
          <a:p>
            <a:pPr>
              <a:buFontTx/>
              <a:buNone/>
            </a:pPr>
            <a:endParaRPr lang="en-US" sz="28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533400" y="1295400"/>
            <a:ext cx="838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/>
              <a:t>Start Chimera</a:t>
            </a:r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r>
              <a:rPr lang="en-US" sz="2400" dirty="0"/>
              <a:t>Open Chimera from desktop (ZDV app) </a:t>
            </a:r>
          </a:p>
          <a:p>
            <a:pPr>
              <a:buNone/>
            </a:pPr>
            <a:r>
              <a:rPr lang="en-US" sz="2400" dirty="0"/>
              <a:t>(</a:t>
            </a:r>
            <a:r>
              <a:rPr lang="en-US" sz="2400" b="1" dirty="0"/>
              <a:t>not</a:t>
            </a:r>
            <a:r>
              <a:rPr lang="en-US" sz="2400" dirty="0"/>
              <a:t> </a:t>
            </a:r>
            <a:r>
              <a:rPr lang="en-US" sz="2400" dirty="0" err="1"/>
              <a:t>ChimeraX</a:t>
            </a:r>
            <a:r>
              <a:rPr lang="en-US" sz="2400" dirty="0"/>
              <a:t>)</a:t>
            </a:r>
          </a:p>
          <a:p>
            <a:pPr>
              <a:buNone/>
            </a:pPr>
            <a:r>
              <a:rPr lang="en-US" sz="2400" dirty="0"/>
              <a:t>(If there is an update it will take a minute or two)</a:t>
            </a:r>
            <a:endParaRPr lang="en-US" sz="2400" b="1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b="1" dirty="0"/>
              <a:t>Open a 3D structure by PDB id:</a:t>
            </a:r>
          </a:p>
          <a:p>
            <a:pPr>
              <a:buNone/>
            </a:pPr>
            <a:r>
              <a:rPr lang="en-US" sz="2400" dirty="0"/>
              <a:t>Try 3PZD</a:t>
            </a:r>
          </a:p>
          <a:p>
            <a:pPr>
              <a:buNone/>
            </a:pPr>
            <a:r>
              <a:rPr lang="en-US" sz="2400" dirty="0"/>
              <a:t>This is human myosin X (chain A) in complex with a peptide (chain B)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Go to File &gt; Fetch by ID &gt; PDB</a:t>
            </a:r>
          </a:p>
          <a:p>
            <a:pPr>
              <a:buNone/>
            </a:pPr>
            <a:r>
              <a:rPr lang="en-US" sz="2400" dirty="0"/>
              <a:t>Type 3pzd in the window</a:t>
            </a:r>
            <a:endParaRPr lang="de-DE" sz="2400" dirty="0" err="1"/>
          </a:p>
        </p:txBody>
      </p:sp>
    </p:spTree>
    <p:extLst>
      <p:ext uri="{BB962C8B-B14F-4D97-AF65-F5344CB8AC3E}">
        <p14:creationId xmlns:p14="http://schemas.microsoft.com/office/powerpoint/2010/main" val="3505397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33400" y="1371600"/>
            <a:ext cx="838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/>
              <a:t>Removing a structure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At the main menu go to</a:t>
            </a:r>
          </a:p>
          <a:p>
            <a:pPr>
              <a:buNone/>
            </a:pPr>
            <a:r>
              <a:rPr lang="en-US" sz="2400" dirty="0"/>
              <a:t>File &gt; Close session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Then you can start again with the next structure</a:t>
            </a:r>
          </a:p>
          <a:p>
            <a:pPr>
              <a:buNone/>
            </a:pPr>
            <a:r>
              <a:rPr lang="en-US" sz="2400" dirty="0"/>
              <a:t>(otherwise structures are added)</a:t>
            </a:r>
          </a:p>
        </p:txBody>
      </p:sp>
    </p:spTree>
    <p:extLst>
      <p:ext uri="{BB962C8B-B14F-4D97-AF65-F5344CB8AC3E}">
        <p14:creationId xmlns:p14="http://schemas.microsoft.com/office/powerpoint/2010/main" val="3843286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04800" y="3048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/>
              <a:t>Open again </a:t>
            </a:r>
            <a:r>
              <a:rPr lang="en-US" sz="2400" dirty="0"/>
              <a:t>3PZD</a:t>
            </a:r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r>
              <a:rPr lang="en-US" sz="2400" b="1" dirty="0"/>
              <a:t>Viewing a structure</a:t>
            </a:r>
          </a:p>
          <a:p>
            <a:pPr>
              <a:buNone/>
            </a:pPr>
            <a:r>
              <a:rPr lang="en-US" sz="2400" dirty="0"/>
              <a:t>Click mouse left button and slide to rotate.</a:t>
            </a:r>
          </a:p>
          <a:p>
            <a:pPr>
              <a:buNone/>
            </a:pPr>
            <a:r>
              <a:rPr lang="en-US" sz="2400" dirty="0"/>
              <a:t>Click right button and slide to zoom in and out (or use your mouse wheel)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Pause pointer on a residue to see number and chain</a:t>
            </a:r>
          </a:p>
          <a:p>
            <a:pPr>
              <a:buNone/>
            </a:pPr>
            <a:r>
              <a:rPr lang="en-US" sz="2400" dirty="0"/>
              <a:t>This indicates amino acid, number and chain. (e.g. GLN1511.A)</a:t>
            </a:r>
          </a:p>
          <a:p>
            <a:pPr>
              <a:buNone/>
            </a:pPr>
            <a:endParaRPr lang="en-US" sz="2400" dirty="0"/>
          </a:p>
          <a:p>
            <a:pPr lvl="0">
              <a:buNone/>
            </a:pPr>
            <a:r>
              <a:rPr lang="en-US" sz="2400" dirty="0">
                <a:solidFill>
                  <a:srgbClr val="0000FF"/>
                </a:solidFill>
              </a:rPr>
              <a:t>Find residue 1723 in chain A. </a:t>
            </a:r>
            <a:endParaRPr lang="de-DE" sz="24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Which type of amino acid is it? </a:t>
            </a:r>
            <a:endParaRPr lang="de-DE" sz="24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What is the secondary structure conformation of this residue?</a:t>
            </a:r>
            <a:endParaRPr lang="de-DE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288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81000" y="1371600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/>
              <a:t>Viewing a structure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These are fragments: the numbers correspond to the positions in the complete proteins.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Note the gaps, e.g. between positions 1963-1967 of chain A. 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What do these gaps mean?</a:t>
            </a:r>
          </a:p>
          <a:p>
            <a:pPr>
              <a:buNone/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/>
              <a:t>Note that there is a molecule represented, which is not a protein. That molecule is glycerol.</a:t>
            </a:r>
          </a:p>
        </p:txBody>
      </p:sp>
    </p:spTree>
    <p:extLst>
      <p:ext uri="{BB962C8B-B14F-4D97-AF65-F5344CB8AC3E}">
        <p14:creationId xmlns:p14="http://schemas.microsoft.com/office/powerpoint/2010/main" val="955446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81000" y="5334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/>
              <a:t>Selecting</a:t>
            </a:r>
          </a:p>
          <a:p>
            <a:pPr>
              <a:buNone/>
            </a:pPr>
            <a:r>
              <a:rPr lang="en-US" sz="2400" dirty="0"/>
              <a:t>Ctrl and click to select a single residue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Menu Select &gt; Chain &gt; to select a whole chain</a:t>
            </a:r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Select chain B. What is the most abundant secondary structure for this chain?</a:t>
            </a:r>
            <a:endParaRPr lang="en-US" sz="2400" b="1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Select &gt; zone &gt; (try a distance range &lt; 5A)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If a residue or atom is selected: arrow up selects its secondary structure element, up again selects chain, up again selects all chains. Arrow down goes back.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Left/right arrows inverts selection.</a:t>
            </a:r>
          </a:p>
        </p:txBody>
      </p:sp>
    </p:spTree>
    <p:extLst>
      <p:ext uri="{BB962C8B-B14F-4D97-AF65-F5344CB8AC3E}">
        <p14:creationId xmlns:p14="http://schemas.microsoft.com/office/powerpoint/2010/main" val="2230336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57200" y="1295400"/>
            <a:ext cx="838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/>
              <a:t>Selecting </a:t>
            </a:r>
            <a:r>
              <a:rPr lang="en-US" sz="2400" b="1" dirty="0"/>
              <a:t>by residue number</a:t>
            </a:r>
          </a:p>
          <a:p>
            <a:pPr>
              <a:buNone/>
            </a:pPr>
            <a:r>
              <a:rPr lang="en-US" sz="2400" dirty="0"/>
              <a:t>Select &gt; Atom </a:t>
            </a:r>
            <a:r>
              <a:rPr lang="en-US" sz="2400" dirty="0" err="1"/>
              <a:t>specifier</a:t>
            </a:r>
            <a:r>
              <a:rPr lang="en-US" sz="2400" dirty="0"/>
              <a:t> &gt; </a:t>
            </a:r>
          </a:p>
          <a:p>
            <a:pPr>
              <a:buNone/>
            </a:pPr>
            <a:r>
              <a:rPr lang="en-US" sz="2400" dirty="0"/>
              <a:t>This opens a little window where you can type ranges.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Examples:</a:t>
            </a:r>
          </a:p>
          <a:p>
            <a:pPr>
              <a:buNone/>
            </a:pPr>
            <a:r>
              <a:rPr lang="en-US" sz="2400" dirty="0"/>
              <a:t>:1510-1520.a</a:t>
            </a:r>
          </a:p>
          <a:p>
            <a:pPr>
              <a:buNone/>
            </a:pPr>
            <a:r>
              <a:rPr lang="en-US" sz="2400" dirty="0"/>
              <a:t>(Hint: Type Apply and not OK to keep the window open)</a:t>
            </a:r>
          </a:p>
          <a:p>
            <a:pPr>
              <a:buNone/>
            </a:pPr>
            <a:r>
              <a:rPr lang="en-US" sz="2400" dirty="0"/>
              <a:t>Selects residues 1510 to 1520 in chain A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:1425-1434.b</a:t>
            </a:r>
          </a:p>
          <a:p>
            <a:pPr>
              <a:buNone/>
            </a:pPr>
            <a:r>
              <a:rPr lang="en-US" sz="2400" dirty="0"/>
              <a:t>Selects residues 1425 to 1434 in chain B</a:t>
            </a:r>
          </a:p>
        </p:txBody>
      </p:sp>
    </p:spTree>
    <p:extLst>
      <p:ext uri="{BB962C8B-B14F-4D97-AF65-F5344CB8AC3E}">
        <p14:creationId xmlns:p14="http://schemas.microsoft.com/office/powerpoint/2010/main" val="1900971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81000" y="609600"/>
            <a:ext cx="8382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/>
              <a:t>Focusing</a:t>
            </a:r>
          </a:p>
          <a:p>
            <a:pPr>
              <a:buNone/>
            </a:pPr>
            <a:r>
              <a:rPr lang="en-US" sz="2400" dirty="0"/>
              <a:t>Select a residue (ctrl + click)</a:t>
            </a:r>
          </a:p>
          <a:p>
            <a:pPr>
              <a:buNone/>
            </a:pPr>
            <a:r>
              <a:rPr lang="en-US" sz="2400" dirty="0"/>
              <a:t>Actions &gt; Focus</a:t>
            </a:r>
          </a:p>
          <a:p>
            <a:pPr>
              <a:buNone/>
            </a:pPr>
            <a:r>
              <a:rPr lang="en-US" sz="2400" dirty="0"/>
              <a:t>This will close the view on the selection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Get back to the original view by selecting the whole molecule (arrow up) and doing again:</a:t>
            </a:r>
          </a:p>
          <a:p>
            <a:pPr>
              <a:buNone/>
            </a:pPr>
            <a:r>
              <a:rPr lang="en-US" sz="2400" dirty="0"/>
              <a:t>Actions &gt; Focus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Try this again with a selection of a protein fragment. The view will focus on the selected fragment.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b="1" dirty="0"/>
              <a:t>Set pivot</a:t>
            </a:r>
          </a:p>
          <a:p>
            <a:pPr>
              <a:buNone/>
            </a:pPr>
            <a:r>
              <a:rPr lang="en-US" sz="2400" dirty="0"/>
              <a:t>Select a residue</a:t>
            </a:r>
          </a:p>
          <a:p>
            <a:pPr>
              <a:buNone/>
            </a:pPr>
            <a:r>
              <a:rPr lang="en-US" sz="2400" dirty="0"/>
              <a:t>Actions &gt; Set pivot</a:t>
            </a:r>
          </a:p>
          <a:p>
            <a:pPr>
              <a:buNone/>
            </a:pPr>
            <a:r>
              <a:rPr lang="en-US" sz="2400" dirty="0"/>
              <a:t>This will make the rotation center on the selection</a:t>
            </a:r>
          </a:p>
        </p:txBody>
      </p:sp>
    </p:spTree>
    <p:extLst>
      <p:ext uri="{BB962C8B-B14F-4D97-AF65-F5344CB8AC3E}">
        <p14:creationId xmlns:p14="http://schemas.microsoft.com/office/powerpoint/2010/main" val="162128051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noFill/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buNone/>
          <a:defRPr dirty="0" err="1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1018</Words>
  <Application>Microsoft Office PowerPoint</Application>
  <PresentationFormat>On-screen Show (4:3)</PresentationFormat>
  <Paragraphs>174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Verdana</vt:lpstr>
      <vt:lpstr>Default Design</vt:lpstr>
      <vt:lpstr>2_Default Design</vt:lpstr>
      <vt:lpstr>Visualization of  protein structures with Chimera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OHRI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Miguel Andrade</dc:creator>
  <cp:lastModifiedBy>Andrade, Miguel</cp:lastModifiedBy>
  <cp:revision>208</cp:revision>
  <cp:lastPrinted>2018-08-30T09:53:13Z</cp:lastPrinted>
  <dcterms:created xsi:type="dcterms:W3CDTF">2005-04-13T15:56:51Z</dcterms:created>
  <dcterms:modified xsi:type="dcterms:W3CDTF">2022-09-15T12:17:02Z</dcterms:modified>
</cp:coreProperties>
</file>