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30" r:id="rId3"/>
    <p:sldId id="324" r:id="rId4"/>
    <p:sldId id="258" r:id="rId5"/>
    <p:sldId id="259" r:id="rId6"/>
    <p:sldId id="341" r:id="rId7"/>
    <p:sldId id="260" r:id="rId8"/>
    <p:sldId id="283" r:id="rId9"/>
    <p:sldId id="315" r:id="rId10"/>
    <p:sldId id="329" r:id="rId11"/>
    <p:sldId id="337" r:id="rId12"/>
    <p:sldId id="325" r:id="rId13"/>
    <p:sldId id="316" r:id="rId14"/>
    <p:sldId id="326" r:id="rId15"/>
    <p:sldId id="327" r:id="rId16"/>
    <p:sldId id="328" r:id="rId17"/>
    <p:sldId id="317" r:id="rId18"/>
    <p:sldId id="331" r:id="rId19"/>
    <p:sldId id="319" r:id="rId20"/>
    <p:sldId id="320" r:id="rId21"/>
    <p:sldId id="321" r:id="rId22"/>
    <p:sldId id="322" r:id="rId23"/>
    <p:sldId id="340" r:id="rId24"/>
    <p:sldId id="274" r:id="rId25"/>
    <p:sldId id="339" r:id="rId26"/>
    <p:sldId id="334" r:id="rId27"/>
    <p:sldId id="335" r:id="rId28"/>
    <p:sldId id="336" r:id="rId29"/>
    <p:sldId id="333" r:id="rId30"/>
    <p:sldId id="323" r:id="rId31"/>
    <p:sldId id="313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yk Jarnot" initials="" lastIdx="5" clrIdx="0"/>
  <p:cmAuthor id="2" name="Marcin Grynberg" initials="" lastIdx="15" clrIdx="1"/>
  <p:cmAuthor id="3" name="Asia Z" initials="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86860" autoAdjust="0"/>
  </p:normalViewPr>
  <p:slideViewPr>
    <p:cSldViewPr snapToGrid="0">
      <p:cViewPr varScale="1">
        <p:scale>
          <a:sx n="61" d="100"/>
          <a:sy n="61" d="100"/>
        </p:scale>
        <p:origin x="9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03EAC-E54D-411D-9DF8-5BEC37D25C2D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3CDB1-E976-41D4-82D1-019E881933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33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regions that lack a stable three-dimensional structure and are highly flexible. For example, KKKKKKKKKK is a protein stretch that is likely to be disordered due to the high charge and low hydrophobicity of K (lysine).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3CDB1-E976-41D4-82D1-019E8819332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81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252efcbd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252efcbd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5252efcbd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5252efcbd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252efcbd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5252efcbd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054F4-66DA-3D41-B7D3-74A04625C19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65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054F4-66DA-3D41-B7D3-74A04625C19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088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4f7f979ad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4f7f979ad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45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48C5FE-07AB-45CD-BE9B-B6BECD998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1A737BA-7564-4265-859C-674F5E1A6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37949B-4881-47BA-A3A0-55A10434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BC7E-1CF0-4086-A2AD-12434E7E9B0F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487145-7CAE-4326-ABC6-0E844A82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43648C2-61FA-4E1E-A373-B0829A99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1226-ABB5-49AE-88C7-5DA27FC7AD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461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8A91E0-C0C9-40B5-B5A7-AEDBFF79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ADA0033-C95B-4FEC-85BD-EDC8FEEC6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F20DE7-48C6-4619-AD6A-E7EF181EF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BC7E-1CF0-4086-A2AD-12434E7E9B0F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8255CC-748A-479A-BCA2-27D17632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F6D6F5-FDAC-41F7-BDF9-EA9EEC43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1226-ABB5-49AE-88C7-5DA27FC7AD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65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62048D5-ABF9-4770-AF10-771E23B03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1AEA44D-70DD-41ED-BD53-E3C37601B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C2A5E8-C309-465F-BE4F-67D4AA08C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BC7E-1CF0-4086-A2AD-12434E7E9B0F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102E95-E6D2-48C0-BD4F-2B07E7BC4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560EC35-2FB9-41A5-A2C3-9E5695AA5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1226-ABB5-49AE-88C7-5DA27FC7AD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858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/>
              <a:pPr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1270210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Blank">
  <p:cSld name="17_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39"/>
          <p:cNvCxnSpPr/>
          <p:nvPr/>
        </p:nvCxnSpPr>
        <p:spPr>
          <a:xfrm>
            <a:off x="0" y="5722569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154C8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631241" y="728970"/>
            <a:ext cx="10954820" cy="477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8A8B"/>
              </a:buClr>
              <a:buSzPts val="2000"/>
              <a:buNone/>
              <a:defRPr sz="2000">
                <a:solidFill>
                  <a:srgbClr val="898A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8A8B"/>
              </a:buClr>
              <a:buSzPts val="1800"/>
              <a:buNone/>
              <a:defRPr sz="1800">
                <a:solidFill>
                  <a:srgbClr val="898A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8A8B"/>
              </a:buClr>
              <a:buSzPts val="1600"/>
              <a:buNone/>
              <a:defRPr sz="1600">
                <a:solidFill>
                  <a:srgbClr val="898A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8A8B"/>
              </a:buClr>
              <a:buSzPts val="1600"/>
              <a:buNone/>
              <a:defRPr sz="1600">
                <a:solidFill>
                  <a:srgbClr val="898A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A8B"/>
              </a:buClr>
              <a:buSzPts val="1600"/>
              <a:buNone/>
              <a:defRPr sz="1600">
                <a:solidFill>
                  <a:srgbClr val="898A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A8B"/>
              </a:buClr>
              <a:buSzPts val="1600"/>
              <a:buNone/>
              <a:defRPr sz="1600">
                <a:solidFill>
                  <a:srgbClr val="898A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A8B"/>
              </a:buClr>
              <a:buSzPts val="1600"/>
              <a:buNone/>
              <a:defRPr sz="1600">
                <a:solidFill>
                  <a:srgbClr val="898A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A8B"/>
              </a:buClr>
              <a:buSzPts val="1600"/>
              <a:buNone/>
              <a:defRPr sz="1600">
                <a:solidFill>
                  <a:srgbClr val="898A8B"/>
                </a:solidFill>
              </a:defRPr>
            </a:lvl9pPr>
          </a:lstStyle>
          <a:p>
            <a:endParaRPr/>
          </a:p>
        </p:txBody>
      </p:sp>
      <p:pic>
        <p:nvPicPr>
          <p:cNvPr id="12" name="Google Shape;12;p39" descr="Obraz zawierający tekst, Czcionka, logo, Grafika&#10;&#10;Opis wygenerowany automatyczni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3448" y="5861541"/>
            <a:ext cx="3009138" cy="875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9"/>
          <p:cNvPicPr preferRelativeResize="0"/>
          <p:nvPr/>
        </p:nvPicPr>
        <p:blipFill rotWithShape="1">
          <a:blip r:embed="rId3">
            <a:alphaModFix/>
          </a:blip>
          <a:srcRect l="16645" r="16645"/>
          <a:stretch/>
        </p:blipFill>
        <p:spPr>
          <a:xfrm>
            <a:off x="9337968" y="5749165"/>
            <a:ext cx="1034472" cy="100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2910" y="6129030"/>
            <a:ext cx="3962400" cy="34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86263" y="5890256"/>
            <a:ext cx="1086177" cy="725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13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1B66CA-826A-440D-815E-7573C504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4A2C93-A5A2-43A3-B9C7-B55B09C58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E6E12A-51C7-479D-81AB-D692BBAC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BC7E-1CF0-4086-A2AD-12434E7E9B0F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C57BD9-A3EA-4E30-95F8-8A3205B3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02ADD8-77AC-4599-91FC-2260F163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1226-ABB5-49AE-88C7-5DA27FC7AD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731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4A83E0-D35C-416A-9125-E8B320ADD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969051B-337C-4E97-8B64-11602D59D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13A143-B8ED-4FA1-A865-20CB7A6B6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BC7E-1CF0-4086-A2AD-12434E7E9B0F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992972-A095-4848-9D97-B11C7712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E9CE86-1DDA-4567-BE5C-76F498F01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1226-ABB5-49AE-88C7-5DA27FC7AD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090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E720EB-0B75-4E1B-98D7-46B9F2C3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A5A99-831D-439B-98B9-53C93413D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2947B7C-94C0-49C5-ACFD-E8DEC4EBA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23574C1-7C1D-4B38-ABD5-30CB726E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BC7E-1CF0-4086-A2AD-12434E7E9B0F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45AD522-AD56-4897-B95C-6FE652E9D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C385556-CC33-4D30-B3A1-8940EF38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1226-ABB5-49AE-88C7-5DA27FC7AD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3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45A63D-E8DE-48D0-AD47-C21DF662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D330493-9C1C-469B-98CF-CDE26D6C1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F7F867D-5086-4B8A-BA68-02E480039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886E3B2-FFCA-4BF1-A53D-AFEFCAE4D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271E5BA-FFCF-41C9-8D61-02F1F8F80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32EEE03-923B-4AD4-AD3C-221411D7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BC7E-1CF0-4086-A2AD-12434E7E9B0F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A145515-81D4-4810-97A3-5E4B9475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8D2BA8C-E522-483D-8D5C-6128B845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1226-ABB5-49AE-88C7-5DA27FC7AD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304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206057-FA85-4EE0-B336-5AFC4C03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D5BAF91-3A08-4403-B4BC-C6C501A1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BC7E-1CF0-4086-A2AD-12434E7E9B0F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41508C6-6CBC-4D44-93B6-56DCF1D0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0D34192-2E08-4E75-8E75-FD730AFC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1226-ABB5-49AE-88C7-5DA27FC7AD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66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1436B36-80FA-405D-94ED-D2C63D114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BC7E-1CF0-4086-A2AD-12434E7E9B0F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F00E70C-D0F3-4FD8-8F43-E762C6DCF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19A7B36-DC38-453D-8273-3A83EDD1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1226-ABB5-49AE-88C7-5DA27FC7AD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38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E02B01-413B-4E44-878C-026738DCE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B1FCF0-FB78-4A85-B047-8D271F263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4ECBFB-32B6-40AC-ACA8-BFC4C90C9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87AD1D2-AED4-45B0-AD05-14471796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BC7E-1CF0-4086-A2AD-12434E7E9B0F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5EA39AA-86FC-4385-8ACF-87EE15751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0D1198D-CC34-4A29-93A2-AEB98C56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1226-ABB5-49AE-88C7-5DA27FC7AD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959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56319D-B65E-40FA-881B-44A094829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E989905-9FEF-4B1C-9D03-BEA85EB16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564B34E-0FA9-4E27-B56E-BDBDB5ECE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4EA53DE-10DC-464A-8B62-9C86E656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BC7E-1CF0-4086-A2AD-12434E7E9B0F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62CC561-502E-4423-BC91-6CB21C2E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050D2F7-426C-47A1-9D66-C507989F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1226-ABB5-49AE-88C7-5DA27FC7AD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45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239705E-0D2F-480F-AEF5-DD9D75B5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351386-4F01-45A3-8C79-19D1DED5A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9F18A7-D37E-49E5-B1C7-8090DB970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6BC7E-1CF0-4086-A2AD-12434E7E9B0F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00EAC8-28CF-419E-814F-BB10C3BD2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86D53C-BE6E-42E0-A989-12C641230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81226-ABB5-49AE-88C7-5DA27FC7AD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64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paulwmanuel.blogspot.com/2016/02/two-trees.html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doc.org/index.php/Myosin" TargetMode="External"/><Relationship Id="rId5" Type="http://schemas.openxmlformats.org/officeDocument/2006/relationships/image" Target="../media/image8.gif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hyperlink" Target="https://www.wikidoc.org/index.php/RNA_polymeras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s://the-smiling-pony.deviantart.com/art/Question-marks-cutie-mark-26194610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clipart.org/detail/241693/checkered-chromatic-question-mark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yYTHn2JLg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i.org/10.1007/978-3-030-31964-9_16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bioinfo.crbm.cnrs.fr/index.php?route=tools&amp;tool=3" TargetMode="External"/><Relationship Id="rId13" Type="http://schemas.openxmlformats.org/officeDocument/2006/relationships/hyperlink" Target="https://biocomputingup.it/services/mobi2" TargetMode="External"/><Relationship Id="rId3" Type="http://schemas.openxmlformats.org/officeDocument/2006/relationships/hyperlink" Target="http://lcd-composer.bmb.colostate.edu:9000/" TargetMode="External"/><Relationship Id="rId7" Type="http://schemas.openxmlformats.org/officeDocument/2006/relationships/hyperlink" Target="http://cbdm-01.zdv.uni-mainz.de/~munoz/lct/" TargetMode="External"/><Relationship Id="rId12" Type="http://schemas.openxmlformats.org/officeDocument/2006/relationships/hyperlink" Target="http://old.protein.bio.unipd.it/soda/" TargetMode="External"/><Relationship Id="rId2" Type="http://schemas.openxmlformats.org/officeDocument/2006/relationships/hyperlink" Target="https://platoloco.aei.polsl.pl/#!/query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bdm-01.zdv.uni-mainz.de/~munoz/res/" TargetMode="External"/><Relationship Id="rId11" Type="http://schemas.openxmlformats.org/officeDocument/2006/relationships/hyperlink" Target="http://old.protein.bio.unipd.it/espritz/" TargetMode="External"/><Relationship Id="rId5" Type="http://schemas.openxmlformats.org/officeDocument/2006/relationships/hyperlink" Target="http://cbdm-01.zdv.uni-mainz.de/~fournier/ard2/" TargetMode="External"/><Relationship Id="rId10" Type="http://schemas.openxmlformats.org/officeDocument/2006/relationships/hyperlink" Target="https://bioinfo.crbm.cnrs.fr/index.php?route=tools&amp;tool=15" TargetMode="External"/><Relationship Id="rId4" Type="http://schemas.openxmlformats.org/officeDocument/2006/relationships/hyperlink" Target="http://cbdm-01.zdv.uni-mainz.de/~munoz/rep/" TargetMode="External"/><Relationship Id="rId9" Type="http://schemas.openxmlformats.org/officeDocument/2006/relationships/hyperlink" Target="https://bioinfo.crbm.cnrs.fr/index.php?route=tools&amp;tool=2" TargetMode="External"/><Relationship Id="rId14" Type="http://schemas.openxmlformats.org/officeDocument/2006/relationships/hyperlink" Target="https://iupred3.elte.h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crannotdb.lcr-lab.org/" TargetMode="External"/><Relationship Id="rId2" Type="http://schemas.openxmlformats.org/officeDocument/2006/relationships/hyperlink" Target="http://cbdm-01.zdv.uni-mainz.de/~munoz/polyx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bidb.org/" TargetMode="External"/><Relationship Id="rId5" Type="http://schemas.openxmlformats.org/officeDocument/2006/relationships/hyperlink" Target="https://disprot.org/" TargetMode="External"/><Relationship Id="rId4" Type="http://schemas.openxmlformats.org/officeDocument/2006/relationships/hyperlink" Target="https://bioinfo.crbm.cnrs.fr/index.php?route=databases&amp;tool=17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23B4DF-EA83-4BAA-902F-E32BAF590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838" y="1122363"/>
            <a:ext cx="11024557" cy="2387600"/>
          </a:xfrm>
        </p:spPr>
        <p:txBody>
          <a:bodyPr>
            <a:normAutofit/>
          </a:bodyPr>
          <a:lstStyle/>
          <a:p>
            <a:r>
              <a:rPr lang="en-US" dirty="0"/>
              <a:t>Low complexity regions in proteins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F1F311D-ADEF-4B3E-BB1C-52FFDA8505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Marcin Grynberg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D5F9C40-B1DE-4382-8D16-9BEBD9B03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78" y="150116"/>
            <a:ext cx="4819650" cy="476250"/>
          </a:xfrm>
          <a:prstGeom prst="rect">
            <a:avLst/>
          </a:prstGeom>
        </p:spPr>
      </p:pic>
      <p:sp>
        <p:nvSpPr>
          <p:cNvPr id="6" name="Podtytuł 2">
            <a:extLst>
              <a:ext uri="{FF2B5EF4-FFF2-40B4-BE49-F238E27FC236}">
                <a16:creationId xmlns:a16="http://schemas.microsoft.com/office/drawing/2014/main" id="{01FE0A75-B551-4DE0-BF25-D81F7B35284E}"/>
              </a:ext>
            </a:extLst>
          </p:cNvPr>
          <p:cNvSpPr txBox="1">
            <a:spLocks/>
          </p:cNvSpPr>
          <p:nvPr/>
        </p:nvSpPr>
        <p:spPr>
          <a:xfrm>
            <a:off x="9532189" y="6419998"/>
            <a:ext cx="2579298" cy="51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JGU, </a:t>
            </a:r>
            <a:r>
              <a:rPr lang="pl-PL" dirty="0" err="1"/>
              <a:t>Mainz</a:t>
            </a:r>
            <a:r>
              <a:rPr lang="pl-PL" dirty="0"/>
              <a:t>, 2023</a:t>
            </a:r>
          </a:p>
        </p:txBody>
      </p:sp>
      <p:pic>
        <p:nvPicPr>
          <p:cNvPr id="1026" name="Picture 2" descr="Datei:Johannes Gutenberg-Universität Mainz logo.svg – Wikipedia">
            <a:extLst>
              <a:ext uri="{FF2B5EF4-FFF2-40B4-BE49-F238E27FC236}">
                <a16:creationId xmlns:a16="http://schemas.microsoft.com/office/drawing/2014/main" id="{B65E23B8-160D-45D7-A970-9DDF6CE58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369" y="4515916"/>
            <a:ext cx="2991110" cy="215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35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379F69-1A74-43C4-BFB2-7AAD115D9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Functions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4ACA69A-7716-400C-82F4-2499938FCE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744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6D0B1A-FDBF-4DD7-A89D-5E21971E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General </a:t>
            </a:r>
            <a:r>
              <a:rPr lang="pl-PL" dirty="0" err="1"/>
              <a:t>functions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1B146E-ABE5-4109-BDED-764A79FF3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Unknown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Evolutionary</a:t>
            </a:r>
            <a:r>
              <a:rPr lang="pl-PL" dirty="0"/>
              <a:t> </a:t>
            </a:r>
          </a:p>
          <a:p>
            <a:endParaRPr lang="pl-PL" dirty="0"/>
          </a:p>
          <a:p>
            <a:r>
              <a:rPr lang="pl-PL" dirty="0" err="1"/>
              <a:t>Structural</a:t>
            </a:r>
            <a:endParaRPr lang="pl-PL" dirty="0"/>
          </a:p>
          <a:p>
            <a:endParaRPr lang="pl-PL" dirty="0"/>
          </a:p>
          <a:p>
            <a:r>
              <a:rPr lang="pl-PL" dirty="0"/>
              <a:t>Regulatory</a:t>
            </a:r>
          </a:p>
          <a:p>
            <a:endParaRPr lang="pl-PL" dirty="0"/>
          </a:p>
        </p:txBody>
      </p:sp>
      <p:sp>
        <p:nvSpPr>
          <p:cNvPr id="4" name="Przycisk akcji: Pomoc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6AD7B7E-32DF-4DD8-B54C-382BCAC8BE6C}"/>
              </a:ext>
            </a:extLst>
          </p:cNvPr>
          <p:cNvSpPr/>
          <p:nvPr/>
        </p:nvSpPr>
        <p:spPr>
          <a:xfrm>
            <a:off x="3249809" y="1683271"/>
            <a:ext cx="862641" cy="776377"/>
          </a:xfrm>
          <a:prstGeom prst="actionButtonHelp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7BC64F3-A83D-4AF2-BEEA-964E60F7E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94363" y="2316043"/>
            <a:ext cx="1620301" cy="161760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261DD37-5986-4A62-B842-08BD05529199}"/>
              </a:ext>
            </a:extLst>
          </p:cNvPr>
          <p:cNvSpPr txBox="1"/>
          <p:nvPr/>
        </p:nvSpPr>
        <p:spPr>
          <a:xfrm>
            <a:off x="4554748" y="6387505"/>
            <a:ext cx="162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3" tooltip="https://paulwmanuel.blogspot.com/2016/02/two-trees.html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4" tooltip="https://creativecommons.org/licenses/by-nc-nd/3.0/"/>
              </a:rPr>
              <a:t>CC BY-NC-ND</a:t>
            </a:r>
            <a:endParaRPr lang="pl-PL" sz="90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45CECB82-5FFB-4EEE-AB09-373C67078927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65820" y="3629010"/>
            <a:ext cx="2303253" cy="1025667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D893203C-F631-4156-AD62-2F934098B2B7}"/>
              </a:ext>
            </a:extLst>
          </p:cNvPr>
          <p:cNvSpPr txBox="1"/>
          <p:nvPr/>
        </p:nvSpPr>
        <p:spPr>
          <a:xfrm>
            <a:off x="6676844" y="6377530"/>
            <a:ext cx="230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6" tooltip="https://www.wikidoc.org/index.php/Myosin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7" tooltip="https://creativecommons.org/licenses/by-sa/3.0/"/>
              </a:rPr>
              <a:t>CC BY-SA</a:t>
            </a:r>
            <a:endParaRPr lang="pl-PL" sz="900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8E48207C-2654-4E50-AEBA-DF39EF1C3412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633569" y="4239489"/>
            <a:ext cx="2072068" cy="1810987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9655C4AA-2376-454D-A0B1-8101115366FB}"/>
              </a:ext>
            </a:extLst>
          </p:cNvPr>
          <p:cNvSpPr txBox="1"/>
          <p:nvPr/>
        </p:nvSpPr>
        <p:spPr>
          <a:xfrm>
            <a:off x="9809017" y="6398484"/>
            <a:ext cx="187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hlinkClick r:id="rId9" tooltip="https://www.wikidoc.org/index.php/RNA_polymerase"/>
              </a:rPr>
              <a:t>To zdjęcie</a:t>
            </a:r>
            <a:r>
              <a:rPr lang="pl-PL" sz="900" dirty="0"/>
              <a:t>, autor: Nieznany autor, licencja: </a:t>
            </a:r>
            <a:r>
              <a:rPr lang="pl-PL" sz="900" dirty="0">
                <a:hlinkClick r:id="rId7" tooltip="https://creativecommons.org/licenses/by-sa/3.0/"/>
              </a:rPr>
              <a:t>CC BY-SA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331898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3A2C4D-FE79-4B3F-BBDE-D1B69B4E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Unknown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E359103-9B0B-46A2-B1EE-D1D13A460C12}"/>
              </a:ext>
            </a:extLst>
          </p:cNvPr>
          <p:cNvSpPr txBox="1"/>
          <p:nvPr/>
        </p:nvSpPr>
        <p:spPr>
          <a:xfrm>
            <a:off x="2634694" y="6858000"/>
            <a:ext cx="69226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2" tooltip="https://the-smiling-pony.deviantart.com/art/Question-marks-cutie-mark-261946101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3" tooltip="https://creativecommons.org/licenses/by-nc/3.0/"/>
              </a:rPr>
              <a:t>CC BY-NC</a:t>
            </a:r>
            <a:endParaRPr lang="pl-PL" sz="90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8E68D80-CFD6-4EFE-80CD-DE0DD9439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23957" y="2156604"/>
            <a:ext cx="1574501" cy="276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48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48F53B-D738-4594-8470-6FC1E648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Evolutionary</a:t>
            </a:r>
            <a:r>
              <a:rPr lang="pl-PL" dirty="0"/>
              <a:t> (</a:t>
            </a:r>
            <a:r>
              <a:rPr lang="pl-PL" dirty="0" err="1"/>
              <a:t>propagation</a:t>
            </a:r>
            <a:r>
              <a:rPr lang="pl-PL" dirty="0"/>
              <a:t>)</a:t>
            </a:r>
          </a:p>
        </p:txBody>
      </p:sp>
      <p:pic>
        <p:nvPicPr>
          <p:cNvPr id="3074" name="Picture 2" descr="Details are in the caption following the image">
            <a:extLst>
              <a:ext uri="{FF2B5EF4-FFF2-40B4-BE49-F238E27FC236}">
                <a16:creationId xmlns:a16="http://schemas.microsoft.com/office/drawing/2014/main" id="{1DAF1378-67A8-41DF-A6C8-58B7F3A1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10" y="1934692"/>
            <a:ext cx="8321366" cy="421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61EBBAB-532D-4122-9104-9E1C6173CBE9}"/>
              </a:ext>
            </a:extLst>
          </p:cNvPr>
          <p:cNvSpPr txBox="1"/>
          <p:nvPr/>
        </p:nvSpPr>
        <p:spPr>
          <a:xfrm>
            <a:off x="258792" y="4028536"/>
            <a:ext cx="17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>
                <a:solidFill>
                  <a:schemeClr val="accent6">
                    <a:lumMod val="50000"/>
                  </a:schemeClr>
                </a:solidFill>
              </a:rPr>
              <a:t>Misalignment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2000" b="1" dirty="0" err="1">
                <a:solidFill>
                  <a:schemeClr val="accent6">
                    <a:lumMod val="50000"/>
                  </a:schemeClr>
                </a:solidFill>
              </a:rPr>
              <a:t>types</a:t>
            </a:r>
            <a:endParaRPr lang="pl-PL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13AC4914-2377-4970-A435-54F99443C0C6}"/>
              </a:ext>
            </a:extLst>
          </p:cNvPr>
          <p:cNvSpPr/>
          <p:nvPr/>
        </p:nvSpPr>
        <p:spPr>
          <a:xfrm>
            <a:off x="207035" y="4071668"/>
            <a:ext cx="10670872" cy="60384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59B19493-D55A-4D8D-B4CD-414A0A4CAE8F}"/>
              </a:ext>
            </a:extLst>
          </p:cNvPr>
          <p:cNvSpPr/>
          <p:nvPr/>
        </p:nvSpPr>
        <p:spPr>
          <a:xfrm>
            <a:off x="7151291" y="1843076"/>
            <a:ext cx="2838091" cy="4341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FF3E5B7C-FF76-465A-A2CA-A02DC6F81564}"/>
              </a:ext>
            </a:extLst>
          </p:cNvPr>
          <p:cNvSpPr/>
          <p:nvPr/>
        </p:nvSpPr>
        <p:spPr>
          <a:xfrm>
            <a:off x="3783299" y="1843076"/>
            <a:ext cx="2838091" cy="434196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4E82DF4-4C73-4082-AB73-7D6FFD84C3D2}"/>
              </a:ext>
            </a:extLst>
          </p:cNvPr>
          <p:cNvSpPr txBox="1"/>
          <p:nvPr/>
        </p:nvSpPr>
        <p:spPr>
          <a:xfrm>
            <a:off x="9975012" y="6452558"/>
            <a:ext cx="2216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Verbiest</a:t>
            </a:r>
            <a:r>
              <a:rPr lang="pl-PL" sz="1400" dirty="0"/>
              <a:t>, J </a:t>
            </a:r>
            <a:r>
              <a:rPr lang="pl-PL" sz="1400" dirty="0" err="1"/>
              <a:t>Evol</a:t>
            </a:r>
            <a:r>
              <a:rPr lang="pl-PL" sz="1400" dirty="0"/>
              <a:t> Biol. 2023 </a:t>
            </a:r>
          </a:p>
        </p:txBody>
      </p:sp>
    </p:spTree>
    <p:extLst>
      <p:ext uri="{BB962C8B-B14F-4D97-AF65-F5344CB8AC3E}">
        <p14:creationId xmlns:p14="http://schemas.microsoft.com/office/powerpoint/2010/main" val="165975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E9B72C-5EFC-45B2-AB65-C1C5BF98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Structural</a:t>
            </a:r>
            <a:endParaRPr lang="pl-P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ACD4D8-D5C8-48B7-AEC3-D7EDEEA0D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21" y="3289852"/>
            <a:ext cx="88201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AAC9AA-B9F6-49F2-BA26-C4DDAFAE5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70" y="2535533"/>
            <a:ext cx="3290300" cy="26776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&gt;CAA86293.1 </a:t>
            </a:r>
            <a:r>
              <a:rPr kumimoji="0" lang="pl-PL" altLang="pl-PL" sz="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Myosin</a:t>
            </a:r>
            <a:r>
              <a:rPr kumimoji="0" lang="pl-PL" altLang="pl-PL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[Homo sapiens] MSASSDAEMAVFGERAPYLRKSEKERIEAQNKPFDAKTSVFVAEPKESYVKSTIQSKEGGKVTVKTEGGA TLTVREDQVFPMNPPKYDKIEDMAMMTHLHEPGVLYNLKERYAAWMIYTYSGLFCVTVNPYKWLPVYKPE VVAAYRGKKRQEAPPHIFSISDNAYQFMLTDRENQSILITGESGAGKTVNTKRVIQYFATIAVTGEKKKD ESGKMQGTLEDQIISANPLLEAFGNAKTVRNDNSSRFGKFIRIHFGTTGKLASADIETYLLEKSRVTFQL KAERSYHIFYQITSNKKPDLIEMLLITTNPYDYAFVSQGEITVPSIDDQEELMATDSAIDILGFTPEEKV SIYKLTGAVMHYGNMKFKQKQREEQAEPDGTEVADKAAYLQSLNSADLLKALCYPRVKVGNEYVTKGQTV QQVYNAVGALAKAVYEKMFLWMVTRINQQLDTKQPRQYFIGVLDIAGFEIFDFNSLEQLCINFTNEKLQQ FFNHHMFVLEQEEYKKEGIEWTFIDFGMDLAACIELIEKPLGIFSILEEECMFPKATDTSFKNKLYDQHL GKSANFQKPKVVKGKAEAHFSLIHYAGTVDYNITGWLDKNKDPLNDTVVGLYQKSAMKTLASLFSTYASA EADSSAKKGAKKKGSSFQTVSALFRENLNKLMTNLRSTHPHFVRCIIPNETKTPGAMEHELVLHQLRCNG VLEGIRICRKGFPSRILYGDFKQRYKVLNASAIPEGQFIDSKKASEKLLASIDIDHTQYKFGHTKVFFKA GLLGLLEEMRDEKLAQIITRTQAVCRGFLMRVEYQKMLQRREALFCIQYNVRAFMNVKHWPWMKLFFKIK PLLKSAETEKEMATMKEEFQKTKDELAKSEAKRKELEEKMVTLLKEKNDLQLQVQSEADSLADAEERCEQ LIKNKIQLEAKIKEVTERAEEEEEINAELTAKKRKLEDECSELKKDIDDLELTLAKVEKEKHATENKVKN LTEEMAGLDETIAKLSKEKKALQETHQQTLDDLQAEEDKVNILTKAKTKLEQQVDDLEGSLEQEKKLRMD LERAKRKLEGDLKLAQESTMDMENDKQQLDEKLEKKEFEISNLISKIEDEQAVEIQLQKKIKELQARIEE LGEEIEAERASRAKAEKQRSDLSRELEEISERLEEAGGATSAQVELNKKREAEFQKLRRDLEEATLQHEA MVAALRKKHADSMAELGEQIDNLQRVKQKLEKEKSELKMETDDLSSNAEAISKAKGNLEKMCRSLEDQVS ELKTKEEEQQRLINDLTAQRARLQTEAGEYSRQLDEKDALVSQLSRSKQASTQQIEELKHQLEEETKAKN ALAHALQSSRHDCDLLREQYEEEQEGKAELQRALSKANSEVAQWRTKYETDAIQRTEELEEAKKKLAQRL QEAEEHVEAVNAKCASLEKTKQRLQNEVEDLMLDVERSNAACAALDKKQRNFDKVLSEWKQKYEETQAEL EASQKESRSLSTELFKVKNVYEESLDQLETLRRENKNLQQEISDLTEQIAEGGKQIHELEKIKKQVEQEK CEIQAALEEAEASLEHEEGKILRIQLELNQVKSEVDRKIAEKDEEIDQLKRNHTRVVETMQSTLDAEIRS RNDALRVKKKMEGDLNEMEIQLNHANRLAAESLRNYRNTQGILKETQLHLDDALRGQEDLKEQLAIVERR ANLLQAEIEELWATLEQTERSRKIAEQELLDASERVQLLHTQNTSLINTKKKLENDVSQLQSEVEEVIQE SRNAEEKAKKAITDAAMMAEELKKEQDTSAHLERMKKNLEQTVKDLQHRLDEAEQLALKGGKKQIQKLEA RVRELEGEVENEQKRNAEAVKGLRKHERRVKELTYQTEEDRKNVLRLQDLVDKLQAKVKSYKRQAEEAEE QSNANLSKFRKLQHELEEAEERAHIAESQVNKLRVKSREVHTKISAE</a:t>
            </a:r>
            <a:r>
              <a:rPr kumimoji="0" lang="pl-PL" altLang="pl-PL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92B4136-2000-4B1E-9D0B-38A4E5773859}"/>
              </a:ext>
            </a:extLst>
          </p:cNvPr>
          <p:cNvSpPr txBox="1"/>
          <p:nvPr/>
        </p:nvSpPr>
        <p:spPr>
          <a:xfrm>
            <a:off x="3756991" y="2763079"/>
            <a:ext cx="286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PlaToLoCo</a:t>
            </a:r>
            <a:r>
              <a:rPr lang="pl-PL" dirty="0"/>
              <a:t> – </a:t>
            </a:r>
            <a:r>
              <a:rPr lang="pl-PL" dirty="0" err="1"/>
              <a:t>myosin</a:t>
            </a:r>
            <a:r>
              <a:rPr lang="pl-PL" dirty="0"/>
              <a:t> [</a:t>
            </a:r>
            <a:r>
              <a:rPr lang="pl-PL" dirty="0" err="1"/>
              <a:t>query</a:t>
            </a:r>
            <a:r>
              <a:rPr lang="pl-PL" dirty="0"/>
              <a:t>]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9BE0065-6111-4BBD-B409-855788E96763}"/>
              </a:ext>
            </a:extLst>
          </p:cNvPr>
          <p:cNvSpPr/>
          <p:nvPr/>
        </p:nvSpPr>
        <p:spPr>
          <a:xfrm>
            <a:off x="9224008" y="6464612"/>
            <a:ext cx="29679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/>
              <a:t>https://platoloco.aei.polsl.pl/#!/query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E768DBA-BB69-423C-A551-4D8DEFADCE21}"/>
              </a:ext>
            </a:extLst>
          </p:cNvPr>
          <p:cNvSpPr/>
          <p:nvPr/>
        </p:nvSpPr>
        <p:spPr>
          <a:xfrm>
            <a:off x="4671392" y="1097482"/>
            <a:ext cx="5938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/>
              <a:t>EXERCISE</a:t>
            </a:r>
          </a:p>
          <a:p>
            <a:r>
              <a:rPr lang="pl-PL" sz="2800" dirty="0"/>
              <a:t>https://platoloco.aei.polsl.pl/#!/query</a:t>
            </a:r>
          </a:p>
        </p:txBody>
      </p:sp>
    </p:spTree>
    <p:extLst>
      <p:ext uri="{BB962C8B-B14F-4D97-AF65-F5344CB8AC3E}">
        <p14:creationId xmlns:p14="http://schemas.microsoft.com/office/powerpoint/2010/main" val="2914276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620E7B3-91E0-42D0-A549-005082C8B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Myosins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work</a:t>
            </a:r>
            <a:endParaRPr lang="pl-PL" dirty="0"/>
          </a:p>
        </p:txBody>
      </p:sp>
      <p:pic>
        <p:nvPicPr>
          <p:cNvPr id="5" name="Multimedia online 5" title="Muscle structure and function (2014) Drew Berry wehi.tv">
            <a:hlinkClick r:id="" action="ppaction://media"/>
            <a:extLst>
              <a:ext uri="{FF2B5EF4-FFF2-40B4-BE49-F238E27FC236}">
                <a16:creationId xmlns:a16="http://schemas.microsoft.com/office/drawing/2014/main" id="{126D1E82-A512-46F2-9875-967BA73956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65737" y="1818861"/>
            <a:ext cx="8021985" cy="45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71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103F35-8CC8-432D-8D3E-E43E260B0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Structural</a:t>
            </a:r>
            <a:r>
              <a:rPr lang="pl-PL" dirty="0"/>
              <a:t> (</a:t>
            </a:r>
            <a:r>
              <a:rPr lang="pl-PL" dirty="0" err="1"/>
              <a:t>phase</a:t>
            </a:r>
            <a:r>
              <a:rPr lang="pl-PL" dirty="0"/>
              <a:t> </a:t>
            </a:r>
            <a:r>
              <a:rPr lang="pl-PL" dirty="0" err="1"/>
              <a:t>separation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5B6A47-3297-4023-B957-AC32A0BD1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31" y="1785867"/>
            <a:ext cx="7411278" cy="4644749"/>
          </a:xfrm>
        </p:spPr>
        <p:txBody>
          <a:bodyPr>
            <a:normAutofit/>
          </a:bodyPr>
          <a:lstStyle/>
          <a:p>
            <a:r>
              <a:rPr lang="pl-PL" dirty="0" err="1"/>
              <a:t>Nucleolus</a:t>
            </a:r>
            <a:r>
              <a:rPr lang="pl-PL" dirty="0"/>
              <a:t> – </a:t>
            </a:r>
            <a:r>
              <a:rPr lang="pl-PL" dirty="0" err="1"/>
              <a:t>ribosome</a:t>
            </a:r>
            <a:r>
              <a:rPr lang="pl-PL" dirty="0"/>
              <a:t> </a:t>
            </a:r>
            <a:r>
              <a:rPr lang="pl-PL" dirty="0" err="1"/>
              <a:t>biogenesis</a:t>
            </a:r>
            <a:endParaRPr lang="pl-PL" dirty="0"/>
          </a:p>
          <a:p>
            <a:r>
              <a:rPr lang="pl-PL" dirty="0"/>
              <a:t>P-body – mRNA </a:t>
            </a:r>
            <a:r>
              <a:rPr lang="pl-PL" dirty="0" err="1"/>
              <a:t>turnover</a:t>
            </a:r>
            <a:endParaRPr lang="pl-PL" dirty="0"/>
          </a:p>
          <a:p>
            <a:r>
              <a:rPr lang="pl-PL" dirty="0" err="1"/>
              <a:t>Paraspeckle</a:t>
            </a:r>
            <a:r>
              <a:rPr lang="pl-PL" dirty="0"/>
              <a:t> – </a:t>
            </a:r>
            <a:r>
              <a:rPr lang="pl-PL" dirty="0" err="1"/>
              <a:t>sequestration</a:t>
            </a:r>
            <a:r>
              <a:rPr lang="pl-PL" dirty="0"/>
              <a:t> of </a:t>
            </a:r>
            <a:r>
              <a:rPr lang="pl-PL" dirty="0" err="1"/>
              <a:t>proteins</a:t>
            </a:r>
            <a:r>
              <a:rPr lang="pl-PL" dirty="0"/>
              <a:t>/</a:t>
            </a:r>
            <a:r>
              <a:rPr lang="pl-PL" dirty="0" err="1"/>
              <a:t>mRNAs</a:t>
            </a:r>
            <a:endParaRPr lang="pl-PL" dirty="0"/>
          </a:p>
          <a:p>
            <a:r>
              <a:rPr lang="pl-PL" dirty="0" err="1"/>
              <a:t>Cajal</a:t>
            </a:r>
            <a:r>
              <a:rPr lang="pl-PL" dirty="0"/>
              <a:t> body – </a:t>
            </a:r>
            <a:r>
              <a:rPr lang="en-US" dirty="0"/>
              <a:t>biogenesis, maturation and recycling of snRNPs, histone mRNA processing and telomere maintenance</a:t>
            </a:r>
            <a:endParaRPr lang="pl-PL" dirty="0"/>
          </a:p>
          <a:p>
            <a:r>
              <a:rPr lang="pl-PL" dirty="0" err="1"/>
              <a:t>Stress</a:t>
            </a:r>
            <a:r>
              <a:rPr lang="pl-PL" dirty="0"/>
              <a:t> granule – </a:t>
            </a:r>
            <a:r>
              <a:rPr lang="pl-PL" dirty="0" err="1"/>
              <a:t>protection</a:t>
            </a:r>
            <a:r>
              <a:rPr lang="pl-PL" dirty="0"/>
              <a:t> of RNA from </a:t>
            </a:r>
            <a:r>
              <a:rPr lang="pl-PL" dirty="0" err="1"/>
              <a:t>stress</a:t>
            </a:r>
            <a:endParaRPr lang="pl-PL" dirty="0"/>
          </a:p>
          <a:p>
            <a:r>
              <a:rPr lang="pl-PL" dirty="0"/>
              <a:t>Super </a:t>
            </a:r>
            <a:r>
              <a:rPr lang="pl-PL" dirty="0" err="1"/>
              <a:t>enhancer</a:t>
            </a:r>
            <a:r>
              <a:rPr lang="pl-PL" dirty="0"/>
              <a:t> – </a:t>
            </a:r>
            <a:r>
              <a:rPr lang="pl-PL" dirty="0" err="1"/>
              <a:t>signal</a:t>
            </a:r>
            <a:r>
              <a:rPr lang="pl-PL" dirty="0"/>
              <a:t> </a:t>
            </a:r>
            <a:r>
              <a:rPr lang="pl-PL" dirty="0" err="1"/>
              <a:t>transduction</a:t>
            </a:r>
            <a:r>
              <a:rPr lang="pl-PL" dirty="0"/>
              <a:t> </a:t>
            </a:r>
            <a:r>
              <a:rPr lang="pl-PL" dirty="0" err="1"/>
              <a:t>complexes</a:t>
            </a:r>
            <a:r>
              <a:rPr lang="pl-PL" dirty="0"/>
              <a:t> (</a:t>
            </a:r>
            <a:r>
              <a:rPr lang="pl-PL" dirty="0" err="1"/>
              <a:t>signalosomes</a:t>
            </a:r>
            <a:r>
              <a:rPr lang="pl-PL" dirty="0"/>
              <a:t>)</a:t>
            </a:r>
          </a:p>
        </p:txBody>
      </p:sp>
      <p:pic>
        <p:nvPicPr>
          <p:cNvPr id="2050" name="Picture 2" descr="https://upload.wikimedia.org/wikipedia/commons/b/bc/Formation_and_examples_of_membraneless_organelles.png">
            <a:extLst>
              <a:ext uri="{FF2B5EF4-FFF2-40B4-BE49-F238E27FC236}">
                <a16:creationId xmlns:a16="http://schemas.microsoft.com/office/drawing/2014/main" id="{2582042C-B3D8-49FD-A62F-529FD6CE6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07" y="130155"/>
            <a:ext cx="4411317" cy="630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3EEC709A-23FF-43BD-9884-BB5AA5ADD910}"/>
              </a:ext>
            </a:extLst>
          </p:cNvPr>
          <p:cNvSpPr/>
          <p:nvPr/>
        </p:nvSpPr>
        <p:spPr>
          <a:xfrm>
            <a:off x="8507081" y="6534186"/>
            <a:ext cx="36948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https://en.wikipedia.org/wiki/Biomolecular_condensate</a:t>
            </a:r>
          </a:p>
        </p:txBody>
      </p:sp>
    </p:spTree>
    <p:extLst>
      <p:ext uri="{BB962C8B-B14F-4D97-AF65-F5344CB8AC3E}">
        <p14:creationId xmlns:p14="http://schemas.microsoft.com/office/powerpoint/2010/main" val="2996517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35892E-4026-4D84-920A-7548792AE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Regulatory – RNA </a:t>
            </a:r>
            <a:r>
              <a:rPr lang="pl-PL" dirty="0" err="1"/>
              <a:t>polymerase</a:t>
            </a:r>
            <a:r>
              <a:rPr lang="pl-PL" dirty="0"/>
              <a:t> II CTD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34A9D71-EE0F-4D49-89C8-A51EF7170EBE}"/>
              </a:ext>
            </a:extLst>
          </p:cNvPr>
          <p:cNvSpPr/>
          <p:nvPr/>
        </p:nvSpPr>
        <p:spPr>
          <a:xfrm>
            <a:off x="9614452" y="6550223"/>
            <a:ext cx="2577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err="1">
                <a:solidFill>
                  <a:srgbClr val="212121"/>
                </a:solidFill>
                <a:latin typeface="BlinkMacSystemFont"/>
              </a:rPr>
              <a:t>Srivastava</a:t>
            </a:r>
            <a:r>
              <a:rPr lang="pl-PL" sz="1400" dirty="0">
                <a:solidFill>
                  <a:srgbClr val="212121"/>
                </a:solidFill>
                <a:latin typeface="BlinkMacSystemFont"/>
              </a:rPr>
              <a:t>, </a:t>
            </a:r>
            <a:r>
              <a:rPr lang="pl-PL" sz="1400" dirty="0" err="1">
                <a:solidFill>
                  <a:srgbClr val="212121"/>
                </a:solidFill>
                <a:latin typeface="BlinkMacSystemFont"/>
              </a:rPr>
              <a:t>Biotechnol</a:t>
            </a:r>
            <a:r>
              <a:rPr lang="pl-PL" sz="14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pl-PL" sz="1400" dirty="0" err="1">
                <a:solidFill>
                  <a:srgbClr val="212121"/>
                </a:solidFill>
                <a:latin typeface="BlinkMacSystemFont"/>
              </a:rPr>
              <a:t>Adv</a:t>
            </a:r>
            <a:r>
              <a:rPr lang="pl-PL" sz="1400" dirty="0">
                <a:solidFill>
                  <a:srgbClr val="212121"/>
                </a:solidFill>
                <a:latin typeface="BlinkMacSystemFont"/>
              </a:rPr>
              <a:t>., 2015</a:t>
            </a:r>
            <a:endParaRPr lang="pl-PL" sz="14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C2E627C-96D7-4B4E-A4DB-AF046C913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12" y="2042708"/>
            <a:ext cx="4989440" cy="42934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&gt;sp|P24928.2|</a:t>
            </a:r>
            <a:r>
              <a:rPr kumimoji="0" lang="pl-PL" altLang="pl-PL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RPB1_HUMAN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RecName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Full=DNA-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directed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RNA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polymerase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II </a:t>
            </a:r>
            <a:r>
              <a:rPr kumimoji="0" lang="pl-PL" altLang="pl-PL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subunit</a:t>
            </a:r>
            <a:r>
              <a:rPr kumimoji="0" lang="pl-PL" altLang="pl-PL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RPB1 MHGGGPPSGDSACPLRTIKRVQFGVLSPDELKRMSVTEGGIKYPETTEGGRPKLGGLMDPRQGVIERTGR CQTCAGNMTECPGHFGHIELAKPVFHVGFLVKTMKVLRCVCFFCSKLLVDSNNPKIKDILAKSKGQPKKR LTHVYDLCKGKNICEGGEEMDNKFGVEQPEGDEDLTKEKGHGGCGRYQPRIRRSGLELYAEWKHVNEDSQ EKKILLSPERVHEIFKRISDEECFVLGMEPRYARPEWMIVTVLPVPPLSVRPAVVMQGSARNQDDLTHKL ADIVKINNQLRRNEQNGAAAHVIAEDVKLLQFHVATMVDNELPGLPRAMQKSGRPLKSLKQRLKGKEGRV RGNLMGKRVDFSARTVITPDPNLSIDQVGVPRSIAANMTFAEIVTPFNIDRLQELVRRGNSQYPGAKYII RDNGDRIDLRFHPKPSDLHLQTGYKVERHMCDGDIVIFNRQPTLHKMSMMGHRVRILPWSTFRLNLSVTT PYNADFDGDEMNLHLPQSLETRAEIQELAMVPRMIVTPQSNRPVMGIVQDTLTAVRKFTKRDVFLERGEV MNLLMFLSTWDGKVPQPAILKPRPLWTGKQIFSLIIPGHINCIRTHSTHPDDEDSGPYKHISPGDTKVVV ENGELIMGILCKKSLGTSAGSLVHISYLEMGHDITRLFYSNIQTVINNWLLIEGHTIGIGDSIADSKTYQ DIQNTIKKAKQDVIEVIEKAHNNELEPTPGNTLRQTFENQVNRILNDARDKTGSSAQKSLSEYNNFKSMV VSGAKGSKINISQVIAVVGQQNVEGKRIPFGFKHRTLPHFIKDDYGPESRGFVENSYLAGLTPTEFFFHA MGGREGLIDTAVKTAETGYIQRRLIKSMESVMVKYDATVRNSINQVVQLRYGEDGLAGESVEFQNLATLK PSNKAFEKKFRFDYTNERALRRTLQEDLVKDVLSNAHIQNELEREFERMREDREVLRVIFPTGDSKVVLP CNLLRMIWNAQKIFHINPRLPSDLHPIKVVEGVKELSKKLVIVNGDDPLSRQAQENATLLFNIHLRSTLC SRRMAEEFRLSGEAFDWLLGEIESKFNQAIAHPGEMVGALAAQSLGEPATQMTLNTFHYAGVSAKNVTLG VPRLKELINISKKPKTPSLTVFLLGQSARDAERAKDILCRLEHTTLRKVTANTAIYYDPNPQSTVVAEDQ EWVNVYYEMPDFDVARISPWLLRVELDRKHMTDRKLTMEQIAEKINAGFGDDLNCIFNDDNAEKLVLRIR IMNSDENKMQEEEEVVDKMDDDVFLRCIESNMLTDMTLQGIEQISKVYMHLPQTDNKKKIIITEDGEFKA LQEWILETDGVSLMRVLSEKDVDPVRTTSNDIVEIFTVLGIEAVRKALERELYHVISFDGSYVNYRHLAL LCDTMTCRGHLMAITRHGVNRQDTGPLMKCSFEETVDVLMEAAAHGESDPMKGVSENIMLGQLAPAGTGC FDLLLDAEKCKYGMEIPTNIPGLGAAGPTGMFFGSAPSPMGGISPAMTPWNQGATPAYGAWSPSVGSGMT PGAAGFSPSAASDASGFSPGYSPAWSPTPGSPGSPGPSSPYIPSPGGAMSPSYSPTSPAYEPRSPGGYTP QSPSYSPTSPSYSPTSPSYSPTSPNYSPTSPSYSPTSPSYSPTSPSYSPTSPSYSPTSPSYSPTSPSYSP TSPSYSPTSPSYSPTSPSYSPTSPSYSPTSPSYSPTSPSYSPTSPSYSPTSPSYSPTSPSYSPTSPNYSP TSPNYTPTSPSYSPTSPSYSPTSPNYTPTSPNYSPTSPSYSPTSPSYSPTSPSYSPSSPRYTPQSPTYTP SSPSYSPSSPSYSPASPKYTPTSPSYSPSSPEYTPTSPKYSPTSPKYSPTSPKYSPTSPTYSPTTPKYSP TSPTYSPTSPVYTPTSPKYSPTSPTYSPTSPKYSPTSPTYSPTSPKGSTYSPTSPGYSPTSPTYSLTSPA ISPDDSDEEN</a:t>
            </a:r>
            <a:r>
              <a:rPr kumimoji="0" lang="pl-PL" altLang="pl-PL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https://ars.els-cdn.com/content/image/1-s2.0-S0734975015300215-gr2.jpg">
            <a:extLst>
              <a:ext uri="{FF2B5EF4-FFF2-40B4-BE49-F238E27FC236}">
                <a16:creationId xmlns:a16="http://schemas.microsoft.com/office/drawing/2014/main" id="{40DC5048-5058-4AFC-A578-21E508FC4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50" y="2613991"/>
            <a:ext cx="7080960" cy="317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46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44CCD0-6F79-4730-BA6E-A41DDC1B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Searching</a:t>
            </a:r>
            <a:r>
              <a:rPr lang="pl-PL" dirty="0"/>
              <a:t>/</a:t>
            </a:r>
            <a:r>
              <a:rPr lang="pl-PL" dirty="0" err="1"/>
              <a:t>Finding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6E9080F-EC89-4938-9FFF-40C68DBCF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973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898480-E33C-4924-9945-B7F0611CE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Old</a:t>
            </a:r>
            <a:r>
              <a:rPr lang="pl-PL" dirty="0"/>
              <a:t> BLAST </a:t>
            </a:r>
            <a:r>
              <a:rPr lang="pl-PL" dirty="0" err="1"/>
              <a:t>programme</a:t>
            </a:r>
            <a:r>
              <a:rPr lang="pl-PL" dirty="0"/>
              <a:t> </a:t>
            </a:r>
            <a:r>
              <a:rPr lang="pl-PL" dirty="0" err="1"/>
              <a:t>website</a:t>
            </a:r>
            <a:endParaRPr lang="pl-PL" dirty="0"/>
          </a:p>
        </p:txBody>
      </p:sp>
      <p:pic>
        <p:nvPicPr>
          <p:cNvPr id="1026" name="Picture 2" descr="https://www.researchgate.net/profile/Sayyed-Iliyas/publication/275340268/figure/fig13/AS:668907245432862@1536491323907/Homepage-of-NCBIs-BLAST_W640.jpg">
            <a:extLst>
              <a:ext uri="{FF2B5EF4-FFF2-40B4-BE49-F238E27FC236}">
                <a16:creationId xmlns:a16="http://schemas.microsoft.com/office/drawing/2014/main" id="{504CBCE9-5B1D-4786-8C4B-838EA3A0F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965" y="1783250"/>
            <a:ext cx="7867290" cy="444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FF90A92-8AC1-42C1-8F50-DA26601C5E8E}"/>
              </a:ext>
            </a:extLst>
          </p:cNvPr>
          <p:cNvSpPr/>
          <p:nvPr/>
        </p:nvSpPr>
        <p:spPr>
          <a:xfrm>
            <a:off x="5463396" y="6396335"/>
            <a:ext cx="6728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https://www.researchgate.net/publication/275340268_A_comparative_study_of_MSA_tools_based_on_sequence_Alignment_feachers_and_platform_Independency_to_select_the_appropriate_tool_desired</a:t>
            </a:r>
          </a:p>
        </p:txBody>
      </p:sp>
    </p:spTree>
    <p:extLst>
      <p:ext uri="{BB962C8B-B14F-4D97-AF65-F5344CB8AC3E}">
        <p14:creationId xmlns:p14="http://schemas.microsoft.com/office/powerpoint/2010/main" val="203316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9F8A1E-3F70-471F-A8E0-EF06BA079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Definition(s)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2D13E64-66C8-4633-9C8E-5FD7510FD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59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C9F942-9A36-468B-A3BC-B94C099F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Old</a:t>
            </a:r>
            <a:r>
              <a:rPr lang="pl-PL" dirty="0"/>
              <a:t> BLAST </a:t>
            </a:r>
            <a:r>
              <a:rPr lang="pl-PL" dirty="0" err="1"/>
              <a:t>programme</a:t>
            </a:r>
            <a:r>
              <a:rPr lang="pl-PL" dirty="0"/>
              <a:t> </a:t>
            </a:r>
            <a:r>
              <a:rPr lang="pl-PL" dirty="0" err="1"/>
              <a:t>parameters</a:t>
            </a:r>
            <a:endParaRPr lang="pl-PL" dirty="0"/>
          </a:p>
        </p:txBody>
      </p:sp>
      <p:pic>
        <p:nvPicPr>
          <p:cNvPr id="2050" name="Picture 2" descr="File:BLAST Parameters blastx.png">
            <a:extLst>
              <a:ext uri="{FF2B5EF4-FFF2-40B4-BE49-F238E27FC236}">
                <a16:creationId xmlns:a16="http://schemas.microsoft.com/office/drawing/2014/main" id="{1826CEF1-BB7D-47D8-B1C3-088E565FF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24" y="1548181"/>
            <a:ext cx="7809153" cy="476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5153D8D4-8F4A-4FB1-B8A0-1FA39DACE612}"/>
              </a:ext>
            </a:extLst>
          </p:cNvPr>
          <p:cNvSpPr/>
          <p:nvPr/>
        </p:nvSpPr>
        <p:spPr>
          <a:xfrm>
            <a:off x="6432431" y="6479087"/>
            <a:ext cx="57595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https://wiki.c2b2.columbia.edu/workbench/index.php/File:BLAST_Parameters_blastx.png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BCCDD88A-F008-4DD5-B0BD-9DCB359C80E5}"/>
              </a:ext>
            </a:extLst>
          </p:cNvPr>
          <p:cNvSpPr/>
          <p:nvPr/>
        </p:nvSpPr>
        <p:spPr>
          <a:xfrm>
            <a:off x="7289321" y="2950235"/>
            <a:ext cx="1690777" cy="2674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7411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041FBC-88A4-477B-88E3-3FE57531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New BLAST </a:t>
            </a:r>
            <a:r>
              <a:rPr lang="pl-PL" dirty="0" err="1"/>
              <a:t>programme</a:t>
            </a:r>
            <a:r>
              <a:rPr lang="pl-PL" dirty="0"/>
              <a:t> </a:t>
            </a:r>
            <a:r>
              <a:rPr lang="pl-PL" dirty="0" err="1"/>
              <a:t>website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E40D046-765D-4C7A-BD15-34E74CBCB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633" y="1730971"/>
            <a:ext cx="8935716" cy="4415741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CD89DC40-2E04-4D3F-A954-239413EDC466}"/>
              </a:ext>
            </a:extLst>
          </p:cNvPr>
          <p:cNvSpPr/>
          <p:nvPr/>
        </p:nvSpPr>
        <p:spPr>
          <a:xfrm>
            <a:off x="5334000" y="6487714"/>
            <a:ext cx="6858000" cy="284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https://blast.ncbi.nlm.nih.gov/Blast.cgi?PROGRAM=blastp&amp;PAGE_TYPE=BlastSearch&amp;LINK_LOC=blasthome</a:t>
            </a:r>
          </a:p>
        </p:txBody>
      </p:sp>
    </p:spTree>
    <p:extLst>
      <p:ext uri="{BB962C8B-B14F-4D97-AF65-F5344CB8AC3E}">
        <p14:creationId xmlns:p14="http://schemas.microsoft.com/office/powerpoint/2010/main" val="1752652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8DDB3F-A313-4CA6-95BC-4454EF5C4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New BLAST </a:t>
            </a:r>
            <a:r>
              <a:rPr lang="pl-PL" dirty="0" err="1"/>
              <a:t>programme</a:t>
            </a:r>
            <a:r>
              <a:rPr lang="pl-PL" dirty="0"/>
              <a:t> </a:t>
            </a:r>
            <a:r>
              <a:rPr lang="pl-PL" dirty="0" err="1"/>
              <a:t>parameters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18E633A-83EF-4D94-9142-1373B467D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436" y="1795725"/>
            <a:ext cx="8566031" cy="4409459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1ECD0FFD-9120-4BAE-A7EB-825BD233B044}"/>
              </a:ext>
            </a:extLst>
          </p:cNvPr>
          <p:cNvSpPr/>
          <p:nvPr/>
        </p:nvSpPr>
        <p:spPr>
          <a:xfrm>
            <a:off x="5334000" y="6487714"/>
            <a:ext cx="6858000" cy="284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https://blast.ncbi.nlm.nih.gov/Blast.cgi?PROGRAM=blastp&amp;PAGE_TYPE=BlastSearch&amp;LINK_LOC=blasthome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E4B8FA30-DF63-4934-8FC2-873D7A4B0691}"/>
              </a:ext>
            </a:extLst>
          </p:cNvPr>
          <p:cNvSpPr/>
          <p:nvPr/>
        </p:nvSpPr>
        <p:spPr>
          <a:xfrm>
            <a:off x="2104848" y="5011946"/>
            <a:ext cx="2424022" cy="215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632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92D310C-65DD-4FF8-894B-D3012CD0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BLAST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3F298BE-3B1B-4894-8264-1059D4E58E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i="1" dirty="0"/>
              <a:t>How </a:t>
            </a:r>
            <a:r>
              <a:rPr lang="pl-PL" i="1" dirty="0" err="1"/>
              <a:t>it</a:t>
            </a:r>
            <a:r>
              <a:rPr lang="pl-PL" i="1" dirty="0"/>
              <a:t> </a:t>
            </a:r>
            <a:r>
              <a:rPr lang="pl-PL" i="1" dirty="0" err="1"/>
              <a:t>works</a:t>
            </a:r>
            <a:endParaRPr lang="pl-PL" i="1" dirty="0"/>
          </a:p>
          <a:p>
            <a:r>
              <a:rPr lang="pl-PL" dirty="0" err="1"/>
              <a:t>Local</a:t>
            </a:r>
            <a:r>
              <a:rPr lang="pl-PL" dirty="0"/>
              <a:t> </a:t>
            </a:r>
            <a:r>
              <a:rPr lang="pl-PL" dirty="0" err="1"/>
              <a:t>alignment</a:t>
            </a:r>
            <a:endParaRPr lang="pl-PL" dirty="0"/>
          </a:p>
          <a:p>
            <a:r>
              <a:rPr lang="pl-PL" dirty="0" err="1"/>
              <a:t>Identifies</a:t>
            </a:r>
            <a:r>
              <a:rPr lang="pl-PL" dirty="0"/>
              <a:t> high-</a:t>
            </a:r>
            <a:r>
              <a:rPr lang="pl-PL" dirty="0" err="1"/>
              <a:t>scoring</a:t>
            </a:r>
            <a:r>
              <a:rPr lang="pl-PL" dirty="0"/>
              <a:t> segment </a:t>
            </a:r>
            <a:r>
              <a:rPr lang="pl-PL" dirty="0" err="1"/>
              <a:t>pairs</a:t>
            </a:r>
            <a:r>
              <a:rPr lang="pl-PL" dirty="0"/>
              <a:t> (</a:t>
            </a:r>
            <a:r>
              <a:rPr lang="pl-PL" dirty="0" err="1"/>
              <a:t>HSPs</a:t>
            </a:r>
            <a:r>
              <a:rPr lang="pl-PL" dirty="0"/>
              <a:t>)</a:t>
            </a:r>
          </a:p>
          <a:p>
            <a:r>
              <a:rPr lang="pl-PL" dirty="0" err="1"/>
              <a:t>Looks</a:t>
            </a:r>
            <a:r>
              <a:rPr lang="pl-PL" dirty="0"/>
              <a:t> for ‚</a:t>
            </a:r>
            <a:r>
              <a:rPr lang="pl-PL" dirty="0" err="1"/>
              <a:t>neighbouring</a:t>
            </a:r>
            <a:r>
              <a:rPr lang="pl-PL" dirty="0"/>
              <a:t> </a:t>
            </a:r>
            <a:r>
              <a:rPr lang="pl-PL" dirty="0" err="1"/>
              <a:t>words</a:t>
            </a:r>
            <a:r>
              <a:rPr lang="pl-PL" dirty="0"/>
              <a:t>’, </a:t>
            </a:r>
            <a:r>
              <a:rPr lang="pl-PL" dirty="0" err="1"/>
              <a:t>extensions</a:t>
            </a:r>
            <a:r>
              <a:rPr lang="pl-PL" dirty="0"/>
              <a:t> of the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word</a:t>
            </a:r>
            <a:endParaRPr lang="pl-PL" dirty="0"/>
          </a:p>
          <a:p>
            <a:r>
              <a:rPr lang="pl-PL" dirty="0" err="1"/>
              <a:t>Assemblies</a:t>
            </a:r>
            <a:r>
              <a:rPr lang="pl-PL" dirty="0"/>
              <a:t> the </a:t>
            </a:r>
            <a:r>
              <a:rPr lang="pl-PL" dirty="0" err="1"/>
              <a:t>best</a:t>
            </a:r>
            <a:r>
              <a:rPr lang="pl-PL" dirty="0"/>
              <a:t> </a:t>
            </a:r>
            <a:r>
              <a:rPr lang="pl-PL" dirty="0" err="1"/>
              <a:t>alignment</a:t>
            </a:r>
            <a:r>
              <a:rPr lang="pl-PL" dirty="0"/>
              <a:t> for </a:t>
            </a:r>
            <a:r>
              <a:rPr lang="pl-PL" dirty="0" err="1"/>
              <a:t>query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142D61F-E95D-4765-8962-86944F8F34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i="1" dirty="0" err="1"/>
              <a:t>Why</a:t>
            </a:r>
            <a:r>
              <a:rPr lang="pl-PL" i="1" dirty="0"/>
              <a:t> not for </a:t>
            </a:r>
            <a:r>
              <a:rPr lang="pl-PL" i="1" dirty="0" err="1"/>
              <a:t>LCRs</a:t>
            </a:r>
            <a:endParaRPr lang="pl-PL" i="1" dirty="0"/>
          </a:p>
          <a:p>
            <a:r>
              <a:rPr lang="pl-PL" dirty="0" err="1"/>
              <a:t>Loose</a:t>
            </a:r>
            <a:r>
              <a:rPr lang="pl-PL" dirty="0"/>
              <a:t> info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length</a:t>
            </a:r>
            <a:r>
              <a:rPr lang="pl-PL" dirty="0"/>
              <a:t> </a:t>
            </a:r>
            <a:r>
              <a:rPr lang="pl-PL" dirty="0" err="1"/>
              <a:t>differences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3669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pl"/>
              <a:t>LCR-BLAST</a:t>
            </a:r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1"/>
          </p:nvPr>
        </p:nvSpPr>
        <p:spPr>
          <a:xfrm>
            <a:off x="62133" y="1383433"/>
            <a:ext cx="3343600" cy="46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/>
          </a:bodyPr>
          <a:lstStyle/>
          <a:p>
            <a:pPr indent="-445758">
              <a:buSzPct val="100000"/>
              <a:buAutoNum type="arabicParenR"/>
            </a:pPr>
            <a:r>
              <a:rPr lang="pl"/>
              <a:t>Word size</a:t>
            </a:r>
            <a:endParaRPr/>
          </a:p>
          <a:p>
            <a:pPr lvl="1" indent="-414432">
              <a:buSzPct val="100000"/>
              <a:buAutoNum type="alphaLcParenR"/>
            </a:pPr>
            <a:r>
              <a:rPr lang="pl"/>
              <a:t>2</a:t>
            </a:r>
            <a:endParaRPr/>
          </a:p>
          <a:p>
            <a:pPr indent="-445758">
              <a:spcBef>
                <a:spcPts val="1333"/>
              </a:spcBef>
              <a:buSzPct val="100000"/>
              <a:buAutoNum type="arabicParenR"/>
            </a:pPr>
            <a:r>
              <a:rPr lang="pl"/>
              <a:t>Use matrix for short sequences</a:t>
            </a:r>
            <a:endParaRPr/>
          </a:p>
          <a:p>
            <a:pPr lvl="1" indent="-414432">
              <a:buSzPct val="77777"/>
              <a:buAutoNum type="alphaLcParenR"/>
            </a:pPr>
            <a:r>
              <a:rPr lang="pl"/>
              <a:t>PAM30 </a:t>
            </a:r>
            <a:endParaRPr/>
          </a:p>
          <a:p>
            <a:pPr indent="-445758">
              <a:spcBef>
                <a:spcPts val="1333"/>
              </a:spcBef>
              <a:buSzPct val="100000"/>
              <a:buAutoNum type="arabicParenR"/>
            </a:pPr>
            <a:r>
              <a:rPr lang="pl"/>
              <a:t>Compositional adjustments</a:t>
            </a:r>
            <a:endParaRPr/>
          </a:p>
          <a:p>
            <a:pPr lvl="1" indent="-414432">
              <a:buSzPct val="77777"/>
              <a:buAutoNum type="alphaLcParenR"/>
            </a:pPr>
            <a:r>
              <a:rPr lang="pl"/>
              <a:t>off</a:t>
            </a:r>
            <a:endParaRPr/>
          </a:p>
          <a:p>
            <a:pPr indent="-445758">
              <a:spcBef>
                <a:spcPts val="1333"/>
              </a:spcBef>
              <a:buSzPct val="100000"/>
              <a:buAutoNum type="arabicParenR"/>
            </a:pPr>
            <a:r>
              <a:rPr lang="pl"/>
              <a:t>Filter and masking low complexity</a:t>
            </a:r>
            <a:endParaRPr/>
          </a:p>
          <a:p>
            <a:pPr lvl="1" indent="-414432">
              <a:buSzPct val="77777"/>
              <a:buAutoNum type="alphaLcParenR"/>
            </a:pPr>
            <a:r>
              <a:rPr lang="pl"/>
              <a:t>all off</a:t>
            </a:r>
            <a:endParaRPr/>
          </a:p>
        </p:txBody>
      </p:sp>
      <p:pic>
        <p:nvPicPr>
          <p:cNvPr id="221" name="Google Shape;22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5834" y="0"/>
            <a:ext cx="7488532" cy="600503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1"/>
          <p:cNvSpPr txBox="1"/>
          <p:nvPr/>
        </p:nvSpPr>
        <p:spPr>
          <a:xfrm>
            <a:off x="2584174" y="5987780"/>
            <a:ext cx="979998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l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Jarnot, P., Ziemska-Legięcka, J., Grynberg, M., Gruca, A. (2020). </a:t>
            </a:r>
            <a:r>
              <a:rPr lang="pl" sz="12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lang="pl" sz="1200" i="1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CR-BLAST—A New Modification of BLAST to Search for Similar Low Complexity Regions in Protein Sequences.</a:t>
            </a:r>
            <a:r>
              <a:rPr lang="pl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In: Gruca, A., Czachórski, T., Deorowicz, S., Harężlak, K., Piotrowska, A. (eds) Man-Machine Interactions 6. ICMMI 2019. Advances in Intelligent Systems and Computing, vol 1061 . Springer, Cham. </a:t>
            </a:r>
            <a:r>
              <a:rPr lang="pl" sz="1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https://doi.org/10.1007/978-3-030-31964-9_16</a:t>
            </a:r>
            <a:r>
              <a:rPr lang="pl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23" name="Google Shape;223;p31"/>
          <p:cNvCxnSpPr/>
          <p:nvPr/>
        </p:nvCxnSpPr>
        <p:spPr>
          <a:xfrm rot="10800000" flipH="1">
            <a:off x="2850500" y="3093233"/>
            <a:ext cx="1962000" cy="4800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4" name="Google Shape;224;p31"/>
          <p:cNvCxnSpPr/>
          <p:nvPr/>
        </p:nvCxnSpPr>
        <p:spPr>
          <a:xfrm rot="10800000" flipH="1">
            <a:off x="2736733" y="3876733"/>
            <a:ext cx="2116800" cy="38320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5" name="Google Shape;225;p31"/>
          <p:cNvCxnSpPr/>
          <p:nvPr/>
        </p:nvCxnSpPr>
        <p:spPr>
          <a:xfrm rot="10800000" flipH="1">
            <a:off x="2889733" y="4516000"/>
            <a:ext cx="1862400" cy="106840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6" name="Google Shape;226;p31"/>
          <p:cNvCxnSpPr/>
          <p:nvPr/>
        </p:nvCxnSpPr>
        <p:spPr>
          <a:xfrm rot="10800000" flipH="1">
            <a:off x="2641900" y="1932833"/>
            <a:ext cx="2211600" cy="3280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CFE47C-D751-46D4-955B-DEED9960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Structures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79776A3-E0BD-4FFF-806F-45BA678026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Good influence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DDE067-D75A-487E-861B-750C004865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Collagens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 [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glycine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proline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hydroxyproline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] –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triple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helices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Myosins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 [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alanine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glycine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] –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coiled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coils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Keratins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 [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cysteine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] –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disulfide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bonds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Silk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 [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glycine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alanine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] – beta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sheets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Cell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wall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proteins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 [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serine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threonine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] –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flexible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structures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CE860B4-FBC7-486F-B6CE-B451D8193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Bad influence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092F7863-EA71-4AE9-93AC-B43E3293DB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err="1">
                <a:solidFill>
                  <a:srgbClr val="C00000"/>
                </a:solidFill>
              </a:rPr>
              <a:t>Amyloids</a:t>
            </a:r>
            <a:r>
              <a:rPr lang="pl-PL" dirty="0">
                <a:solidFill>
                  <a:srgbClr val="C00000"/>
                </a:solidFill>
              </a:rPr>
              <a:t> [</a:t>
            </a:r>
            <a:r>
              <a:rPr lang="pl-PL" dirty="0" err="1">
                <a:solidFill>
                  <a:srgbClr val="C00000"/>
                </a:solidFill>
              </a:rPr>
              <a:t>glutamine</a:t>
            </a:r>
            <a:r>
              <a:rPr lang="pl-PL" dirty="0">
                <a:solidFill>
                  <a:srgbClr val="C00000"/>
                </a:solidFill>
              </a:rPr>
              <a:t>, </a:t>
            </a:r>
            <a:r>
              <a:rPr lang="pl-PL" dirty="0" err="1">
                <a:solidFill>
                  <a:srgbClr val="C00000"/>
                </a:solidFill>
              </a:rPr>
              <a:t>asparagine</a:t>
            </a:r>
            <a:r>
              <a:rPr lang="pl-PL" dirty="0">
                <a:solidFill>
                  <a:srgbClr val="C00000"/>
                </a:solidFill>
              </a:rPr>
              <a:t>] – beta </a:t>
            </a:r>
            <a:r>
              <a:rPr lang="pl-PL" dirty="0" err="1">
                <a:solidFill>
                  <a:srgbClr val="C00000"/>
                </a:solidFill>
              </a:rPr>
              <a:t>sheets</a:t>
            </a:r>
            <a:endParaRPr lang="pl-PL" dirty="0">
              <a:solidFill>
                <a:srgbClr val="C00000"/>
              </a:solidFill>
            </a:endParaRPr>
          </a:p>
          <a:p>
            <a:r>
              <a:rPr lang="pl-PL" dirty="0" err="1">
                <a:solidFill>
                  <a:srgbClr val="C00000"/>
                </a:solidFill>
              </a:rPr>
              <a:t>Prions</a:t>
            </a:r>
            <a:r>
              <a:rPr lang="pl-PL" dirty="0">
                <a:solidFill>
                  <a:srgbClr val="C00000"/>
                </a:solidFill>
              </a:rPr>
              <a:t> [</a:t>
            </a:r>
            <a:r>
              <a:rPr lang="pl-PL" dirty="0" err="1">
                <a:solidFill>
                  <a:srgbClr val="C00000"/>
                </a:solidFill>
              </a:rPr>
              <a:t>glycine</a:t>
            </a:r>
            <a:r>
              <a:rPr lang="pl-PL" dirty="0">
                <a:solidFill>
                  <a:srgbClr val="C00000"/>
                </a:solidFill>
              </a:rPr>
              <a:t>, </a:t>
            </a:r>
            <a:r>
              <a:rPr lang="pl-PL" dirty="0" err="1">
                <a:solidFill>
                  <a:srgbClr val="C00000"/>
                </a:solidFill>
              </a:rPr>
              <a:t>proline</a:t>
            </a:r>
            <a:r>
              <a:rPr lang="pl-PL" dirty="0">
                <a:solidFill>
                  <a:srgbClr val="C00000"/>
                </a:solidFill>
              </a:rPr>
              <a:t>] – </a:t>
            </a:r>
            <a:r>
              <a:rPr lang="pl-PL" dirty="0" err="1">
                <a:solidFill>
                  <a:srgbClr val="C00000"/>
                </a:solidFill>
              </a:rPr>
              <a:t>alpha</a:t>
            </a:r>
            <a:r>
              <a:rPr lang="pl-PL" dirty="0">
                <a:solidFill>
                  <a:srgbClr val="C00000"/>
                </a:solidFill>
              </a:rPr>
              <a:t> to beta</a:t>
            </a:r>
          </a:p>
          <a:p>
            <a:r>
              <a:rPr lang="pl-PL" dirty="0" err="1">
                <a:solidFill>
                  <a:srgbClr val="C00000"/>
                </a:solidFill>
              </a:rPr>
              <a:t>Polyglutamine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diseases</a:t>
            </a:r>
            <a:r>
              <a:rPr lang="pl-PL" dirty="0">
                <a:solidFill>
                  <a:srgbClr val="C00000"/>
                </a:solidFill>
              </a:rPr>
              <a:t> – beta </a:t>
            </a:r>
            <a:r>
              <a:rPr lang="pl-PL" dirty="0" err="1">
                <a:solidFill>
                  <a:srgbClr val="C00000"/>
                </a:solidFill>
              </a:rPr>
              <a:t>sheet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structures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accumulation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80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458A54-FF96-4E08-83E9-75BC6476C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Useful</a:t>
            </a:r>
            <a:r>
              <a:rPr lang="pl-PL" dirty="0"/>
              <a:t> </a:t>
            </a:r>
            <a:r>
              <a:rPr lang="pl-PL" dirty="0" err="1"/>
              <a:t>links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951EA8-B238-4941-A958-9BB2B714E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9866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42B014-BB0C-458F-AB9E-8922901B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Programmes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13E87F-E333-45D5-8E53-6596888679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1400" b="1" dirty="0" err="1"/>
              <a:t>Search</a:t>
            </a:r>
            <a:r>
              <a:rPr lang="pl-PL" sz="1400" b="1" dirty="0"/>
              <a:t> </a:t>
            </a:r>
            <a:r>
              <a:rPr lang="pl-PL" sz="1400" b="1" dirty="0" err="1"/>
              <a:t>your</a:t>
            </a:r>
            <a:r>
              <a:rPr lang="pl-PL" sz="1400" b="1" dirty="0"/>
              <a:t> protein for </a:t>
            </a:r>
            <a:r>
              <a:rPr lang="pl-PL" sz="1400" b="1" dirty="0" err="1"/>
              <a:t>LCRs</a:t>
            </a:r>
            <a:endParaRPr lang="pl-PL" sz="1400" b="1" dirty="0"/>
          </a:p>
          <a:p>
            <a:r>
              <a:rPr lang="pl-PL" sz="1400" dirty="0" err="1"/>
              <a:t>PlaToLoCo</a:t>
            </a:r>
            <a:r>
              <a:rPr lang="pl-PL" sz="1400" dirty="0"/>
              <a:t>: </a:t>
            </a:r>
            <a:r>
              <a:rPr lang="pl-PL" sz="1400" dirty="0">
                <a:hlinkClick r:id="rId2"/>
              </a:rPr>
              <a:t>https://platoloco.aei.polsl.pl/#!/query</a:t>
            </a:r>
            <a:r>
              <a:rPr lang="pl-PL" sz="1400" dirty="0"/>
              <a:t> [</a:t>
            </a:r>
            <a:r>
              <a:rPr lang="pl-PL" sz="1400" dirty="0" err="1"/>
              <a:t>LCRs</a:t>
            </a:r>
            <a:r>
              <a:rPr lang="pl-PL" sz="1400" dirty="0"/>
              <a:t> and </a:t>
            </a:r>
            <a:r>
              <a:rPr lang="pl-PL" sz="1400" dirty="0" err="1"/>
              <a:t>CBRs</a:t>
            </a:r>
            <a:r>
              <a:rPr lang="pl-PL" sz="1400" dirty="0"/>
              <a:t>]</a:t>
            </a:r>
          </a:p>
          <a:p>
            <a:r>
              <a:rPr lang="pl-PL" sz="1400" dirty="0"/>
              <a:t>LCD-Composer: </a:t>
            </a:r>
            <a:r>
              <a:rPr lang="pl-PL" sz="1400" dirty="0">
                <a:hlinkClick r:id="rId3"/>
              </a:rPr>
              <a:t>http://lcd-composer.bmb.colostate.edu:9000/</a:t>
            </a: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b="1" dirty="0" err="1"/>
              <a:t>Identify</a:t>
            </a:r>
            <a:r>
              <a:rPr lang="pl-PL" sz="1400" b="1" dirty="0"/>
              <a:t> </a:t>
            </a:r>
            <a:r>
              <a:rPr lang="pl-PL" sz="1400" b="1" dirty="0" err="1"/>
              <a:t>sequence</a:t>
            </a:r>
            <a:r>
              <a:rPr lang="pl-PL" sz="1400" b="1" dirty="0"/>
              <a:t> </a:t>
            </a:r>
            <a:r>
              <a:rPr lang="pl-PL" sz="1400" b="1" dirty="0" err="1"/>
              <a:t>repeats</a:t>
            </a:r>
            <a:endParaRPr lang="pl-PL" sz="1400" b="1" dirty="0"/>
          </a:p>
          <a:p>
            <a:r>
              <a:rPr lang="pl-PL" sz="1400" dirty="0"/>
              <a:t>REP2: </a:t>
            </a:r>
            <a:r>
              <a:rPr lang="pl-PL" sz="1400" dirty="0">
                <a:hlinkClick r:id="rId4"/>
              </a:rPr>
              <a:t>http://cbdm-01.zdv.uni-mainz.de/~munoz/rep/</a:t>
            </a:r>
            <a:endParaRPr lang="pl-PL" sz="1400" dirty="0"/>
          </a:p>
          <a:p>
            <a:r>
              <a:rPr lang="pl-PL" sz="1400" dirty="0"/>
              <a:t>Ard2: </a:t>
            </a:r>
            <a:r>
              <a:rPr lang="pl-PL" sz="1400" dirty="0">
                <a:hlinkClick r:id="rId5"/>
              </a:rPr>
              <a:t>http://cbdm-01.zdv.uni-mainz.de/~fournier/ard2/</a:t>
            </a:r>
            <a:endParaRPr lang="pl-PL" sz="1400" dirty="0"/>
          </a:p>
          <a:p>
            <a:r>
              <a:rPr lang="pl-PL" sz="1400" dirty="0"/>
              <a:t>RES: </a:t>
            </a:r>
            <a:r>
              <a:rPr lang="pl-PL" sz="1400" dirty="0">
                <a:hlinkClick r:id="rId6"/>
              </a:rPr>
              <a:t>http://cbdm-01.zdv.uni-mainz.de/~munoz/res/</a:t>
            </a:r>
            <a:endParaRPr lang="pl-PL" sz="1400" dirty="0"/>
          </a:p>
          <a:p>
            <a:r>
              <a:rPr lang="pl-PL" sz="1400" dirty="0"/>
              <a:t>LCT: </a:t>
            </a:r>
            <a:r>
              <a:rPr lang="pl-PL" sz="1400" dirty="0">
                <a:hlinkClick r:id="rId7"/>
              </a:rPr>
              <a:t>http://cbdm-01.zdv.uni-mainz.de/~munoz/lct/</a:t>
            </a:r>
            <a:endParaRPr lang="pl-PL" sz="1400" dirty="0"/>
          </a:p>
          <a:p>
            <a:r>
              <a:rPr lang="pl-PL" sz="1400" dirty="0"/>
              <a:t>T-REKS: </a:t>
            </a:r>
            <a:r>
              <a:rPr lang="pl-PL" sz="1400" dirty="0">
                <a:hlinkClick r:id="rId8"/>
              </a:rPr>
              <a:t>https://bioinfo.crbm.cnrs.fr/index.php?route=tools&amp;tool=3</a:t>
            </a:r>
            <a:endParaRPr lang="pl-PL" sz="1400" dirty="0"/>
          </a:p>
          <a:p>
            <a:r>
              <a:rPr lang="pl-PL" sz="1400" dirty="0"/>
              <a:t>TAPO: </a:t>
            </a:r>
            <a:r>
              <a:rPr lang="pl-PL" sz="1400" dirty="0">
                <a:hlinkClick r:id="rId9"/>
              </a:rPr>
              <a:t>https://bioinfo.crbm.cnrs.fr/index.php?route=tools&amp;tool=2</a:t>
            </a:r>
            <a:r>
              <a:rPr lang="pl-PL" sz="1400" dirty="0"/>
              <a:t> [</a:t>
            </a:r>
            <a:r>
              <a:rPr lang="pl-PL" sz="1400" dirty="0" err="1"/>
              <a:t>structure</a:t>
            </a:r>
            <a:r>
              <a:rPr lang="pl-PL" sz="1400" dirty="0"/>
              <a:t>]</a:t>
            </a:r>
          </a:p>
          <a:p>
            <a:r>
              <a:rPr lang="pl-PL" sz="1400" dirty="0"/>
              <a:t>Meta-</a:t>
            </a:r>
            <a:r>
              <a:rPr lang="pl-PL" sz="1400" dirty="0" err="1"/>
              <a:t>Repeat</a:t>
            </a:r>
            <a:r>
              <a:rPr lang="pl-PL" sz="1400" dirty="0"/>
              <a:t>-Finder: </a:t>
            </a:r>
            <a:r>
              <a:rPr lang="pl-PL" sz="1400" dirty="0">
                <a:hlinkClick r:id="rId10"/>
              </a:rPr>
              <a:t>https://bioinfo.crbm.cnrs.fr/index.php?route=tools&amp;tool=15</a:t>
            </a:r>
            <a:endParaRPr lang="pl-PL" sz="14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58CB575-DEC6-4EC1-99D1-ECECF75CA2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500" b="1" dirty="0" err="1"/>
              <a:t>Identify</a:t>
            </a:r>
            <a:r>
              <a:rPr lang="pl-PL" sz="1500" b="1" dirty="0"/>
              <a:t> </a:t>
            </a:r>
            <a:r>
              <a:rPr lang="pl-PL" sz="1500" b="1" dirty="0" err="1"/>
              <a:t>intrinsically</a:t>
            </a:r>
            <a:r>
              <a:rPr lang="pl-PL" sz="1500" b="1" dirty="0"/>
              <a:t> </a:t>
            </a:r>
            <a:r>
              <a:rPr lang="pl-PL" sz="1500" b="1" dirty="0" err="1"/>
              <a:t>disordered</a:t>
            </a:r>
            <a:r>
              <a:rPr lang="pl-PL" sz="1500" b="1" dirty="0"/>
              <a:t> regions</a:t>
            </a:r>
          </a:p>
          <a:p>
            <a:r>
              <a:rPr lang="pl-PL" sz="1500" dirty="0" err="1"/>
              <a:t>ESpritz</a:t>
            </a:r>
            <a:r>
              <a:rPr lang="pl-PL" sz="1500" dirty="0"/>
              <a:t>: </a:t>
            </a:r>
            <a:r>
              <a:rPr lang="pl-PL" sz="1500" dirty="0">
                <a:hlinkClick r:id="rId11"/>
              </a:rPr>
              <a:t>http://old.protein.bio.unipd.it/espritz/</a:t>
            </a:r>
            <a:endParaRPr lang="pl-PL" sz="1500" dirty="0"/>
          </a:p>
          <a:p>
            <a:r>
              <a:rPr lang="pl-PL" sz="1500" dirty="0"/>
              <a:t>SODA: </a:t>
            </a:r>
            <a:r>
              <a:rPr lang="pl-PL" sz="1500" dirty="0">
                <a:hlinkClick r:id="rId12"/>
              </a:rPr>
              <a:t>http://old.protein.bio.unipd.it/soda/</a:t>
            </a:r>
            <a:endParaRPr lang="pl-PL" sz="1500" dirty="0"/>
          </a:p>
          <a:p>
            <a:r>
              <a:rPr lang="pl-PL" sz="1500" dirty="0" err="1"/>
              <a:t>Mobi</a:t>
            </a:r>
            <a:r>
              <a:rPr lang="pl-PL" sz="1500" dirty="0"/>
              <a:t> 2.0: </a:t>
            </a:r>
            <a:r>
              <a:rPr lang="pl-PL" sz="1500" dirty="0">
                <a:hlinkClick r:id="rId13"/>
              </a:rPr>
              <a:t>https://biocomputingup.it/services/mobi2</a:t>
            </a:r>
            <a:endParaRPr lang="pl-PL" sz="1500" dirty="0"/>
          </a:p>
          <a:p>
            <a:r>
              <a:rPr lang="pl-PL" sz="1500" dirty="0" err="1"/>
              <a:t>IUPred</a:t>
            </a:r>
            <a:r>
              <a:rPr lang="pl-PL" sz="1500" dirty="0"/>
              <a:t>: </a:t>
            </a:r>
            <a:r>
              <a:rPr lang="pl-PL" sz="1500" dirty="0">
                <a:hlinkClick r:id="rId14"/>
              </a:rPr>
              <a:t>https://iupred3.elte.hu/</a:t>
            </a:r>
            <a:endParaRPr lang="pl-PL" sz="15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209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21BD3D-A89B-4FA1-89E0-1F5A8D60C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Databases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39D92B-964E-41D5-A1A8-5FD4BCE49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LCR </a:t>
            </a:r>
            <a:r>
              <a:rPr lang="pl-PL" b="1" dirty="0" err="1"/>
              <a:t>predictions</a:t>
            </a:r>
            <a:endParaRPr lang="pl-PL" b="1" dirty="0"/>
          </a:p>
          <a:p>
            <a:r>
              <a:rPr lang="pl-PL" dirty="0" err="1"/>
              <a:t>dAPE</a:t>
            </a:r>
            <a:r>
              <a:rPr lang="pl-PL" dirty="0"/>
              <a:t>: </a:t>
            </a:r>
            <a:r>
              <a:rPr lang="pl-PL" dirty="0">
                <a:hlinkClick r:id="rId2"/>
              </a:rPr>
              <a:t>http://cbdm-01.zdv.uni-mainz.de/~munoz/polyx/</a:t>
            </a:r>
            <a:endParaRPr lang="pl-PL" dirty="0"/>
          </a:p>
          <a:p>
            <a:r>
              <a:rPr lang="pl-PL" dirty="0" err="1"/>
              <a:t>LCRAnnotationsDB</a:t>
            </a:r>
            <a:r>
              <a:rPr lang="pl-PL" dirty="0"/>
              <a:t>: </a:t>
            </a:r>
            <a:r>
              <a:rPr lang="pl-PL" dirty="0">
                <a:hlinkClick r:id="rId3"/>
              </a:rPr>
              <a:t>https://lcrannotdb.lcr-lab.org/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 err="1"/>
              <a:t>Repeats</a:t>
            </a:r>
            <a:endParaRPr lang="pl-PL" b="1" dirty="0"/>
          </a:p>
          <a:p>
            <a:r>
              <a:rPr lang="pl-PL" dirty="0"/>
              <a:t>PRDB: </a:t>
            </a:r>
            <a:r>
              <a:rPr lang="pl-PL" dirty="0">
                <a:hlinkClick r:id="rId4"/>
              </a:rPr>
              <a:t>https://bioinfo.crbm.cnrs.fr/index.php?route=databases&amp;tool=17</a:t>
            </a:r>
            <a:endParaRPr lang="pl-PL" dirty="0"/>
          </a:p>
          <a:p>
            <a:r>
              <a:rPr lang="pl-PL" dirty="0" err="1"/>
              <a:t>dAPE</a:t>
            </a:r>
            <a:r>
              <a:rPr lang="pl-PL" dirty="0"/>
              <a:t>: </a:t>
            </a:r>
            <a:r>
              <a:rPr lang="pl-PL" dirty="0">
                <a:hlinkClick r:id="rId2"/>
              </a:rPr>
              <a:t>http://cbdm-01.zdv.uni-mainz.de/~munoz/polyx/</a:t>
            </a:r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b="1" dirty="0" err="1"/>
              <a:t>Prediction</a:t>
            </a:r>
            <a:r>
              <a:rPr lang="pl-PL" b="1" dirty="0"/>
              <a:t> of </a:t>
            </a:r>
            <a:r>
              <a:rPr lang="pl-PL" b="1" dirty="0" err="1"/>
              <a:t>disorder</a:t>
            </a:r>
            <a:endParaRPr lang="pl-PL" b="1" dirty="0"/>
          </a:p>
          <a:p>
            <a:r>
              <a:rPr lang="pl-PL" dirty="0" err="1"/>
              <a:t>DisProt</a:t>
            </a:r>
            <a:r>
              <a:rPr lang="pl-PL" dirty="0"/>
              <a:t>: </a:t>
            </a:r>
            <a:r>
              <a:rPr lang="pl-PL" dirty="0">
                <a:hlinkClick r:id="rId5"/>
              </a:rPr>
              <a:t>https://disprot.org/</a:t>
            </a:r>
            <a:endParaRPr lang="pl-PL" dirty="0"/>
          </a:p>
          <a:p>
            <a:r>
              <a:rPr lang="pl-PL" dirty="0" err="1"/>
              <a:t>MobiDB</a:t>
            </a:r>
            <a:r>
              <a:rPr lang="pl-PL" dirty="0"/>
              <a:t>: </a:t>
            </a:r>
            <a:r>
              <a:rPr lang="pl-PL" dirty="0">
                <a:hlinkClick r:id="rId6"/>
              </a:rPr>
              <a:t>https://mobidb.org/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625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430CA-6B1B-4AE3-89D9-EDF9BC7CB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References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6F6151-0BD4-4D6C-A8E7-D9FBD7770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300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BA92BF81-C3B9-499A-B578-EE9216020066}"/>
              </a:ext>
            </a:extLst>
          </p:cNvPr>
          <p:cNvSpPr/>
          <p:nvPr/>
        </p:nvSpPr>
        <p:spPr>
          <a:xfrm>
            <a:off x="3554083" y="1794294"/>
            <a:ext cx="6297297" cy="3079630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DA1E1478-ED5B-429C-9146-5FB7819C3194}"/>
              </a:ext>
            </a:extLst>
          </p:cNvPr>
          <p:cNvSpPr/>
          <p:nvPr/>
        </p:nvSpPr>
        <p:spPr>
          <a:xfrm>
            <a:off x="1940956" y="2001328"/>
            <a:ext cx="5874588" cy="3873260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68127E17-5179-41B7-A37D-0E23508B878D}"/>
              </a:ext>
            </a:extLst>
          </p:cNvPr>
          <p:cNvSpPr/>
          <p:nvPr/>
        </p:nvSpPr>
        <p:spPr>
          <a:xfrm>
            <a:off x="2907115" y="2234240"/>
            <a:ext cx="3234906" cy="30278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  <a:alpha val="11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11714496-A8EB-48B3-946E-179CC8DF883D}"/>
              </a:ext>
            </a:extLst>
          </p:cNvPr>
          <p:cNvSpPr/>
          <p:nvPr/>
        </p:nvSpPr>
        <p:spPr>
          <a:xfrm>
            <a:off x="3853145" y="2559169"/>
            <a:ext cx="3234906" cy="302787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581DA1A-FEC0-4A9A-AC65-7F805515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366"/>
            <a:ext cx="10515600" cy="1325563"/>
          </a:xfrm>
        </p:spPr>
        <p:txBody>
          <a:bodyPr/>
          <a:lstStyle/>
          <a:p>
            <a:r>
              <a:rPr lang="pl-PL" dirty="0" err="1"/>
              <a:t>Complexity</a:t>
            </a:r>
            <a:r>
              <a:rPr lang="pl-PL" dirty="0"/>
              <a:t> of </a:t>
            </a:r>
            <a:r>
              <a:rPr lang="pl-PL" dirty="0" err="1"/>
              <a:t>low</a:t>
            </a:r>
            <a:r>
              <a:rPr lang="pl-PL" dirty="0"/>
              <a:t> </a:t>
            </a:r>
            <a:r>
              <a:rPr lang="pl-PL" dirty="0" err="1"/>
              <a:t>complexity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F224B93-1BBC-4CD2-97FF-05923CF123EB}"/>
              </a:ext>
            </a:extLst>
          </p:cNvPr>
          <p:cNvSpPr txBox="1"/>
          <p:nvPr/>
        </p:nvSpPr>
        <p:spPr>
          <a:xfrm>
            <a:off x="8281359" y="5167224"/>
            <a:ext cx="376111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/>
              <a:t>LCR – </a:t>
            </a:r>
            <a:r>
              <a:rPr lang="pl-PL" dirty="0" err="1"/>
              <a:t>low</a:t>
            </a:r>
            <a:r>
              <a:rPr lang="pl-PL" dirty="0"/>
              <a:t> </a:t>
            </a:r>
            <a:r>
              <a:rPr lang="pl-PL" dirty="0" err="1"/>
              <a:t>complexity</a:t>
            </a:r>
            <a:r>
              <a:rPr lang="pl-PL" dirty="0"/>
              <a:t> region</a:t>
            </a:r>
          </a:p>
          <a:p>
            <a:r>
              <a:rPr lang="pl-PL" sz="2400" b="1" dirty="0"/>
              <a:t>STR – </a:t>
            </a:r>
            <a:r>
              <a:rPr lang="pl-PL" dirty="0" err="1"/>
              <a:t>short</a:t>
            </a:r>
            <a:r>
              <a:rPr lang="pl-PL" dirty="0"/>
              <a:t> tandem </a:t>
            </a:r>
            <a:r>
              <a:rPr lang="pl-PL" dirty="0" err="1"/>
              <a:t>repeat</a:t>
            </a:r>
            <a:endParaRPr lang="pl-PL" dirty="0"/>
          </a:p>
          <a:p>
            <a:r>
              <a:rPr lang="pl-PL" sz="2400" b="1" dirty="0"/>
              <a:t>CBR – </a:t>
            </a:r>
            <a:r>
              <a:rPr lang="pl-PL" dirty="0" err="1"/>
              <a:t>compositionally</a:t>
            </a:r>
            <a:r>
              <a:rPr lang="pl-PL" dirty="0"/>
              <a:t> </a:t>
            </a:r>
            <a:r>
              <a:rPr lang="pl-PL" dirty="0" err="1"/>
              <a:t>biased</a:t>
            </a:r>
            <a:r>
              <a:rPr lang="pl-PL" dirty="0"/>
              <a:t> region</a:t>
            </a:r>
          </a:p>
          <a:p>
            <a:r>
              <a:rPr lang="pl-PL" sz="2400" b="1" dirty="0"/>
              <a:t>IDR – </a:t>
            </a:r>
            <a:r>
              <a:rPr lang="pl-PL" dirty="0" err="1"/>
              <a:t>intrinsically</a:t>
            </a:r>
            <a:r>
              <a:rPr lang="pl-PL" dirty="0"/>
              <a:t> </a:t>
            </a:r>
            <a:r>
              <a:rPr lang="pl-PL" dirty="0" err="1"/>
              <a:t>disordered</a:t>
            </a:r>
            <a:r>
              <a:rPr lang="pl-PL" dirty="0"/>
              <a:t> region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DA9D367-4094-456E-B47F-71ECC181216A}"/>
              </a:ext>
            </a:extLst>
          </p:cNvPr>
          <p:cNvSpPr txBox="1"/>
          <p:nvPr/>
        </p:nvSpPr>
        <p:spPr>
          <a:xfrm>
            <a:off x="2930107" y="3395932"/>
            <a:ext cx="698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LCR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F1BF609-314B-4442-B0DC-8664CE60B2DB}"/>
              </a:ext>
            </a:extLst>
          </p:cNvPr>
          <p:cNvSpPr txBox="1"/>
          <p:nvPr/>
        </p:nvSpPr>
        <p:spPr>
          <a:xfrm>
            <a:off x="6438181" y="3833003"/>
            <a:ext cx="698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STR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EE3A352-FBCB-4584-B17F-EB68CFCEFE30}"/>
              </a:ext>
            </a:extLst>
          </p:cNvPr>
          <p:cNvSpPr txBox="1"/>
          <p:nvPr/>
        </p:nvSpPr>
        <p:spPr>
          <a:xfrm>
            <a:off x="9023229" y="1984074"/>
            <a:ext cx="698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IDR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DE92385-ECAE-471C-BC4D-BACAFF3A6860}"/>
              </a:ext>
            </a:extLst>
          </p:cNvPr>
          <p:cNvSpPr txBox="1"/>
          <p:nvPr/>
        </p:nvSpPr>
        <p:spPr>
          <a:xfrm>
            <a:off x="2403896" y="2231366"/>
            <a:ext cx="698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CBR</a:t>
            </a:r>
          </a:p>
        </p:txBody>
      </p:sp>
    </p:spTree>
    <p:extLst>
      <p:ext uri="{BB962C8B-B14F-4D97-AF65-F5344CB8AC3E}">
        <p14:creationId xmlns:p14="http://schemas.microsoft.com/office/powerpoint/2010/main" val="3583265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20A90A-2512-4447-B95E-EF79AF2B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Reading/</a:t>
            </a:r>
            <a:r>
              <a:rPr lang="pl-PL" dirty="0" err="1"/>
              <a:t>references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5FEE11-32BB-43B2-A4C1-C8E70B5C3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pl-PL" dirty="0"/>
          </a:p>
          <a:p>
            <a:r>
              <a:rPr lang="en-US" dirty="0" err="1"/>
              <a:t>Radó-Trilla</a:t>
            </a:r>
            <a:r>
              <a:rPr lang="en-US" dirty="0"/>
              <a:t> N, </a:t>
            </a:r>
            <a:r>
              <a:rPr lang="en-US" dirty="0" err="1"/>
              <a:t>Albà</a:t>
            </a:r>
            <a:r>
              <a:rPr lang="en-US" dirty="0"/>
              <a:t> M. Dissecting the role of low-complexity regions in the evolution of vertebrate proteins. BMC </a:t>
            </a:r>
            <a:r>
              <a:rPr lang="en-US" dirty="0" err="1"/>
              <a:t>Evol</a:t>
            </a:r>
            <a:r>
              <a:rPr lang="en-US" dirty="0"/>
              <a:t> Biol. 2012 Aug 24;12:155. </a:t>
            </a:r>
            <a:r>
              <a:rPr lang="en-US" dirty="0" err="1"/>
              <a:t>doi</a:t>
            </a:r>
            <a:r>
              <a:rPr lang="en-US" dirty="0"/>
              <a:t>: 10.1186/1471-2148-12-155. PMID: 22920595; PMCID: PMC3523016.</a:t>
            </a:r>
            <a:endParaRPr lang="pl-PL" dirty="0"/>
          </a:p>
          <a:p>
            <a:r>
              <a:rPr lang="pl-PL" dirty="0"/>
              <a:t>Toll-</a:t>
            </a:r>
            <a:r>
              <a:rPr lang="pl-PL" dirty="0" err="1"/>
              <a:t>Riera</a:t>
            </a:r>
            <a:r>
              <a:rPr lang="pl-PL" dirty="0"/>
              <a:t> M, </a:t>
            </a:r>
            <a:r>
              <a:rPr lang="pl-PL" dirty="0" err="1"/>
              <a:t>Radó-Trilla</a:t>
            </a:r>
            <a:r>
              <a:rPr lang="pl-PL" dirty="0"/>
              <a:t> N, </a:t>
            </a:r>
            <a:r>
              <a:rPr lang="pl-PL" dirty="0" err="1"/>
              <a:t>Martys</a:t>
            </a:r>
            <a:r>
              <a:rPr lang="pl-PL" dirty="0"/>
              <a:t> F, </a:t>
            </a:r>
            <a:r>
              <a:rPr lang="pl-PL" dirty="0" err="1"/>
              <a:t>Albà</a:t>
            </a:r>
            <a:r>
              <a:rPr lang="pl-PL" dirty="0"/>
              <a:t> MM. Role of </a:t>
            </a:r>
            <a:r>
              <a:rPr lang="pl-PL" dirty="0" err="1"/>
              <a:t>low-complexity</a:t>
            </a:r>
            <a:r>
              <a:rPr lang="pl-PL" dirty="0"/>
              <a:t> </a:t>
            </a:r>
            <a:r>
              <a:rPr lang="pl-PL" dirty="0" err="1"/>
              <a:t>sequences</a:t>
            </a:r>
            <a:r>
              <a:rPr lang="pl-PL" dirty="0"/>
              <a:t> in the </a:t>
            </a:r>
            <a:r>
              <a:rPr lang="pl-PL" dirty="0" err="1"/>
              <a:t>formation</a:t>
            </a:r>
            <a:r>
              <a:rPr lang="pl-PL" dirty="0"/>
              <a:t> of </a:t>
            </a:r>
            <a:r>
              <a:rPr lang="pl-PL" dirty="0" err="1"/>
              <a:t>novel</a:t>
            </a:r>
            <a:r>
              <a:rPr lang="pl-PL" dirty="0"/>
              <a:t> protein </a:t>
            </a:r>
            <a:r>
              <a:rPr lang="pl-PL" dirty="0" err="1"/>
              <a:t>coding</a:t>
            </a:r>
            <a:r>
              <a:rPr lang="pl-PL" dirty="0"/>
              <a:t> </a:t>
            </a:r>
            <a:r>
              <a:rPr lang="pl-PL" dirty="0" err="1"/>
              <a:t>sequences</a:t>
            </a:r>
            <a:r>
              <a:rPr lang="pl-PL" dirty="0"/>
              <a:t>. Mol </a:t>
            </a:r>
            <a:r>
              <a:rPr lang="pl-PL" dirty="0" err="1"/>
              <a:t>Biol</a:t>
            </a:r>
            <a:r>
              <a:rPr lang="pl-PL" dirty="0"/>
              <a:t> </a:t>
            </a:r>
            <a:r>
              <a:rPr lang="pl-PL" dirty="0" err="1"/>
              <a:t>Evol</a:t>
            </a:r>
            <a:r>
              <a:rPr lang="pl-PL" dirty="0"/>
              <a:t>. 2012 Mar;29(3):883-6. doi: 10.1093/</a:t>
            </a:r>
            <a:r>
              <a:rPr lang="pl-PL" dirty="0" err="1"/>
              <a:t>molbev</a:t>
            </a:r>
            <a:r>
              <a:rPr lang="pl-PL" dirty="0"/>
              <a:t>/msr263. </a:t>
            </a:r>
            <a:r>
              <a:rPr lang="pl-PL" dirty="0" err="1"/>
              <a:t>Epub</a:t>
            </a:r>
            <a:r>
              <a:rPr lang="pl-PL" dirty="0"/>
              <a:t> 2011 </a:t>
            </a:r>
            <a:r>
              <a:rPr lang="pl-PL" dirty="0" err="1"/>
              <a:t>Oct</a:t>
            </a:r>
            <a:r>
              <a:rPr lang="pl-PL" dirty="0"/>
              <a:t> 31. PMID: 22045997.</a:t>
            </a:r>
          </a:p>
          <a:p>
            <a:r>
              <a:rPr lang="pl-PL" dirty="0" err="1"/>
              <a:t>Radó-Trilla</a:t>
            </a:r>
            <a:r>
              <a:rPr lang="pl-PL" dirty="0"/>
              <a:t> N, </a:t>
            </a:r>
            <a:r>
              <a:rPr lang="pl-PL" dirty="0" err="1"/>
              <a:t>Arató</a:t>
            </a:r>
            <a:r>
              <a:rPr lang="pl-PL" dirty="0"/>
              <a:t> K, </a:t>
            </a:r>
            <a:r>
              <a:rPr lang="pl-PL" dirty="0" err="1"/>
              <a:t>Pegueroles</a:t>
            </a:r>
            <a:r>
              <a:rPr lang="pl-PL" dirty="0"/>
              <a:t> C, Raya A, de la Luna S, </a:t>
            </a:r>
            <a:r>
              <a:rPr lang="pl-PL" dirty="0" err="1"/>
              <a:t>Albà</a:t>
            </a:r>
            <a:r>
              <a:rPr lang="pl-PL" dirty="0"/>
              <a:t> MM. </a:t>
            </a:r>
            <a:r>
              <a:rPr lang="pl-PL" dirty="0" err="1"/>
              <a:t>Key</a:t>
            </a:r>
            <a:r>
              <a:rPr lang="pl-PL" dirty="0"/>
              <a:t> Role of </a:t>
            </a:r>
            <a:r>
              <a:rPr lang="pl-PL" dirty="0" err="1"/>
              <a:t>Amino</a:t>
            </a:r>
            <a:r>
              <a:rPr lang="pl-PL" dirty="0"/>
              <a:t> </a:t>
            </a:r>
            <a:r>
              <a:rPr lang="pl-PL" dirty="0" err="1"/>
              <a:t>Acid</a:t>
            </a:r>
            <a:r>
              <a:rPr lang="pl-PL" dirty="0"/>
              <a:t> </a:t>
            </a:r>
            <a:r>
              <a:rPr lang="pl-PL" dirty="0" err="1"/>
              <a:t>Repeat</a:t>
            </a:r>
            <a:r>
              <a:rPr lang="pl-PL" dirty="0"/>
              <a:t> </a:t>
            </a:r>
            <a:r>
              <a:rPr lang="pl-PL" dirty="0" err="1"/>
              <a:t>Expansions</a:t>
            </a:r>
            <a:r>
              <a:rPr lang="pl-PL" dirty="0"/>
              <a:t> in the </a:t>
            </a:r>
            <a:r>
              <a:rPr lang="pl-PL" dirty="0" err="1"/>
              <a:t>Functional</a:t>
            </a:r>
            <a:r>
              <a:rPr lang="pl-PL" dirty="0"/>
              <a:t> </a:t>
            </a:r>
            <a:r>
              <a:rPr lang="pl-PL" dirty="0" err="1"/>
              <a:t>Diversification</a:t>
            </a:r>
            <a:r>
              <a:rPr lang="pl-PL" dirty="0"/>
              <a:t> of </a:t>
            </a:r>
            <a:r>
              <a:rPr lang="pl-PL" dirty="0" err="1"/>
              <a:t>Duplicated</a:t>
            </a:r>
            <a:r>
              <a:rPr lang="pl-PL" dirty="0"/>
              <a:t> </a:t>
            </a:r>
            <a:r>
              <a:rPr lang="pl-PL" dirty="0" err="1"/>
              <a:t>Transcription</a:t>
            </a:r>
            <a:r>
              <a:rPr lang="pl-PL" dirty="0"/>
              <a:t> </a:t>
            </a:r>
            <a:r>
              <a:rPr lang="pl-PL" dirty="0" err="1"/>
              <a:t>Factors</a:t>
            </a:r>
            <a:r>
              <a:rPr lang="pl-PL" dirty="0"/>
              <a:t>. Mol </a:t>
            </a:r>
            <a:r>
              <a:rPr lang="pl-PL" dirty="0" err="1"/>
              <a:t>Biol</a:t>
            </a:r>
            <a:r>
              <a:rPr lang="pl-PL" dirty="0"/>
              <a:t> </a:t>
            </a:r>
            <a:r>
              <a:rPr lang="pl-PL" dirty="0" err="1"/>
              <a:t>Evol</a:t>
            </a:r>
            <a:r>
              <a:rPr lang="pl-PL" dirty="0"/>
              <a:t>. 2015 Sep;32(9):2263-72. doi: 10.1093/</a:t>
            </a:r>
            <a:r>
              <a:rPr lang="pl-PL" dirty="0" err="1"/>
              <a:t>molbev</a:t>
            </a:r>
            <a:r>
              <a:rPr lang="pl-PL" dirty="0"/>
              <a:t>/msv103. </a:t>
            </a:r>
            <a:r>
              <a:rPr lang="pl-PL" dirty="0" err="1"/>
              <a:t>Epub</a:t>
            </a:r>
            <a:r>
              <a:rPr lang="pl-PL" dirty="0"/>
              <a:t> 2015 </a:t>
            </a:r>
            <a:r>
              <a:rPr lang="pl-PL" dirty="0" err="1"/>
              <a:t>Apr</a:t>
            </a:r>
            <a:r>
              <a:rPr lang="pl-PL" dirty="0"/>
              <a:t> 29. PMID: 25931513; PMCID: PMC4540963.</a:t>
            </a:r>
          </a:p>
          <a:p>
            <a:r>
              <a:rPr lang="pl-PL" dirty="0" err="1"/>
              <a:t>Persi</a:t>
            </a:r>
            <a:r>
              <a:rPr lang="pl-PL" dirty="0"/>
              <a:t> E, Wolf YI, </a:t>
            </a:r>
            <a:r>
              <a:rPr lang="pl-PL" dirty="0" err="1"/>
              <a:t>Karamycheva</a:t>
            </a:r>
            <a:r>
              <a:rPr lang="pl-PL" dirty="0"/>
              <a:t> S, </a:t>
            </a:r>
            <a:r>
              <a:rPr lang="pl-PL" dirty="0" err="1"/>
              <a:t>Makarova</a:t>
            </a:r>
            <a:r>
              <a:rPr lang="pl-PL" dirty="0"/>
              <a:t> KS, </a:t>
            </a:r>
            <a:r>
              <a:rPr lang="pl-PL" dirty="0" err="1"/>
              <a:t>Koonin</a:t>
            </a:r>
            <a:r>
              <a:rPr lang="pl-PL" dirty="0"/>
              <a:t> EV. </a:t>
            </a:r>
            <a:r>
              <a:rPr lang="pl-PL" dirty="0" err="1"/>
              <a:t>Compensatory</a:t>
            </a:r>
            <a:r>
              <a:rPr lang="pl-PL" dirty="0"/>
              <a:t> </a:t>
            </a:r>
            <a:r>
              <a:rPr lang="pl-PL" dirty="0" err="1"/>
              <a:t>relationship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low-complexity</a:t>
            </a:r>
            <a:r>
              <a:rPr lang="pl-PL" dirty="0"/>
              <a:t> regions and </a:t>
            </a:r>
            <a:r>
              <a:rPr lang="pl-PL" dirty="0" err="1"/>
              <a:t>gene</a:t>
            </a:r>
            <a:r>
              <a:rPr lang="pl-PL" dirty="0"/>
              <a:t> </a:t>
            </a:r>
            <a:r>
              <a:rPr lang="pl-PL" dirty="0" err="1"/>
              <a:t>paralogy</a:t>
            </a:r>
            <a:r>
              <a:rPr lang="pl-PL" dirty="0"/>
              <a:t> in the </a:t>
            </a:r>
            <a:r>
              <a:rPr lang="pl-PL" dirty="0" err="1"/>
              <a:t>evolution</a:t>
            </a:r>
            <a:r>
              <a:rPr lang="pl-PL" dirty="0"/>
              <a:t> of </a:t>
            </a:r>
            <a:r>
              <a:rPr lang="pl-PL" dirty="0" err="1"/>
              <a:t>prokaryotes</a:t>
            </a:r>
            <a:r>
              <a:rPr lang="pl-PL" dirty="0"/>
              <a:t>. Proc </a:t>
            </a:r>
            <a:r>
              <a:rPr lang="pl-PL" dirty="0" err="1"/>
              <a:t>Natl</a:t>
            </a:r>
            <a:r>
              <a:rPr lang="pl-PL" dirty="0"/>
              <a:t> </a:t>
            </a:r>
            <a:r>
              <a:rPr lang="pl-PL" dirty="0" err="1"/>
              <a:t>Acad</a:t>
            </a:r>
            <a:r>
              <a:rPr lang="pl-PL" dirty="0"/>
              <a:t> </a:t>
            </a:r>
            <a:r>
              <a:rPr lang="pl-PL" dirty="0" err="1"/>
              <a:t>Sci</a:t>
            </a:r>
            <a:r>
              <a:rPr lang="pl-PL" dirty="0"/>
              <a:t> U S A. 2023 </a:t>
            </a:r>
            <a:r>
              <a:rPr lang="pl-PL" dirty="0" err="1"/>
              <a:t>Apr</a:t>
            </a:r>
            <a:r>
              <a:rPr lang="pl-PL" dirty="0"/>
              <a:t> 18;120(16):e2300154120. doi: 10.1073/pnas.2300154120. </a:t>
            </a:r>
            <a:r>
              <a:rPr lang="pl-PL" dirty="0" err="1"/>
              <a:t>Epub</a:t>
            </a:r>
            <a:r>
              <a:rPr lang="pl-PL" dirty="0"/>
              <a:t> 2023 </a:t>
            </a:r>
            <a:r>
              <a:rPr lang="pl-PL" dirty="0" err="1"/>
              <a:t>Apr</a:t>
            </a:r>
            <a:r>
              <a:rPr lang="pl-PL" dirty="0"/>
              <a:t> 10. PMID: 37036997; PMCID: PMC10120016.</a:t>
            </a:r>
          </a:p>
          <a:p>
            <a:r>
              <a:rPr lang="en-US" dirty="0"/>
              <a:t>Kashi Y, King DG. Simple sequence repeats as advantageous mutators in evolution. Trends Genet. 2006 May;22(5):253-9. </a:t>
            </a:r>
            <a:r>
              <a:rPr lang="en-US" dirty="0" err="1"/>
              <a:t>doi</a:t>
            </a:r>
            <a:r>
              <a:rPr lang="en-US" dirty="0"/>
              <a:t>: 10.1016/j.tig.2006.03.005. </a:t>
            </a:r>
            <a:r>
              <a:rPr lang="en-US" dirty="0" err="1"/>
              <a:t>Epub</a:t>
            </a:r>
            <a:r>
              <a:rPr lang="en-US" dirty="0"/>
              <a:t> 2006 Mar 29. PMID: 16567018.</a:t>
            </a:r>
            <a:endParaRPr lang="pl-PL" dirty="0"/>
          </a:p>
          <a:p>
            <a:r>
              <a:rPr lang="pl-PL" dirty="0" err="1"/>
              <a:t>Verbiest</a:t>
            </a:r>
            <a:r>
              <a:rPr lang="pl-PL" dirty="0"/>
              <a:t> M, </a:t>
            </a:r>
            <a:r>
              <a:rPr lang="pl-PL" dirty="0" err="1"/>
              <a:t>Maksimov</a:t>
            </a:r>
            <a:r>
              <a:rPr lang="pl-PL" dirty="0"/>
              <a:t> M, </a:t>
            </a:r>
            <a:r>
              <a:rPr lang="pl-PL" dirty="0" err="1"/>
              <a:t>Jin</a:t>
            </a:r>
            <a:r>
              <a:rPr lang="pl-PL" dirty="0"/>
              <a:t> Y, </a:t>
            </a:r>
            <a:r>
              <a:rPr lang="pl-PL" dirty="0" err="1"/>
              <a:t>Anisimova</a:t>
            </a:r>
            <a:r>
              <a:rPr lang="pl-PL" dirty="0"/>
              <a:t> M, </a:t>
            </a:r>
            <a:r>
              <a:rPr lang="pl-PL" dirty="0" err="1"/>
              <a:t>Gymrek</a:t>
            </a:r>
            <a:r>
              <a:rPr lang="pl-PL" dirty="0"/>
              <a:t> M, </a:t>
            </a:r>
            <a:r>
              <a:rPr lang="pl-PL" dirty="0" err="1"/>
              <a:t>Bilgin</a:t>
            </a:r>
            <a:r>
              <a:rPr lang="pl-PL" dirty="0"/>
              <a:t> </a:t>
            </a:r>
            <a:r>
              <a:rPr lang="pl-PL" dirty="0" err="1"/>
              <a:t>Sonay</a:t>
            </a:r>
            <a:r>
              <a:rPr lang="pl-PL" dirty="0"/>
              <a:t> T. </a:t>
            </a:r>
            <a:r>
              <a:rPr lang="pl-PL" dirty="0" err="1"/>
              <a:t>Mutation</a:t>
            </a:r>
            <a:r>
              <a:rPr lang="pl-PL" dirty="0"/>
              <a:t> and </a:t>
            </a:r>
            <a:r>
              <a:rPr lang="pl-PL" dirty="0" err="1"/>
              <a:t>selection</a:t>
            </a:r>
            <a:r>
              <a:rPr lang="pl-PL" dirty="0"/>
              <a:t> </a:t>
            </a:r>
            <a:r>
              <a:rPr lang="pl-PL" dirty="0" err="1"/>
              <a:t>processes</a:t>
            </a:r>
            <a:r>
              <a:rPr lang="pl-PL" dirty="0"/>
              <a:t> </a:t>
            </a:r>
            <a:r>
              <a:rPr lang="pl-PL" dirty="0" err="1"/>
              <a:t>regulating</a:t>
            </a:r>
            <a:r>
              <a:rPr lang="pl-PL" dirty="0"/>
              <a:t> </a:t>
            </a:r>
            <a:r>
              <a:rPr lang="pl-PL" dirty="0" err="1"/>
              <a:t>short</a:t>
            </a:r>
            <a:r>
              <a:rPr lang="pl-PL" dirty="0"/>
              <a:t> tandem </a:t>
            </a:r>
            <a:r>
              <a:rPr lang="pl-PL" dirty="0" err="1"/>
              <a:t>repeats</a:t>
            </a:r>
            <a:r>
              <a:rPr lang="pl-PL" dirty="0"/>
              <a:t> </a:t>
            </a:r>
            <a:r>
              <a:rPr lang="pl-PL" dirty="0" err="1"/>
              <a:t>give</a:t>
            </a:r>
            <a:r>
              <a:rPr lang="pl-PL" dirty="0"/>
              <a:t> </a:t>
            </a:r>
            <a:r>
              <a:rPr lang="pl-PL" dirty="0" err="1"/>
              <a:t>rise</a:t>
            </a:r>
            <a:r>
              <a:rPr lang="pl-PL" dirty="0"/>
              <a:t> to </a:t>
            </a:r>
            <a:r>
              <a:rPr lang="pl-PL" dirty="0" err="1"/>
              <a:t>genetic</a:t>
            </a:r>
            <a:r>
              <a:rPr lang="pl-PL" dirty="0"/>
              <a:t> and </a:t>
            </a:r>
            <a:r>
              <a:rPr lang="pl-PL" dirty="0" err="1"/>
              <a:t>phenotypic</a:t>
            </a:r>
            <a:r>
              <a:rPr lang="pl-PL" dirty="0"/>
              <a:t> </a:t>
            </a:r>
            <a:r>
              <a:rPr lang="pl-PL" dirty="0" err="1"/>
              <a:t>diversity</a:t>
            </a:r>
            <a:r>
              <a:rPr lang="pl-PL" dirty="0"/>
              <a:t> </a:t>
            </a:r>
            <a:r>
              <a:rPr lang="pl-PL" dirty="0" err="1"/>
              <a:t>across</a:t>
            </a:r>
            <a:r>
              <a:rPr lang="pl-PL" dirty="0"/>
              <a:t> </a:t>
            </a:r>
            <a:r>
              <a:rPr lang="pl-PL" dirty="0" err="1"/>
              <a:t>species</a:t>
            </a:r>
            <a:r>
              <a:rPr lang="pl-PL" dirty="0"/>
              <a:t>. J </a:t>
            </a:r>
            <a:r>
              <a:rPr lang="pl-PL" dirty="0" err="1"/>
              <a:t>Evol</a:t>
            </a:r>
            <a:r>
              <a:rPr lang="pl-PL" dirty="0"/>
              <a:t> Biol. 2023 Feb;36(2):321-336. doi: 10.1111/jeb.14106. </a:t>
            </a:r>
            <a:r>
              <a:rPr lang="pl-PL" dirty="0" err="1"/>
              <a:t>Epub</a:t>
            </a:r>
            <a:r>
              <a:rPr lang="pl-PL" dirty="0"/>
              <a:t> 2022 </a:t>
            </a:r>
            <a:r>
              <a:rPr lang="pl-PL" dirty="0" err="1"/>
              <a:t>Oct</a:t>
            </a:r>
            <a:r>
              <a:rPr lang="pl-PL" dirty="0"/>
              <a:t> 26. PMID: 36289560; PMCID: PMC9990875.</a:t>
            </a:r>
          </a:p>
          <a:p>
            <a:r>
              <a:rPr lang="pl-PL" dirty="0"/>
              <a:t>Lee B, </a:t>
            </a:r>
            <a:r>
              <a:rPr lang="pl-PL" dirty="0" err="1"/>
              <a:t>Jaberi-Lashkari</a:t>
            </a:r>
            <a:r>
              <a:rPr lang="pl-PL" dirty="0"/>
              <a:t> N, </a:t>
            </a:r>
            <a:r>
              <a:rPr lang="pl-PL" dirty="0" err="1"/>
              <a:t>Calo</a:t>
            </a:r>
            <a:r>
              <a:rPr lang="pl-PL" dirty="0"/>
              <a:t> E. A </a:t>
            </a:r>
            <a:r>
              <a:rPr lang="pl-PL" dirty="0" err="1"/>
              <a:t>unified</a:t>
            </a:r>
            <a:r>
              <a:rPr lang="pl-PL" dirty="0"/>
              <a:t> </a:t>
            </a:r>
            <a:r>
              <a:rPr lang="pl-PL" dirty="0" err="1"/>
              <a:t>view</a:t>
            </a:r>
            <a:r>
              <a:rPr lang="pl-PL" dirty="0"/>
              <a:t> of </a:t>
            </a:r>
            <a:r>
              <a:rPr lang="pl-PL" dirty="0" err="1"/>
              <a:t>low</a:t>
            </a:r>
            <a:r>
              <a:rPr lang="pl-PL" dirty="0"/>
              <a:t> </a:t>
            </a:r>
            <a:r>
              <a:rPr lang="pl-PL" dirty="0" err="1"/>
              <a:t>complexity</a:t>
            </a:r>
            <a:r>
              <a:rPr lang="pl-PL" dirty="0"/>
              <a:t> regions (</a:t>
            </a:r>
            <a:r>
              <a:rPr lang="pl-PL" dirty="0" err="1"/>
              <a:t>LCRs</a:t>
            </a:r>
            <a:r>
              <a:rPr lang="pl-PL" dirty="0"/>
              <a:t>) </a:t>
            </a:r>
            <a:r>
              <a:rPr lang="pl-PL" dirty="0" err="1"/>
              <a:t>across</a:t>
            </a:r>
            <a:r>
              <a:rPr lang="pl-PL" dirty="0"/>
              <a:t> </a:t>
            </a:r>
            <a:r>
              <a:rPr lang="pl-PL" dirty="0" err="1"/>
              <a:t>species</a:t>
            </a:r>
            <a:r>
              <a:rPr lang="pl-PL" dirty="0"/>
              <a:t>. </a:t>
            </a:r>
            <a:r>
              <a:rPr lang="pl-PL" dirty="0" err="1"/>
              <a:t>Elife</a:t>
            </a:r>
            <a:r>
              <a:rPr lang="pl-PL" dirty="0"/>
              <a:t>. 2022 Sep 13;11:e77058. doi: 10.7554/eLife.77058. PMID: 36098382; PMCID: PMC9470157.</a:t>
            </a:r>
          </a:p>
          <a:p>
            <a:r>
              <a:rPr lang="pl-PL" dirty="0" err="1"/>
              <a:t>Jarnot</a:t>
            </a:r>
            <a:r>
              <a:rPr lang="pl-PL" dirty="0"/>
              <a:t> P, Ziemska-</a:t>
            </a:r>
            <a:r>
              <a:rPr lang="pl-PL" dirty="0" err="1"/>
              <a:t>Legiecka</a:t>
            </a:r>
            <a:r>
              <a:rPr lang="pl-PL" dirty="0"/>
              <a:t> J, Grynberg M, Gruca A. </a:t>
            </a:r>
            <a:r>
              <a:rPr lang="pl-PL" dirty="0" err="1"/>
              <a:t>Insights</a:t>
            </a:r>
            <a:r>
              <a:rPr lang="pl-PL" dirty="0"/>
              <a:t> from </a:t>
            </a:r>
            <a:r>
              <a:rPr lang="pl-PL" dirty="0" err="1"/>
              <a:t>analyses</a:t>
            </a:r>
            <a:r>
              <a:rPr lang="pl-PL" dirty="0"/>
              <a:t> of </a:t>
            </a:r>
            <a:r>
              <a:rPr lang="pl-PL" dirty="0" err="1"/>
              <a:t>low</a:t>
            </a:r>
            <a:r>
              <a:rPr lang="pl-PL" dirty="0"/>
              <a:t> </a:t>
            </a:r>
            <a:r>
              <a:rPr lang="pl-PL" dirty="0" err="1"/>
              <a:t>complexity</a:t>
            </a:r>
            <a:r>
              <a:rPr lang="pl-PL" dirty="0"/>
              <a:t> regions with </a:t>
            </a:r>
            <a:r>
              <a:rPr lang="pl-PL" dirty="0" err="1"/>
              <a:t>canonical</a:t>
            </a:r>
            <a:r>
              <a:rPr lang="pl-PL" dirty="0"/>
              <a:t> </a:t>
            </a:r>
            <a:r>
              <a:rPr lang="pl-PL" dirty="0" err="1"/>
              <a:t>methods</a:t>
            </a:r>
            <a:r>
              <a:rPr lang="pl-PL" dirty="0"/>
              <a:t> for protein </a:t>
            </a:r>
            <a:r>
              <a:rPr lang="pl-PL" dirty="0" err="1"/>
              <a:t>sequence</a:t>
            </a:r>
            <a:r>
              <a:rPr lang="pl-PL" dirty="0"/>
              <a:t> </a:t>
            </a:r>
            <a:r>
              <a:rPr lang="pl-PL" dirty="0" err="1"/>
              <a:t>comparison</a:t>
            </a:r>
            <a:r>
              <a:rPr lang="pl-PL" dirty="0"/>
              <a:t>. </a:t>
            </a:r>
            <a:r>
              <a:rPr lang="pl-PL" dirty="0" err="1"/>
              <a:t>Brief</a:t>
            </a:r>
            <a:r>
              <a:rPr lang="pl-PL" dirty="0"/>
              <a:t> </a:t>
            </a:r>
            <a:r>
              <a:rPr lang="pl-PL" dirty="0" err="1"/>
              <a:t>Bioinform</a:t>
            </a:r>
            <a:r>
              <a:rPr lang="pl-PL" dirty="0"/>
              <a:t>. 2022 Sep 20;23(5):bbac299. doi: 10.1093/bib/bbac299. </a:t>
            </a:r>
            <a:r>
              <a:rPr lang="pl-PL" dirty="0" err="1"/>
              <a:t>Erratum</a:t>
            </a:r>
            <a:r>
              <a:rPr lang="pl-PL" dirty="0"/>
              <a:t> in: </a:t>
            </a:r>
            <a:r>
              <a:rPr lang="pl-PL" dirty="0" err="1"/>
              <a:t>Brief</a:t>
            </a:r>
            <a:r>
              <a:rPr lang="pl-PL" dirty="0"/>
              <a:t> </a:t>
            </a:r>
            <a:r>
              <a:rPr lang="pl-PL" dirty="0" err="1"/>
              <a:t>Bioinform</a:t>
            </a:r>
            <a:r>
              <a:rPr lang="pl-PL" dirty="0"/>
              <a:t>. 2022 </a:t>
            </a:r>
            <a:r>
              <a:rPr lang="pl-PL" dirty="0" err="1"/>
              <a:t>Nov</a:t>
            </a:r>
            <a:r>
              <a:rPr lang="pl-PL" dirty="0"/>
              <a:t> 19;23(6): PMID: 35914952; PMCID: PMC9487646.</a:t>
            </a:r>
          </a:p>
          <a:p>
            <a:r>
              <a:rPr lang="pl-PL" dirty="0" err="1"/>
              <a:t>Mier</a:t>
            </a:r>
            <a:r>
              <a:rPr lang="pl-PL" dirty="0"/>
              <a:t> P, </a:t>
            </a:r>
            <a:r>
              <a:rPr lang="pl-PL" dirty="0" err="1"/>
              <a:t>Paladin</a:t>
            </a:r>
            <a:r>
              <a:rPr lang="pl-PL" dirty="0"/>
              <a:t> L, </a:t>
            </a:r>
            <a:r>
              <a:rPr lang="pl-PL" dirty="0" err="1"/>
              <a:t>Tamana</a:t>
            </a:r>
            <a:r>
              <a:rPr lang="pl-PL" dirty="0"/>
              <a:t> S, </a:t>
            </a:r>
            <a:r>
              <a:rPr lang="pl-PL" dirty="0" err="1"/>
              <a:t>Petrosian</a:t>
            </a:r>
            <a:r>
              <a:rPr lang="pl-PL" dirty="0"/>
              <a:t> S, </a:t>
            </a:r>
            <a:r>
              <a:rPr lang="pl-PL" dirty="0" err="1"/>
              <a:t>Hajdu-Soltész</a:t>
            </a:r>
            <a:r>
              <a:rPr lang="pl-PL" dirty="0"/>
              <a:t> B, Urbanek A, Gruca A, </a:t>
            </a:r>
            <a:r>
              <a:rPr lang="pl-PL" dirty="0" err="1"/>
              <a:t>Plewczynski</a:t>
            </a:r>
            <a:r>
              <a:rPr lang="pl-PL" dirty="0"/>
              <a:t> D, Grynberg M, </a:t>
            </a:r>
            <a:r>
              <a:rPr lang="pl-PL" dirty="0" err="1"/>
              <a:t>Bernadó</a:t>
            </a:r>
            <a:r>
              <a:rPr lang="pl-PL" dirty="0"/>
              <a:t> P, </a:t>
            </a:r>
            <a:r>
              <a:rPr lang="pl-PL" dirty="0" err="1"/>
              <a:t>Gáspári</a:t>
            </a:r>
            <a:r>
              <a:rPr lang="pl-PL" dirty="0"/>
              <a:t> Z, </a:t>
            </a:r>
            <a:r>
              <a:rPr lang="pl-PL" dirty="0" err="1"/>
              <a:t>Ouzounis</a:t>
            </a:r>
            <a:r>
              <a:rPr lang="pl-PL" dirty="0"/>
              <a:t> CA, </a:t>
            </a:r>
            <a:r>
              <a:rPr lang="pl-PL" dirty="0" err="1"/>
              <a:t>Promponas</a:t>
            </a:r>
            <a:r>
              <a:rPr lang="pl-PL" dirty="0"/>
              <a:t> VJ, </a:t>
            </a:r>
            <a:r>
              <a:rPr lang="pl-PL" dirty="0" err="1"/>
              <a:t>Kajava</a:t>
            </a:r>
            <a:r>
              <a:rPr lang="pl-PL" dirty="0"/>
              <a:t> AV, Hancock JM, </a:t>
            </a:r>
            <a:r>
              <a:rPr lang="pl-PL" dirty="0" err="1"/>
              <a:t>Tosatto</a:t>
            </a:r>
            <a:r>
              <a:rPr lang="pl-PL" dirty="0"/>
              <a:t> SCE, </a:t>
            </a:r>
            <a:r>
              <a:rPr lang="pl-PL" dirty="0" err="1"/>
              <a:t>Dosztanyi</a:t>
            </a:r>
            <a:r>
              <a:rPr lang="pl-PL" dirty="0"/>
              <a:t> Z, </a:t>
            </a:r>
            <a:r>
              <a:rPr lang="pl-PL" dirty="0" err="1"/>
              <a:t>Andrade</a:t>
            </a:r>
            <a:r>
              <a:rPr lang="pl-PL" dirty="0"/>
              <a:t>-Navarro MA. </a:t>
            </a:r>
            <a:r>
              <a:rPr lang="pl-PL" dirty="0" err="1"/>
              <a:t>Disentangling</a:t>
            </a:r>
            <a:r>
              <a:rPr lang="pl-PL" dirty="0"/>
              <a:t> the </a:t>
            </a:r>
            <a:r>
              <a:rPr lang="pl-PL" dirty="0" err="1"/>
              <a:t>complexity</a:t>
            </a:r>
            <a:r>
              <a:rPr lang="pl-PL" dirty="0"/>
              <a:t> of </a:t>
            </a:r>
            <a:r>
              <a:rPr lang="pl-PL" dirty="0" err="1"/>
              <a:t>low</a:t>
            </a:r>
            <a:r>
              <a:rPr lang="pl-PL" dirty="0"/>
              <a:t> </a:t>
            </a:r>
            <a:r>
              <a:rPr lang="pl-PL" dirty="0" err="1"/>
              <a:t>complexity</a:t>
            </a:r>
            <a:r>
              <a:rPr lang="pl-PL" dirty="0"/>
              <a:t> </a:t>
            </a:r>
            <a:r>
              <a:rPr lang="pl-PL" dirty="0" err="1"/>
              <a:t>proteins</a:t>
            </a:r>
            <a:r>
              <a:rPr lang="pl-PL" dirty="0"/>
              <a:t>. </a:t>
            </a:r>
            <a:r>
              <a:rPr lang="pl-PL" dirty="0" err="1"/>
              <a:t>Brief</a:t>
            </a:r>
            <a:r>
              <a:rPr lang="pl-PL" dirty="0"/>
              <a:t> </a:t>
            </a:r>
            <a:r>
              <a:rPr lang="pl-PL" dirty="0" err="1"/>
              <a:t>Bioinform</a:t>
            </a:r>
            <a:r>
              <a:rPr lang="pl-PL" dirty="0"/>
              <a:t>. 2020 Mar 23;21(2):458-472. doi: 10.1093/bib/bbz007. PMID: 30698641; PMCID: PMC7299295.</a:t>
            </a:r>
          </a:p>
          <a:p>
            <a:r>
              <a:rPr lang="pl-PL" dirty="0" err="1"/>
              <a:t>Cascarina</a:t>
            </a:r>
            <a:r>
              <a:rPr lang="pl-PL" dirty="0"/>
              <a:t> SM, </a:t>
            </a:r>
            <a:r>
              <a:rPr lang="pl-PL" dirty="0" err="1"/>
              <a:t>Elder</a:t>
            </a:r>
            <a:r>
              <a:rPr lang="pl-PL" dirty="0"/>
              <a:t> MR, Ross ED. </a:t>
            </a:r>
            <a:r>
              <a:rPr lang="pl-PL" dirty="0" err="1"/>
              <a:t>Atypical</a:t>
            </a:r>
            <a:r>
              <a:rPr lang="pl-PL" dirty="0"/>
              <a:t> </a:t>
            </a:r>
            <a:r>
              <a:rPr lang="pl-PL" dirty="0" err="1"/>
              <a:t>structural</a:t>
            </a:r>
            <a:r>
              <a:rPr lang="pl-PL" dirty="0"/>
              <a:t> </a:t>
            </a:r>
            <a:r>
              <a:rPr lang="pl-PL" dirty="0" err="1"/>
              <a:t>tendencies</a:t>
            </a:r>
            <a:r>
              <a:rPr lang="pl-PL" dirty="0"/>
              <a:t> </a:t>
            </a:r>
            <a:r>
              <a:rPr lang="pl-PL" dirty="0" err="1"/>
              <a:t>among</a:t>
            </a:r>
            <a:r>
              <a:rPr lang="pl-PL" dirty="0"/>
              <a:t> </a:t>
            </a:r>
            <a:r>
              <a:rPr lang="pl-PL" dirty="0" err="1"/>
              <a:t>low-complexity</a:t>
            </a:r>
            <a:r>
              <a:rPr lang="pl-PL" dirty="0"/>
              <a:t> </a:t>
            </a:r>
            <a:r>
              <a:rPr lang="pl-PL" dirty="0" err="1"/>
              <a:t>domains</a:t>
            </a:r>
            <a:r>
              <a:rPr lang="pl-PL" dirty="0"/>
              <a:t> in the Protein Data Bank </a:t>
            </a:r>
            <a:r>
              <a:rPr lang="pl-PL" dirty="0" err="1"/>
              <a:t>proteome</a:t>
            </a:r>
            <a:r>
              <a:rPr lang="pl-PL" dirty="0"/>
              <a:t>. </a:t>
            </a:r>
            <a:r>
              <a:rPr lang="pl-PL" dirty="0" err="1"/>
              <a:t>PLoS</a:t>
            </a:r>
            <a:r>
              <a:rPr lang="pl-PL" dirty="0"/>
              <a:t> </a:t>
            </a:r>
            <a:r>
              <a:rPr lang="pl-PL" dirty="0" err="1"/>
              <a:t>Comput</a:t>
            </a:r>
            <a:r>
              <a:rPr lang="pl-PL" dirty="0"/>
              <a:t> Biol. 2020 Jan 27;16(1):e1007487. doi: 10.1371/journal.pcbi.1007487. PMID: 31986130; PMCID: PMC7004392.</a:t>
            </a:r>
          </a:p>
          <a:p>
            <a:r>
              <a:rPr lang="pl-PL" dirty="0" err="1"/>
              <a:t>Srivastava</a:t>
            </a:r>
            <a:r>
              <a:rPr lang="pl-PL" dirty="0"/>
              <a:t> R, </a:t>
            </a:r>
            <a:r>
              <a:rPr lang="pl-PL" dirty="0" err="1"/>
              <a:t>Ahn</a:t>
            </a:r>
            <a:r>
              <a:rPr lang="pl-PL" dirty="0"/>
              <a:t> SH. </a:t>
            </a:r>
            <a:r>
              <a:rPr lang="pl-PL" dirty="0" err="1"/>
              <a:t>Modifications</a:t>
            </a:r>
            <a:r>
              <a:rPr lang="pl-PL" dirty="0"/>
              <a:t> of RNA </a:t>
            </a:r>
            <a:r>
              <a:rPr lang="pl-PL" dirty="0" err="1"/>
              <a:t>polymerase</a:t>
            </a:r>
            <a:r>
              <a:rPr lang="pl-PL" dirty="0"/>
              <a:t> II CTD: </a:t>
            </a:r>
            <a:r>
              <a:rPr lang="pl-PL" dirty="0" err="1"/>
              <a:t>Connections</a:t>
            </a:r>
            <a:r>
              <a:rPr lang="pl-PL" dirty="0"/>
              <a:t> to the </a:t>
            </a:r>
            <a:r>
              <a:rPr lang="pl-PL" dirty="0" err="1"/>
              <a:t>histone</a:t>
            </a:r>
            <a:r>
              <a:rPr lang="pl-PL" dirty="0"/>
              <a:t> </a:t>
            </a:r>
            <a:r>
              <a:rPr lang="pl-PL" dirty="0" err="1"/>
              <a:t>code</a:t>
            </a:r>
            <a:r>
              <a:rPr lang="pl-PL" dirty="0"/>
              <a:t> and </a:t>
            </a:r>
            <a:r>
              <a:rPr lang="pl-PL" dirty="0" err="1"/>
              <a:t>cellular</a:t>
            </a:r>
            <a:r>
              <a:rPr lang="pl-PL" dirty="0"/>
              <a:t> </a:t>
            </a:r>
            <a:r>
              <a:rPr lang="pl-PL" dirty="0" err="1"/>
              <a:t>function</a:t>
            </a:r>
            <a:r>
              <a:rPr lang="pl-PL" dirty="0"/>
              <a:t>. </a:t>
            </a:r>
            <a:r>
              <a:rPr lang="pl-PL" dirty="0" err="1"/>
              <a:t>Biotechnol</a:t>
            </a:r>
            <a:r>
              <a:rPr lang="pl-PL" dirty="0"/>
              <a:t> </a:t>
            </a:r>
            <a:r>
              <a:rPr lang="pl-PL" dirty="0" err="1"/>
              <a:t>Adv</a:t>
            </a:r>
            <a:r>
              <a:rPr lang="pl-PL" dirty="0"/>
              <a:t>. 2015 </a:t>
            </a:r>
            <a:r>
              <a:rPr lang="pl-PL" dirty="0" err="1"/>
              <a:t>Nov</a:t>
            </a:r>
            <a:r>
              <a:rPr lang="pl-PL" dirty="0"/>
              <a:t> 1;33(6 Pt 1):856-72. doi: 10.1016/j.biotechadv.2015.07.008. </a:t>
            </a:r>
            <a:r>
              <a:rPr lang="pl-PL" dirty="0" err="1"/>
              <a:t>Epub</a:t>
            </a:r>
            <a:r>
              <a:rPr lang="pl-PL" dirty="0"/>
              <a:t> 2015 </a:t>
            </a:r>
            <a:r>
              <a:rPr lang="pl-PL" dirty="0" err="1"/>
              <a:t>Aug</a:t>
            </a:r>
            <a:r>
              <a:rPr lang="pl-PL" dirty="0"/>
              <a:t> 1. PMID: 26241863.</a:t>
            </a:r>
          </a:p>
        </p:txBody>
      </p:sp>
    </p:spTree>
    <p:extLst>
      <p:ext uri="{BB962C8B-B14F-4D97-AF65-F5344CB8AC3E}">
        <p14:creationId xmlns:p14="http://schemas.microsoft.com/office/powerpoint/2010/main" val="2288628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1"/>
          <p:cNvSpPr/>
          <p:nvPr/>
        </p:nvSpPr>
        <p:spPr>
          <a:xfrm>
            <a:off x="0" y="5617169"/>
            <a:ext cx="12192000" cy="12704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71"/>
          <p:cNvSpPr txBox="1"/>
          <p:nvPr/>
        </p:nvSpPr>
        <p:spPr>
          <a:xfrm>
            <a:off x="515270" y="5901450"/>
            <a:ext cx="11140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rgbClr val="154B8E"/>
                </a:solidFill>
                <a:latin typeface="Arial"/>
                <a:ea typeface="Arial"/>
                <a:cs typeface="Arial"/>
                <a:sym typeface="Arial"/>
              </a:rPr>
              <a:t>The work was funded by the project OPUS 20 2020/39/B/ST6/03447.</a:t>
            </a:r>
            <a:endParaRPr sz="1800" b="0" i="0" u="none" strike="noStrike" cap="none" dirty="0">
              <a:solidFill>
                <a:srgbClr val="154B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71" descr="Obraz zawierający tekst, Czcionka, logo, Grafika&#10;&#10;Opis wygenerowany automatyczni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5401" y="68204"/>
            <a:ext cx="3276146" cy="825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0875" y="2458901"/>
            <a:ext cx="1264510" cy="1270417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71"/>
          <p:cNvSpPr txBox="1"/>
          <p:nvPr/>
        </p:nvSpPr>
        <p:spPr>
          <a:xfrm>
            <a:off x="9688542" y="3496156"/>
            <a:ext cx="252916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ABD0D"/>
                </a:solidFill>
                <a:latin typeface="Arial"/>
                <a:ea typeface="Arial"/>
                <a:cs typeface="Arial"/>
                <a:sym typeface="Arial"/>
              </a:rPr>
              <a:t>https://lcr-lab.org/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ABD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1900" y="6332400"/>
            <a:ext cx="4968000" cy="432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9E20688-B44F-45C8-9D6F-A5DD9021D5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73" y="1061544"/>
            <a:ext cx="6282118" cy="471389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39F5B2A-3908-41B0-9FA9-FF1F3EB2D4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30" y="253630"/>
            <a:ext cx="48196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9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3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 fontScale="90000"/>
          </a:bodyPr>
          <a:lstStyle/>
          <a:p>
            <a:r>
              <a:rPr lang="pl"/>
              <a:t>Protein with Low Complexity Regions (LCRs) -</a:t>
            </a:r>
            <a:endParaRPr/>
          </a:p>
          <a:p>
            <a:r>
              <a:rPr lang="pl"/>
              <a:t>Dissatisfaction protein (Q9VML1)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15600" y="2127700"/>
            <a:ext cx="11360800" cy="397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" sz="1867">
                <a:solidFill>
                  <a:srgbClr val="ADADAD"/>
                </a:solidFill>
                <a:latin typeface="Courier New"/>
                <a:ea typeface="Courier New"/>
                <a:cs typeface="Courier New"/>
                <a:sym typeface="Courier New"/>
              </a:rPr>
              <a:t>MGTAGDRLLD IPCKVCGDRS SGKHYGIYSC DGCSGFFKRS IHRNRIYTCK ATGDLKGRCP VDKTHRNQCR ACRLAKCFQS AMNKDAVQHE RGPRKPKLHP QL</a:t>
            </a:r>
            <a:r>
              <a:rPr lang="pl" sz="1867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HHHHHHAA AAAAAAHHAA AAHHHHHHHH HAHAAAAHHA AVAAAAA</a:t>
            </a:r>
            <a:r>
              <a:rPr lang="pl" sz="1867">
                <a:solidFill>
                  <a:srgbClr val="ADADAD"/>
                </a:solidFill>
                <a:latin typeface="Courier New"/>
                <a:ea typeface="Courier New"/>
                <a:cs typeface="Courier New"/>
                <a:sym typeface="Courier New"/>
              </a:rPr>
              <a:t>SGL </a:t>
            </a:r>
            <a:r>
              <a:rPr lang="pl" sz="1867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HHHHH</a:t>
            </a:r>
            <a:r>
              <a:rPr lang="pl" sz="1867">
                <a:solidFill>
                  <a:srgbClr val="ADADAD"/>
                </a:solidFill>
                <a:latin typeface="Courier New"/>
                <a:ea typeface="Courier New"/>
                <a:cs typeface="Courier New"/>
                <a:sym typeface="Courier New"/>
              </a:rPr>
              <a:t>AMPVS LVTNVSASFN YTQHISTHPP APAAPPSGFH LTASGAQQGP APPAGHLHHG GAGHQHATAF HHPGHGHALP APHGGVVSNP GGNSSAISGS GPGSTLPFPS HLLHHNLIAE AASKLPGITA TAVAAVVSST STPYASAAQT SSPSSNNHNY SSPSPSNSIQ SISSIGSRSG GGEEGLSLGS ESPRVNVETE TPSPSNSPPL SAGSISPAPT LTTSSGSPQH RQMSRHSLSE ATTPPSHASL MICAS</a:t>
            </a:r>
            <a:r>
              <a:rPr lang="pl" sz="1867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NNNNN NNNNNNN</a:t>
            </a:r>
            <a:r>
              <a:rPr lang="pl" sz="1867">
                <a:solidFill>
                  <a:srgbClr val="ADADAD"/>
                </a:solidFill>
                <a:latin typeface="Courier New"/>
                <a:ea typeface="Courier New"/>
                <a:cs typeface="Courier New"/>
                <a:sym typeface="Courier New"/>
              </a:rPr>
              <a:t>GEH KQSSYTSGS</a:t>
            </a:r>
            <a:r>
              <a:rPr lang="pl" sz="1867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 TPTTPTPPPP</a:t>
            </a:r>
            <a:r>
              <a:rPr lang="pl" sz="1867">
                <a:solidFill>
                  <a:srgbClr val="ADADAD"/>
                </a:solidFill>
                <a:latin typeface="Courier New"/>
                <a:ea typeface="Courier New"/>
                <a:cs typeface="Courier New"/>
                <a:sym typeface="Courier New"/>
              </a:rPr>
              <a:t> RSGVGSTCNT ASSSSGFLEL LLSPDKCQEL IQYQVQHNTL LFPQQLLDSR LLSWEMLQET TARLLFMAVR WVKCLMPFQT LSKNDQHLLL QESWKELFLL NLAQWTIPLD LTPILESPLI RERVLQDEAT QTEMKTIQEI LCRFRQITPD GSEVGCMKAI ALFAPETAGL CDVQPVEMLQ DQAQCILSDH VRLRYPRQAT RFGR</a:t>
            </a:r>
            <a:r>
              <a:rPr lang="pl" sz="1867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LLLLL</a:t>
            </a:r>
            <a:r>
              <a:rPr lang="pl" sz="1867">
                <a:solidFill>
                  <a:srgbClr val="ADADAD"/>
                </a:solidFill>
                <a:latin typeface="Courier New"/>
                <a:ea typeface="Courier New"/>
                <a:cs typeface="Courier New"/>
                <a:sym typeface="Courier New"/>
              </a:rPr>
              <a:t>P  SLRTIRAATI EALFFKETIG NVPIARLLRD  MYTMEPAQVD K</a:t>
            </a:r>
            <a:endParaRPr sz="1867">
              <a:solidFill>
                <a:srgbClr val="ADADA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3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 fontScale="90000"/>
          </a:bodyPr>
          <a:lstStyle/>
          <a:p>
            <a:r>
              <a:rPr lang="pl"/>
              <a:t>Protein with Low Complexity Regions (LCRs) -</a:t>
            </a:r>
            <a:endParaRPr/>
          </a:p>
          <a:p>
            <a:r>
              <a:rPr lang="pl"/>
              <a:t> Histidine-rich glycoprotein (P04196)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415600" y="2127700"/>
            <a:ext cx="11360800" cy="397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 algn="just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pl" sz="1867" dirty="0">
                <a:solidFill>
                  <a:srgbClr val="ADADAD"/>
                </a:solidFill>
                <a:latin typeface="Courier New"/>
                <a:ea typeface="Courier New"/>
                <a:cs typeface="Courier New"/>
                <a:sym typeface="Courier New"/>
              </a:rPr>
              <a:t>MKALIAALLL ITLQYSCAVS PTDCSAVEPE AEKALDLINK RRRDGYLFQL LRIADAHLDR VENTTVYYLV LDVQESDCSV LSRKYWNDCE PPDSRRPSEI VIGQCKVIAT RHSHESQDLR VIDFNCTTSS VSSALANTKD SPVLIDFFED TERYRKQANK ALEKYKEEND DFASFRVDRI ERVARVRGGE GTGYFVDFSV RNCPRHHFPR HPNVFGFCRA DLFYDVEALD LESPKNLVIN CEVFDPQEHE NINGVPPHLG HPFHWGGHER </a:t>
            </a:r>
            <a:r>
              <a:rPr lang="pl" sz="1867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SSTTKPP</a:t>
            </a:r>
            <a:r>
              <a:rPr lang="pl" sz="1867" dirty="0">
                <a:solidFill>
                  <a:srgbClr val="ADADAD"/>
                </a:solidFill>
                <a:latin typeface="Courier New"/>
                <a:ea typeface="Courier New"/>
                <a:cs typeface="Courier New"/>
                <a:sym typeface="Courier New"/>
              </a:rPr>
              <a:t>FKP HGSRD</a:t>
            </a:r>
            <a:r>
              <a:rPr lang="pl" sz="1867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HHHPH</a:t>
            </a:r>
            <a:r>
              <a:rPr lang="pl" sz="1867" dirty="0">
                <a:solidFill>
                  <a:srgbClr val="ADADAD"/>
                </a:solidFill>
                <a:latin typeface="Courier New"/>
                <a:ea typeface="Courier New"/>
                <a:cs typeface="Courier New"/>
                <a:sym typeface="Courier New"/>
              </a:rPr>
              <a:t> K</a:t>
            </a:r>
            <a:r>
              <a:rPr lang="pl" sz="1867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PHEHGPPPP</a:t>
            </a:r>
            <a:r>
              <a:rPr lang="pl" sz="1867" dirty="0">
                <a:solidFill>
                  <a:srgbClr val="ADADAD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l" sz="1867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pl" sz="1867" dirty="0">
                <a:solidFill>
                  <a:srgbClr val="ADADAD"/>
                </a:solidFill>
                <a:latin typeface="Courier New"/>
                <a:ea typeface="Courier New"/>
                <a:cs typeface="Courier New"/>
                <a:sym typeface="Courier New"/>
              </a:rPr>
              <a:t>DERDHSHGP PLPQGPPPLL PMSCSSCQHA TFGTNGAQRH SH</a:t>
            </a:r>
            <a:r>
              <a:rPr lang="pl" sz="1867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NNNSS</a:t>
            </a:r>
            <a:r>
              <a:rPr lang="pl" sz="1867" dirty="0">
                <a:solidFill>
                  <a:srgbClr val="ADADAD"/>
                </a:solidFill>
                <a:latin typeface="Courier New"/>
                <a:ea typeface="Courier New"/>
                <a:cs typeface="Courier New"/>
                <a:sym typeface="Courier New"/>
              </a:rPr>
              <a:t>DLH </a:t>
            </a:r>
            <a:r>
              <a:rPr lang="pl" sz="1867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PHKHHSHEQH PHGHHPHAHH</a:t>
            </a:r>
            <a:r>
              <a:rPr lang="pl" sz="1867" dirty="0">
                <a:solidFill>
                  <a:srgbClr val="ADADAD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l" sz="1867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PHEHDTHRQH PH</a:t>
            </a:r>
            <a:r>
              <a:rPr lang="pl" sz="1867" dirty="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GHHPH</a:t>
            </a:r>
            <a:r>
              <a:rPr lang="pl" sz="1867" dirty="0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GHH PH</a:t>
            </a:r>
            <a:r>
              <a:rPr lang="pl" sz="1867" dirty="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GHHPH</a:t>
            </a:r>
            <a:r>
              <a:rPr lang="pl" sz="1867" dirty="0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</a:rPr>
              <a:t>GHH PH</a:t>
            </a:r>
            <a:r>
              <a:rPr lang="pl" sz="1867" dirty="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GHHPH</a:t>
            </a:r>
            <a:r>
              <a:rPr lang="pl" sz="1867" dirty="0">
                <a:solidFill>
                  <a:srgbClr val="ADADAD"/>
                </a:solidFill>
                <a:latin typeface="Courier New"/>
                <a:ea typeface="Courier New"/>
                <a:cs typeface="Courier New"/>
                <a:sym typeface="Courier New"/>
              </a:rPr>
              <a:t>CHD FQDYGPCDPP PHNQGHCCHG HGPPPGHLRR RGPGKGPRPF HCRQIGSVYR LPPLRKGEVL PLPEANFPSF PLPHHKHPLK PDNQPFPQSV SESCPGKFKS  GFPQVSMFFT HTFPK</a:t>
            </a:r>
            <a:endParaRPr sz="1867" dirty="0">
              <a:solidFill>
                <a:srgbClr val="ADADA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 algn="just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sz="1867" dirty="0">
              <a:solidFill>
                <a:srgbClr val="ADADA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sz="1867" dirty="0">
              <a:solidFill>
                <a:srgbClr val="ADADA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DEDA61-5AC2-4F25-B232-CAC8511D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Examples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E9C6232-2B7D-4ADF-B1EB-E1C76B0B3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endParaRPr lang="pl-PL" dirty="0"/>
          </a:p>
          <a:p>
            <a:pPr marL="152396" indent="0">
              <a:buNone/>
            </a:pPr>
            <a:r>
              <a:rPr lang="pl-PL" dirty="0"/>
              <a:t>CBR/LCR/homo		</a:t>
            </a:r>
            <a:r>
              <a:rPr lang="pl-PL" sz="3600" dirty="0"/>
              <a:t>CCCCCCCCCCCCCCCCCCCCCCCCCCCCCC</a:t>
            </a:r>
          </a:p>
          <a:p>
            <a:pPr marL="152396" indent="0">
              <a:buNone/>
            </a:pPr>
            <a:endParaRPr lang="pl-PL" dirty="0"/>
          </a:p>
          <a:p>
            <a:pPr marL="152396" indent="0">
              <a:buNone/>
            </a:pPr>
            <a:endParaRPr lang="pl-PL" dirty="0"/>
          </a:p>
          <a:p>
            <a:pPr marL="152396" indent="0">
              <a:buNone/>
            </a:pPr>
            <a:r>
              <a:rPr lang="pl-PL" dirty="0"/>
              <a:t>CBR/LCR/STR		</a:t>
            </a:r>
            <a:r>
              <a:rPr lang="pl-PL" sz="3600" dirty="0"/>
              <a:t>LCLCLCLCLCLCLCLCLCLCLCLCLCLCLCLCLC</a:t>
            </a:r>
          </a:p>
          <a:p>
            <a:pPr marL="152396" indent="0">
              <a:buNone/>
            </a:pPr>
            <a:endParaRPr lang="pl-PL" dirty="0"/>
          </a:p>
          <a:p>
            <a:pPr marL="152396" indent="0">
              <a:buNone/>
            </a:pPr>
            <a:endParaRPr lang="pl-PL" dirty="0"/>
          </a:p>
          <a:p>
            <a:pPr marL="152396" indent="0">
              <a:buNone/>
            </a:pPr>
            <a:r>
              <a:rPr lang="pl-PL" dirty="0"/>
              <a:t>CBR				</a:t>
            </a:r>
            <a:r>
              <a:rPr lang="pl-PL" sz="3600" dirty="0" err="1"/>
              <a:t>CxxxxxCxxxxxxxxCxxxxxCxxxxxxxxCxxxxC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91262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pl"/>
              <a:t>LCR types</a:t>
            </a:r>
            <a:endParaRPr/>
          </a:p>
        </p:txBody>
      </p:sp>
      <p:graphicFrame>
        <p:nvGraphicFramePr>
          <p:cNvPr id="89" name="Google Shape;89;p17"/>
          <p:cNvGraphicFramePr/>
          <p:nvPr>
            <p:extLst>
              <p:ext uri="{D42A27DB-BD31-4B8C-83A1-F6EECF244321}">
                <p14:modId xmlns:p14="http://schemas.microsoft.com/office/powerpoint/2010/main" val="664408495"/>
              </p:ext>
            </p:extLst>
          </p:nvPr>
        </p:nvGraphicFramePr>
        <p:xfrm>
          <a:off x="1270000" y="2429433"/>
          <a:ext cx="9652000" cy="3146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28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400" b="1"/>
                        <a:t>Type of LCRs</a:t>
                      </a:r>
                      <a:endParaRPr sz="2400" b="1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400" b="1"/>
                        <a:t>Examples</a:t>
                      </a:r>
                      <a:endParaRPr sz="2400" b="1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400"/>
                        <a:t>Homorepeats</a:t>
                      </a:r>
                      <a:endParaRPr sz="24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400">
                          <a:solidFill>
                            <a:srgbClr val="FF0000"/>
                          </a:solidFill>
                        </a:rPr>
                        <a:t>AAAAAAAAAAAAAAAAA</a:t>
                      </a:r>
                      <a:endParaRPr sz="240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7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400" dirty="0"/>
                        <a:t>Short tandem repeats</a:t>
                      </a:r>
                      <a:endParaRPr sz="2400" dirty="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400" dirty="0">
                          <a:solidFill>
                            <a:srgbClr val="FF7300"/>
                          </a:solidFill>
                        </a:rPr>
                        <a:t>PHGHH</a:t>
                      </a:r>
                      <a:r>
                        <a:rPr lang="pl" sz="2400" dirty="0">
                          <a:solidFill>
                            <a:srgbClr val="1155CC"/>
                          </a:solidFill>
                        </a:rPr>
                        <a:t>PHGHH</a:t>
                      </a:r>
                      <a:r>
                        <a:rPr lang="pl" sz="2400" dirty="0">
                          <a:solidFill>
                            <a:srgbClr val="FF7300"/>
                          </a:solidFill>
                        </a:rPr>
                        <a:t>PHGHH</a:t>
                      </a:r>
                      <a:r>
                        <a:rPr lang="pl" sz="2400" dirty="0">
                          <a:solidFill>
                            <a:srgbClr val="1155CC"/>
                          </a:solidFill>
                        </a:rPr>
                        <a:t>PHGHH</a:t>
                      </a:r>
                      <a:r>
                        <a:rPr lang="pl" sz="2400" dirty="0">
                          <a:solidFill>
                            <a:srgbClr val="FF7300"/>
                          </a:solidFill>
                        </a:rPr>
                        <a:t>PHGHH</a:t>
                      </a:r>
                      <a:endParaRPr sz="2400" dirty="0">
                        <a:solidFill>
                          <a:srgbClr val="FF7300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2400" dirty="0"/>
                        <a:t>Fuzzy regions</a:t>
                      </a:r>
                      <a:endParaRPr sz="2400" dirty="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dirty="0">
                          <a:solidFill>
                            <a:srgbClr val="6AA84F"/>
                          </a:solidFill>
                        </a:rPr>
                        <a:t>PHKHHSHEQH</a:t>
                      </a:r>
                      <a:endParaRPr sz="2400" dirty="0">
                        <a:solidFill>
                          <a:srgbClr val="FF0000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dirty="0" err="1"/>
                        <a:t>Fused</a:t>
                      </a:r>
                      <a:r>
                        <a:rPr lang="pl-PL" sz="2400" dirty="0"/>
                        <a:t> regions</a:t>
                      </a:r>
                      <a:endParaRPr sz="2400" dirty="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dirty="0">
                          <a:solidFill>
                            <a:srgbClr val="FF0000"/>
                          </a:solidFill>
                        </a:rPr>
                        <a:t>QQQQQQQQQQ</a:t>
                      </a:r>
                      <a:r>
                        <a:rPr lang="pl-PL" sz="2400" dirty="0">
                          <a:solidFill>
                            <a:srgbClr val="0070C0"/>
                          </a:solidFill>
                        </a:rPr>
                        <a:t>PPPPPPPPP</a:t>
                      </a:r>
                      <a:endParaRPr sz="2400" dirty="0">
                        <a:solidFill>
                          <a:srgbClr val="0070C0"/>
                        </a:solidFill>
                      </a:endParaRPr>
                    </a:p>
                  </a:txBody>
                  <a:tcPr marL="121900" marR="121900" marT="121900" marB="1219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2388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C17E-B977-984C-BD0A-76B926AF2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facts about LCRs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31E2-8191-F94C-B52A-D61599FDE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In </a:t>
            </a:r>
            <a:r>
              <a:rPr lang="pl-PL" dirty="0" err="1"/>
              <a:t>about</a:t>
            </a:r>
            <a:r>
              <a:rPr lang="pl-PL" dirty="0"/>
              <a:t> 60</a:t>
            </a:r>
            <a:r>
              <a:rPr lang="en-GB" dirty="0"/>
              <a:t>% of proteins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Eukaryotes</a:t>
            </a:r>
            <a:r>
              <a:rPr lang="pl-PL" dirty="0"/>
              <a:t>: 15% of </a:t>
            </a:r>
            <a:r>
              <a:rPr lang="pl-PL" dirty="0" err="1"/>
              <a:t>sequences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LCRs</a:t>
            </a:r>
            <a:endParaRPr lang="pl-PL" dirty="0"/>
          </a:p>
          <a:p>
            <a:r>
              <a:rPr lang="pl-PL" dirty="0" err="1"/>
              <a:t>Prokaryotes</a:t>
            </a:r>
            <a:r>
              <a:rPr lang="pl-PL" dirty="0"/>
              <a:t>: 3% of </a:t>
            </a:r>
            <a:r>
              <a:rPr lang="pl-PL" dirty="0" err="1"/>
              <a:t>sequences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LCRs</a:t>
            </a:r>
            <a:br>
              <a:rPr lang="en-GB" dirty="0"/>
            </a:br>
            <a:endParaRPr lang="en-GB" dirty="0"/>
          </a:p>
          <a:p>
            <a:r>
              <a:rPr lang="en-GB" dirty="0"/>
              <a:t>Mainly periodic or irregular repeats</a:t>
            </a:r>
          </a:p>
          <a:p>
            <a:endParaRPr lang="en-GB" dirty="0"/>
          </a:p>
          <a:p>
            <a:r>
              <a:rPr lang="en-GB" dirty="0"/>
              <a:t>Mostly in protein flanks</a:t>
            </a:r>
            <a:endParaRPr lang="pl-PL" dirty="0"/>
          </a:p>
          <a:p>
            <a:endParaRPr lang="pl-PL" dirty="0"/>
          </a:p>
          <a:p>
            <a:r>
              <a:rPr lang="en-GB" dirty="0"/>
              <a:t>Enriched in hub proteins</a:t>
            </a:r>
            <a:r>
              <a:rPr lang="pl-PL" dirty="0"/>
              <a:t>, </a:t>
            </a:r>
            <a:r>
              <a:rPr lang="pl-PL" dirty="0" err="1"/>
              <a:t>especially</a:t>
            </a:r>
            <a:r>
              <a:rPr lang="pl-PL" dirty="0"/>
              <a:t> </a:t>
            </a:r>
            <a:r>
              <a:rPr lang="pl-PL" dirty="0" err="1"/>
              <a:t>transcription</a:t>
            </a:r>
            <a:r>
              <a:rPr lang="pl-PL" dirty="0"/>
              <a:t> </a:t>
            </a:r>
            <a:r>
              <a:rPr lang="pl-PL" dirty="0" err="1"/>
              <a:t>factors</a:t>
            </a:r>
            <a:r>
              <a:rPr lang="pl-PL" dirty="0"/>
              <a:t> and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regulators</a:t>
            </a:r>
            <a:endParaRPr lang="pl-PL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86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C17E-B977-984C-BD0A-76B926AF2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Evolution</a:t>
            </a:r>
            <a:r>
              <a:rPr lang="pl-PL" dirty="0"/>
              <a:t> of</a:t>
            </a:r>
            <a:r>
              <a:rPr lang="en-US" dirty="0"/>
              <a:t> LCRs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31E2-8191-F94C-B52A-D61599FDE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More abundant in eukaryotes</a:t>
            </a:r>
            <a:endParaRPr lang="pl-PL" dirty="0"/>
          </a:p>
          <a:p>
            <a:endParaRPr lang="pl-PL" dirty="0"/>
          </a:p>
          <a:p>
            <a:r>
              <a:rPr lang="en-GB" dirty="0"/>
              <a:t>Younger proteins have more LCRs</a:t>
            </a:r>
          </a:p>
          <a:p>
            <a:endParaRPr lang="en-GB" dirty="0"/>
          </a:p>
          <a:p>
            <a:r>
              <a:rPr lang="en-GB" dirty="0"/>
              <a:t>Evolve </a:t>
            </a:r>
            <a:r>
              <a:rPr lang="pl-PL" dirty="0" err="1"/>
              <a:t>faster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high </a:t>
            </a:r>
            <a:r>
              <a:rPr lang="pl-PL" dirty="0" err="1"/>
              <a:t>complexity</a:t>
            </a:r>
            <a:r>
              <a:rPr lang="pl-PL" dirty="0"/>
              <a:t> regions</a:t>
            </a:r>
          </a:p>
          <a:p>
            <a:endParaRPr lang="pl-PL" dirty="0"/>
          </a:p>
          <a:p>
            <a:r>
              <a:rPr lang="pl-PL" dirty="0" err="1"/>
              <a:t>Gain</a:t>
            </a:r>
            <a:r>
              <a:rPr lang="pl-PL" dirty="0"/>
              <a:t>: </a:t>
            </a:r>
            <a:r>
              <a:rPr lang="pl-PL" dirty="0" err="1"/>
              <a:t>mostly</a:t>
            </a:r>
            <a:r>
              <a:rPr lang="pl-PL" dirty="0"/>
              <a:t> </a:t>
            </a:r>
            <a:r>
              <a:rPr lang="pl-PL" dirty="0" err="1"/>
              <a:t>through</a:t>
            </a:r>
            <a:r>
              <a:rPr lang="pl-PL" dirty="0"/>
              <a:t> </a:t>
            </a:r>
            <a:r>
              <a:rPr lang="pl-PL" dirty="0" err="1"/>
              <a:t>repeat</a:t>
            </a:r>
            <a:r>
              <a:rPr lang="pl-PL" dirty="0"/>
              <a:t> </a:t>
            </a:r>
            <a:r>
              <a:rPr lang="pl-PL" dirty="0" err="1"/>
              <a:t>expansion</a:t>
            </a:r>
            <a:r>
              <a:rPr lang="pl-PL" dirty="0"/>
              <a:t>, </a:t>
            </a:r>
            <a:r>
              <a:rPr lang="pl-PL" dirty="0" err="1"/>
              <a:t>loss</a:t>
            </a:r>
            <a:r>
              <a:rPr lang="pl-PL" dirty="0"/>
              <a:t>: </a:t>
            </a:r>
            <a:r>
              <a:rPr lang="pl-PL" dirty="0" err="1"/>
              <a:t>mutations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Appear</a:t>
            </a:r>
            <a:r>
              <a:rPr lang="pl-PL" dirty="0"/>
              <a:t> </a:t>
            </a:r>
            <a:r>
              <a:rPr lang="pl-PL" dirty="0" err="1"/>
              <a:t>mainly</a:t>
            </a:r>
            <a:r>
              <a:rPr lang="pl-PL" dirty="0"/>
              <a:t> </a:t>
            </a:r>
            <a:r>
              <a:rPr lang="pl-PL" dirty="0" err="1"/>
              <a:t>through</a:t>
            </a:r>
            <a:r>
              <a:rPr lang="pl-PL" dirty="0"/>
              <a:t> </a:t>
            </a:r>
            <a:r>
              <a:rPr lang="pl-PL" dirty="0" err="1"/>
              <a:t>replication</a:t>
            </a:r>
            <a:r>
              <a:rPr lang="pl-PL" dirty="0"/>
              <a:t> </a:t>
            </a:r>
            <a:r>
              <a:rPr lang="pl-PL" dirty="0" err="1"/>
              <a:t>slippage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LCRs</a:t>
            </a:r>
            <a:r>
              <a:rPr lang="pl-PL" dirty="0"/>
              <a:t> </a:t>
            </a:r>
            <a:r>
              <a:rPr lang="pl-PL" dirty="0" err="1"/>
              <a:t>give</a:t>
            </a:r>
            <a:r>
              <a:rPr lang="pl-PL" dirty="0"/>
              <a:t> </a:t>
            </a:r>
            <a:r>
              <a:rPr lang="pl-PL" dirty="0" err="1"/>
              <a:t>short</a:t>
            </a:r>
            <a:r>
              <a:rPr lang="pl-PL" dirty="0"/>
              <a:t>-term </a:t>
            </a:r>
            <a:r>
              <a:rPr lang="pl-PL" dirty="0" err="1"/>
              <a:t>evolutionary</a:t>
            </a:r>
            <a:r>
              <a:rPr lang="pl-PL" dirty="0"/>
              <a:t> </a:t>
            </a:r>
            <a:r>
              <a:rPr lang="pl-PL" dirty="0" err="1"/>
              <a:t>gains</a:t>
            </a:r>
            <a:r>
              <a:rPr lang="pl-PL" dirty="0"/>
              <a:t> (</a:t>
            </a:r>
            <a:r>
              <a:rPr lang="pl-PL" dirty="0" err="1"/>
              <a:t>local</a:t>
            </a:r>
            <a:r>
              <a:rPr lang="pl-PL" dirty="0"/>
              <a:t> </a:t>
            </a:r>
            <a:r>
              <a:rPr lang="pl-PL" dirty="0" err="1"/>
              <a:t>gains</a:t>
            </a:r>
            <a:r>
              <a:rPr lang="pl-PL" dirty="0"/>
              <a:t>) vs </a:t>
            </a:r>
            <a:r>
              <a:rPr lang="pl-PL" dirty="0" err="1"/>
              <a:t>duplications</a:t>
            </a:r>
            <a:r>
              <a:rPr lang="pl-PL" dirty="0"/>
              <a:t> (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general</a:t>
            </a:r>
            <a:r>
              <a:rPr lang="pl-PL" dirty="0"/>
              <a:t>, </a:t>
            </a:r>
            <a:r>
              <a:rPr lang="pl-PL" dirty="0" err="1"/>
              <a:t>long-lasting</a:t>
            </a:r>
            <a:r>
              <a:rPr lang="pl-PL" dirty="0"/>
              <a:t> </a:t>
            </a:r>
            <a:r>
              <a:rPr lang="pl-PL" dirty="0" err="1"/>
              <a:t>gains</a:t>
            </a:r>
            <a:r>
              <a:rPr lang="pl-PL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2996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6241</TotalTime>
  <Words>2012</Words>
  <Application>Microsoft Office PowerPoint</Application>
  <PresentationFormat>Panoramiczny</PresentationFormat>
  <Paragraphs>187</Paragraphs>
  <Slides>31</Slides>
  <Notes>8</Notes>
  <HiddenSlides>0</HiddenSlides>
  <MMClips>1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9" baseType="lpstr">
      <vt:lpstr>Arial</vt:lpstr>
      <vt:lpstr>BlinkMacSystemFont</vt:lpstr>
      <vt:lpstr>Calibri</vt:lpstr>
      <vt:lpstr>Calibri Light</vt:lpstr>
      <vt:lpstr>Courier New</vt:lpstr>
      <vt:lpstr>Open Sans</vt:lpstr>
      <vt:lpstr>Poppins</vt:lpstr>
      <vt:lpstr>Motyw pakietu Office</vt:lpstr>
      <vt:lpstr>Low complexity regions in proteins</vt:lpstr>
      <vt:lpstr>Definition(s)</vt:lpstr>
      <vt:lpstr>Complexity of low complexity</vt:lpstr>
      <vt:lpstr>Protein with Low Complexity Regions (LCRs) - Dissatisfaction protein (Q9VML1)</vt:lpstr>
      <vt:lpstr>Protein with Low Complexity Regions (LCRs) -  Histidine-rich glycoprotein (P04196)</vt:lpstr>
      <vt:lpstr>Examples</vt:lpstr>
      <vt:lpstr>LCR types</vt:lpstr>
      <vt:lpstr>Some facts about LCRs</vt:lpstr>
      <vt:lpstr>Evolution of LCRs</vt:lpstr>
      <vt:lpstr>Functions</vt:lpstr>
      <vt:lpstr>General functions</vt:lpstr>
      <vt:lpstr>Unknown</vt:lpstr>
      <vt:lpstr>Evolutionary (propagation)</vt:lpstr>
      <vt:lpstr>Structural</vt:lpstr>
      <vt:lpstr>Myosins at work</vt:lpstr>
      <vt:lpstr>Structural (phase separation)</vt:lpstr>
      <vt:lpstr>Regulatory – RNA polymerase II CTD</vt:lpstr>
      <vt:lpstr>Searching/Finding</vt:lpstr>
      <vt:lpstr>Old BLAST programme website</vt:lpstr>
      <vt:lpstr>Old BLAST programme parameters</vt:lpstr>
      <vt:lpstr>New BLAST programme website</vt:lpstr>
      <vt:lpstr>New BLAST programme parameters</vt:lpstr>
      <vt:lpstr>BLAST</vt:lpstr>
      <vt:lpstr>LCR-BLAST</vt:lpstr>
      <vt:lpstr>Structures</vt:lpstr>
      <vt:lpstr>Useful links</vt:lpstr>
      <vt:lpstr>Programmes</vt:lpstr>
      <vt:lpstr>Databases</vt:lpstr>
      <vt:lpstr>References</vt:lpstr>
      <vt:lpstr>Reading/references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</dc:creator>
  <cp:lastModifiedBy>Marcin</cp:lastModifiedBy>
  <cp:revision>125</cp:revision>
  <dcterms:created xsi:type="dcterms:W3CDTF">2023-09-25T14:11:44Z</dcterms:created>
  <dcterms:modified xsi:type="dcterms:W3CDTF">2023-11-29T14:12:33Z</dcterms:modified>
</cp:coreProperties>
</file>