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6" r:id="rId3"/>
    <p:sldId id="267" r:id="rId4"/>
    <p:sldId id="268" r:id="rId5"/>
  </p:sldIdLst>
  <p:sldSz cx="9906000" cy="6858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57" autoAdjust="0"/>
  </p:normalViewPr>
  <p:slideViewPr>
    <p:cSldViewPr snapToGrid="0" snapToObjects="1">
      <p:cViewPr varScale="1">
        <p:scale>
          <a:sx n="100" d="100"/>
          <a:sy n="100" d="100"/>
        </p:scale>
        <p:origin x="1624" y="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1002A"/>
          </a:solidFill>
          <a:ln>
            <a:solidFill>
              <a:srgbClr val="9E0D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" name="Bild 4" descr="JGU-Logo_weiss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4088" y="1981200"/>
            <a:ext cx="2921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5" descr="Schriftzug_weis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94088" y="5816600"/>
            <a:ext cx="2943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abrunden 4"/>
          <p:cNvSpPr/>
          <p:nvPr userDrawn="1"/>
        </p:nvSpPr>
        <p:spPr>
          <a:xfrm rot="5400000">
            <a:off x="1790699" y="-1798637"/>
            <a:ext cx="5181601" cy="8763000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248400"/>
            <a:ext cx="31242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Bild 14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6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62000" y="3728206"/>
            <a:ext cx="4572000" cy="17003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: Arial 20 Punkt Schriftgröße, Farbe 20% Schwarz</a:t>
            </a:r>
          </a:p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762000" y="1143699"/>
            <a:ext cx="8001000" cy="1905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62000" y="5428536"/>
            <a:ext cx="3113087" cy="64611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BB21-D0DE-4B48-8473-1F264A7E38D1}" type="datetime1">
              <a:rPr lang="de-DE"/>
              <a:pPr>
                <a:defRPr/>
              </a:pPr>
              <a:t>07.03.21</a:t>
            </a:fld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ACEC-1F04-47A7-9F65-CD986422AC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</a:rPr>
              <a:t>26. Mai 2011 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Bild 6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1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0"/>
            <a:ext cx="2532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12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3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08263" y="0"/>
            <a:ext cx="25352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36575" y="3009900"/>
            <a:ext cx="8313810" cy="2933700"/>
          </a:xfrm>
        </p:spPr>
        <p:txBody>
          <a:bodyPr/>
          <a:lstStyle>
            <a:lvl1pPr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36575" y="2298700"/>
            <a:ext cx="8313810" cy="477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</a:rPr>
              <a:t>26. Mai 2011 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" name="Bild 6" descr="JG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 userDrawn="1"/>
        </p:nvSpPr>
        <p:spPr>
          <a:xfrm>
            <a:off x="0" y="4343400"/>
            <a:ext cx="4572000" cy="838200"/>
          </a:xfrm>
          <a:prstGeom prst="rect">
            <a:avLst/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01625" y="4454525"/>
            <a:ext cx="4017963" cy="595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09600"/>
            <a:ext cx="9294813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7172325" cy="4741862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7451725" cy="657570"/>
          </a:xfrm>
        </p:spPr>
        <p:txBody>
          <a:bodyPr/>
          <a:lstStyle>
            <a:lvl1pPr marL="0" indent="0">
              <a:buNone/>
              <a:defRPr>
                <a:solidFill>
                  <a:srgbClr val="C1092D"/>
                </a:solidFill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8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609600"/>
            <a:ext cx="2532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9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254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0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08263" y="609600"/>
            <a:ext cx="25352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908050" y="3347049"/>
            <a:ext cx="7172325" cy="3086100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908050" y="2579688"/>
            <a:ext cx="8997950" cy="585787"/>
          </a:xfrm>
        </p:spPr>
        <p:txBody>
          <a:bodyPr/>
          <a:lstStyle>
            <a:lvl1pPr marL="0" indent="0" algn="l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5400000">
            <a:off x="1943100" y="-1333500"/>
            <a:ext cx="5410200" cy="9296400"/>
          </a:xfrm>
          <a:prstGeom prst="round1Rect">
            <a:avLst>
              <a:gd name="adj" fmla="val 7070"/>
            </a:avLst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2055813"/>
            <a:ext cx="8915400" cy="17462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Bild 12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46138" y="724978"/>
            <a:ext cx="8069262" cy="741363"/>
          </a:xfrm>
        </p:spPr>
        <p:txBody>
          <a:bodyPr/>
          <a:lstStyle>
            <a:lvl1pPr marL="0" indent="0" algn="ctr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1"/>
          </p:nvPr>
        </p:nvSpPr>
        <p:spPr>
          <a:xfrm>
            <a:off x="908051" y="2182482"/>
            <a:ext cx="8115180" cy="3507117"/>
          </a:xfr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790700" y="-1790700"/>
            <a:ext cx="5181600" cy="8763000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Bild 8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0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84200" y="2190900"/>
            <a:ext cx="8178800" cy="1336675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432D32CC-78C1-4239-9E1B-06AB10BFBF3C}" type="datetime1">
              <a:rPr lang="de-DE"/>
              <a:pPr>
                <a:defRPr/>
              </a:pPr>
              <a:t>07.03.21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3A913A4E-EDC9-44A7-86D6-D08EDA1D9A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761999" y="3728206"/>
            <a:ext cx="5848525" cy="170032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Introduction to biostatistics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Hristo Todorov, </a:t>
            </a:r>
          </a:p>
          <a:p>
            <a:r>
              <a:rPr lang="de-DE"/>
              <a:t>AG </a:t>
            </a:r>
            <a:r>
              <a:rPr lang="de-DE" dirty="0"/>
              <a:t>Prof. Dr. Susanne Gerber</a:t>
            </a:r>
          </a:p>
        </p:txBody>
      </p:sp>
    </p:spTree>
    <p:extLst>
      <p:ext uri="{BB962C8B-B14F-4D97-AF65-F5344CB8AC3E}">
        <p14:creationId xmlns:p14="http://schemas.microsoft.com/office/powerpoint/2010/main" val="428770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human resources department of a large company has the suspicion that workers exceed the lunch break of 60 min. The hypothesis is investigated in a sample of 20 workers. The sample average is 70 minutes with a variance of 100 min.</a:t>
                </a:r>
              </a:p>
              <a:p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What is the null and alternative hypothesis?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Is it a two-sided, left- or right-sided test?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Determine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n, </a:t>
                </a:r>
                <a:r>
                  <a:rPr lang="el-GR" dirty="0"/>
                  <a:t>σ</a:t>
                </a:r>
                <a:r>
                  <a:rPr lang="de-DE" dirty="0"/>
                  <a:t> and µ</a:t>
                </a:r>
                <a:r>
                  <a:rPr lang="de-DE" baseline="-25000" dirty="0"/>
                  <a:t>0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765"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Presumably, the deep sleep phase of students in the night prior to an exam is shorter than the average of 55 min. A sample of 61 students is investigated. On average, the deep sleep phase of these students was 48 min with a variance of 196.</a:t>
                </a:r>
              </a:p>
              <a:p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Determine 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and σ</a:t>
                </a:r>
                <a:r>
                  <a:rPr lang="en-US" baseline="30000" dirty="0"/>
                  <a:t>2 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Determine H</a:t>
                </a:r>
                <a:r>
                  <a:rPr lang="en-US" baseline="-25000" dirty="0"/>
                  <a:t>0</a:t>
                </a:r>
                <a:r>
                  <a:rPr lang="en-US" dirty="0"/>
                  <a:t> and H</a:t>
                </a:r>
                <a:r>
                  <a:rPr lang="en-US" baseline="-25000" dirty="0"/>
                  <a:t>1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The test statistic has the value of  T = -3.905 with a p-value = 0.00004. What is the test decision at a significance level </a:t>
                </a:r>
                <a:r>
                  <a:rPr lang="de-DE" dirty="0" err="1"/>
                  <a:t>ɑ</a:t>
                </a:r>
                <a:r>
                  <a:rPr lang="de-DE" dirty="0"/>
                  <a:t> = 1%?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de-DE" dirty="0"/>
                  <a:t>Which hypothesis is explicitly tested regarding the distribution of the test statistic?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08" t="-535" r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owner of a vegetarian restaurant is being sued by a client. The client has photographic proof, that 8 out of 25 soups that he ordered were not vegetarian because there was a fly in them. The court requires a hypothesis test using this sample to investigate if the proportion of soups with a fly in them is over the limit of 10% allowed by the law. </a:t>
            </a:r>
          </a:p>
          <a:p>
            <a:pPr marL="342900" indent="-342900">
              <a:buAutoNum type="alphaLcParenR"/>
            </a:pPr>
            <a:r>
              <a:rPr lang="en-US" dirty="0"/>
              <a:t>Define H</a:t>
            </a:r>
            <a:r>
              <a:rPr lang="en-US" baseline="-25000" dirty="0"/>
              <a:t>0</a:t>
            </a:r>
            <a:r>
              <a:rPr lang="en-US" dirty="0"/>
              <a:t> and H</a:t>
            </a:r>
            <a:r>
              <a:rPr lang="en-US" baseline="-25000" dirty="0"/>
              <a:t>1</a:t>
            </a:r>
            <a:r>
              <a:rPr lang="en-US" dirty="0"/>
              <a:t> for the population parameter p</a:t>
            </a:r>
          </a:p>
          <a:p>
            <a:pPr marL="342900" indent="-342900">
              <a:buAutoNum type="alphaLcParenR"/>
            </a:pPr>
            <a:r>
              <a:rPr lang="en-US" dirty="0"/>
              <a:t> Is this a two-, left or right sided test?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4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282</Words>
  <Application>Microsoft Macintosh PowerPoint</Application>
  <PresentationFormat>A4 Paper (210x297 mm)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Garamond</vt:lpstr>
      <vt:lpstr>Wingdings</vt:lpstr>
      <vt:lpstr>Office-Design</vt:lpstr>
      <vt:lpstr>PowerPoint Presentation</vt:lpstr>
      <vt:lpstr>PowerPoint Presentation</vt:lpstr>
      <vt:lpstr>PowerPoint Presentation</vt:lpstr>
      <vt:lpstr>PowerPoint Presentation</vt:lpstr>
    </vt:vector>
  </TitlesOfParts>
  <Company>Peakom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fd fds</dc:creator>
  <cp:lastModifiedBy>Todorov, Hristo</cp:lastModifiedBy>
  <cp:revision>195</cp:revision>
  <dcterms:created xsi:type="dcterms:W3CDTF">2011-08-27T16:08:40Z</dcterms:created>
  <dcterms:modified xsi:type="dcterms:W3CDTF">2021-03-07T17:37:51Z</dcterms:modified>
</cp:coreProperties>
</file>