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1"/>
  </p:notesMasterIdLst>
  <p:handoutMasterIdLst>
    <p:handoutMasterId r:id="rId42"/>
  </p:handoutMasterIdLst>
  <p:sldIdLst>
    <p:sldId id="663" r:id="rId4"/>
    <p:sldId id="686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708" r:id="rId19"/>
    <p:sldId id="709" r:id="rId20"/>
    <p:sldId id="710" r:id="rId21"/>
    <p:sldId id="711" r:id="rId22"/>
    <p:sldId id="712" r:id="rId23"/>
    <p:sldId id="685" r:id="rId24"/>
    <p:sldId id="728" r:id="rId25"/>
    <p:sldId id="729" r:id="rId26"/>
    <p:sldId id="717" r:id="rId27"/>
    <p:sldId id="719" r:id="rId28"/>
    <p:sldId id="720" r:id="rId29"/>
    <p:sldId id="721" r:id="rId30"/>
    <p:sldId id="722" r:id="rId31"/>
    <p:sldId id="723" r:id="rId32"/>
    <p:sldId id="724" r:id="rId33"/>
    <p:sldId id="714" r:id="rId34"/>
    <p:sldId id="715" r:id="rId35"/>
    <p:sldId id="716" r:id="rId36"/>
    <p:sldId id="725" r:id="rId37"/>
    <p:sldId id="726" r:id="rId38"/>
    <p:sldId id="727" r:id="rId39"/>
    <p:sldId id="730" r:id="rId4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F7A7AD"/>
    <a:srgbClr val="D9EDE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9" autoAdjust="0"/>
    <p:restoredTop sz="88861" autoAdjust="0"/>
  </p:normalViewPr>
  <p:slideViewPr>
    <p:cSldViewPr>
      <p:cViewPr varScale="1">
        <p:scale>
          <a:sx n="42" d="100"/>
          <a:sy n="42" d="100"/>
        </p:scale>
        <p:origin x="60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CA8C-4A7C-4591-AD45-718F8DF3F1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2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7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9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16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1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7FA9D-A43E-4928-8DCB-7A96BB9A7848}" type="slidenum">
              <a:rPr lang="en-US"/>
              <a:pPr/>
              <a:t>17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2120-12B8-4362-971F-2BBD705075A2}" type="slidenum">
              <a:rPr lang="en-US"/>
              <a:pPr/>
              <a:t>18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8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19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PDB &gt; Search &gt; PDB Statistics / UniProt</a:t>
            </a:r>
            <a:r>
              <a:rPr lang="en-US" baseline="0" dirty="0"/>
              <a:t> &gt; Advanced search &gt; Keyword 3D-structure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49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0F1-68DD-441E-9BB6-17F9AD13DFE0}" type="slidenum">
              <a:rPr lang="en-US"/>
              <a:pPr/>
              <a:t>20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10A47-5ED3-4A12-A624-2CF66EF49671}" type="slidenum">
              <a:rPr lang="en-US"/>
              <a:pPr/>
              <a:t>21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4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4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D2F02-6D8D-49FD-A212-72B4FFFB03C6}" type="slidenum">
              <a:rPr lang="en-US"/>
              <a:pPr/>
              <a:t>22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0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C2717-3F3F-4293-9B54-FDAEB36DE525}" type="slidenum">
              <a:rPr lang="en-US"/>
              <a:pPr/>
              <a:t>23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6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2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2A210-0005-43AC-94CF-29FD8922E6F3}" type="slidenum">
              <a:rPr lang="en-US"/>
              <a:pPr/>
              <a:t>25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26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1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201B7-0C4B-44BB-B98E-39E44E24ADC8}" type="slidenum">
              <a:rPr lang="en-US"/>
              <a:pPr/>
              <a:t>27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1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51DC-8E6B-4DFC-966A-CB855B4AB14A}" type="slidenum">
              <a:rPr lang="en-US"/>
              <a:pPr/>
              <a:t>28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1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29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5EF5-B10E-4F79-AB3B-E4D0A0F146C6}" type="slidenum">
              <a:rPr lang="en-US"/>
              <a:pPr/>
              <a:t>30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8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9A55-6915-4874-AE10-8037049079C8}" type="slidenum">
              <a:rPr lang="en-US"/>
              <a:pPr/>
              <a:t>31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6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764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FCE5D-175C-4CF5-8E4C-C975FC3E70E0}" type="slidenum">
              <a:rPr lang="en-US"/>
              <a:pPr/>
              <a:t>32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7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E19BB-0233-48B0-83F2-5560D158D0F9}" type="slidenum">
              <a:rPr lang="en-US"/>
              <a:pPr/>
              <a:t>33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1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26D94-3824-49B9-BF40-8A712E356DAE}" type="slidenum">
              <a:rPr lang="en-US"/>
              <a:pPr/>
              <a:t>34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4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2D961-B096-4159-B3DA-97C2FCC64CE8}" type="slidenum">
              <a:rPr lang="en-US"/>
              <a:pPr/>
              <a:t>35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1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386F1-4682-4D15-A571-EA5287AFA13F}" type="slidenum">
              <a:rPr lang="en-US"/>
              <a:pPr/>
              <a:t>36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1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18923-E981-42B1-9FC4-D73576370FDB}" type="slidenum">
              <a:rPr lang="en-US"/>
              <a:pPr/>
              <a:t>37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7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5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4DAFD-3278-41D7-AD1C-7E2902A34B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25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2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8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659E-87F1-4FE7-B034-1E39CA7DD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0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4BAC-18C0-40A7-B3AB-735BAA5A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04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1A53-1B97-4C56-919A-40202CEAC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8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62C4-DDAC-4E59-B405-8F62627225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1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56D86-733D-4CE2-9EB7-8BD6483B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4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095A9-8C01-4DA3-942D-315F87B37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0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6277-2AB9-401F-A994-993BB0B7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CD2-42CF-464F-BAAC-049F884693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29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B635-1683-4248-B3AD-933ED800C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C2A1-0DF4-4AF2-9BE7-75468A476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0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1CEB-2A49-4590-8077-A2CCDBB35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FEFC5B-BDDE-4AD1-87E4-0A2BC32581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hyperlink" Target="http://www.sbg.bio.ic.ac.uk/phyre2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hyperlink" Target="http://aquaria.w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 dirty="0"/>
              <a:t>Homology </a:t>
            </a:r>
            <a:r>
              <a:rPr lang="en-US" sz="5400"/>
              <a:t>3D modeling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4696885"/>
            <a:ext cx="5867399" cy="1877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algn="ctr">
              <a:buNone/>
            </a:pP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Institute of Organismic and Molecular Evolution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University </a:t>
            </a:r>
          </a:p>
          <a:p>
            <a:pPr algn="ctr">
              <a:buFontTx/>
              <a:buNone/>
            </a:pPr>
            <a:r>
              <a:rPr lang="en-US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04829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endParaRPr lang="en-GB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endParaRPr lang="en-US" sz="1400" b="1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</p:txBody>
      </p:sp>
    </p:spTree>
    <p:extLst>
      <p:ext uri="{BB962C8B-B14F-4D97-AF65-F5344CB8AC3E}">
        <p14:creationId xmlns:p14="http://schemas.microsoft.com/office/powerpoint/2010/main" val="352047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BLAST (</a:t>
            </a:r>
            <a:r>
              <a:rPr lang="en-US" sz="2400" dirty="0" err="1">
                <a:solidFill>
                  <a:srgbClr val="000000"/>
                </a:solidFill>
              </a:rPr>
              <a:t>Altschul</a:t>
            </a:r>
            <a:r>
              <a:rPr lang="en-US" sz="2400" dirty="0">
                <a:solidFill>
                  <a:srgbClr val="000000"/>
                </a:solidFill>
              </a:rPr>
              <a:t> et al, 1990)</a:t>
            </a: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52600" y="1064106"/>
            <a:ext cx="68580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&gt;lcl|39919 unnamed protein product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Length=469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Score = 70.5 bits (171),  Expect = 1e-17, Method: Compositional matrix adjust.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Identities = 102/363 (28%), Positives = 138/363 (38%), Gaps = 96/363 (26%)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62 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FDGSSTLQSEGSN-SDMYLVPAA--MFRDPFRKDPNKLVLCEVFK------YNRRP----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108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FDGSS    +G N SDM L+P A     DPF  D   ++ C++ +      Y+R P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50 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FDGSSIGGWKGINESDMVLMPDASTAVIDPFFADSTLIIRCDILEPGTLQGYDRDPRSIA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109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109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--AETNLRHTCKRIMDMVSNQHPWFGMEQEYTLMGTDGHPFGWPSNGF------------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154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AE  LR T   I D V      FG E E+ L   D   FG   +G    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110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KRAEDYLRATG--IADTV-----LFGPEPEFFLF--DDIRFGASISGSHVAIDDIEGAWN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160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155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-------------PGPQGPYYCGVGADRAYGRDI--------------VEAHYRACLYAG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187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        PG +G Y+     D A  +DI              VEAH+     AG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161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SSTKYEGGNKGHRPGVKGGYFPVPPVDSA--QDIRSEMCLVMEQMGLVVEAHHHEVATAG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218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188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VKIAGTNAEVMPAQWEFQIGPCEGISMGDHLWVARFILHRVCEDFGVIATFDPKPIPG-N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246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   T    M  +              D + + ++++H V   FG  ATF PKP+ G N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219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QNEVATRFNTMTKK-------------ADEIQIYKYVVHNVAHRFGKTATFMPKPMFGDN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265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247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WNGAGCHTNFSTKAMREENGLKYIEEAIEKLSKRHQYHIRAYDPKGGLDNA---------  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297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+G  CH + +       +G KY       LS++  Y+I          NA        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266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GSGMHCHMSLAKNGTNLFSGDKY-----AGLSEQALYYIGGVIKHAKAINALANPTTNSY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320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298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RRLTGFHETSNINDFSAGVANRSASIRIPRTVGQEKKGYFEDRRPSANCDPFSVTEALIR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357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+RL   +E   +  +SA   NRSASIRIP  V   K    E R P    +P+    AL+ 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321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KRLVPGYEAPVMLAYSA--RNRSASIRIP-VVASPKARRIEVRFPDPAANPYLCFAALLM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377</a:t>
            </a:r>
          </a:p>
          <a:p>
            <a:pPr>
              <a:buFontTx/>
              <a:buNone/>
            </a:pPr>
            <a:endParaRPr lang="en-US" sz="1050" b="1">
              <a:solidFill>
                <a:srgbClr val="222222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Query  358  </a:t>
            </a:r>
            <a:r>
              <a:rPr lang="en-US" sz="105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TCL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360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            L</a:t>
            </a:r>
          </a:p>
          <a:p>
            <a:pPr>
              <a:buFontTx/>
              <a:buNone/>
            </a:pP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Sbjct  378  </a:t>
            </a:r>
            <a:r>
              <a:rPr lang="en-US" sz="105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AGL</a:t>
            </a:r>
            <a:r>
              <a:rPr lang="en-US" sz="1050" b="1">
                <a:solidFill>
                  <a:srgbClr val="222222"/>
                </a:solidFill>
                <a:latin typeface="Courier New" pitchFamily="49" charset="0"/>
                <a:cs typeface="Courier New" pitchFamily="49" charset="0"/>
              </a:rPr>
              <a:t>  380 </a:t>
            </a:r>
            <a:br>
              <a:rPr lang="en-US" sz="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en-US" sz="24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Sequence pairwise alignment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Multiple sequence alignment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914400"/>
            <a:ext cx="6629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MTTSASSHLNKGIKQVYMSLPQGEKVQAMYIWIDGTGEGLRCKTRTLDSEPKCVEELPEWNFDGSSTLQS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EGSNSDMYLVPAAMFRDPFRKDPNKLVLCEVFKYNRRPAETNLRHTCKRIMDMVSNQHPWFGMEQEYTLM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GTDGHPFGWPSNGFPGPQGPYYCGVGADRAYGRDIVEAHYRACLYAGVKIAGTNAEVMPAQWEFQIGPCE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GISMGDHLWVARFILHRVCEDFGVIATFDPKPIPGNWNGAGCHTNFSTKAMREENGLKYIEEAIEKLSKR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HQYHIRAYDPKGGLDNARRLTGFHETSNINDFSAGVANRSASIRIPRTVGQEKKGYFEDRRPSANCDPFS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VTEALIRTCLLNETGDEPFQYKN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MPTRNLEIEPADLWRILKASGIKYVKFIIVDINGAPRSEIVPIDMAKDLFIDGMPFDASSIPSYSTVNKS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DFVAYVDPRAVYVEYWQDGKVADVFTMVSDIADKPSPLDPRRVLNDALEQARSKGYEFLMGVEVEFFVIK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EDGGKPVFADPGIYFDGWNVTVQSQFMKELITAIADAGINYTKTHHEVAPSQYEVNIGATDPLRLADQIV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YFKIMAKDIARKYGLVATFMPKPFWGVNGSGAHTHISVWKDGKNLFQSSTGKITEECGYAISAILSNARA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LSSFVAPLVNSYKRLVPHYEAPTRIVWGYANRSAMIRIPQYKMRINRIEYRHPDPSMNPYLAFTAIIKTM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IRGLEEKKEPPPPTEEVAYELANALETPATLEDTLKELSKSFLATELPSELVNAYIKIKQNEWEDYLTNV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GPWEKTWNIITQWEYNKYLVTA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 subsp. enterica serovar Typhimurium str. LT2]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MSAEHVLTMLNEHEVKFVDLRFTDTKGKEQHVTIPAHQVNAEFFEEGKMFDGSSIGGWKGINESDMVLMP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DASTAVIDPFFADSTLIIRCDILEPGTLQGYDRDPRSIAKRAEDYLRATGIADTVLFGPEPEFFLFDDIR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FGASISGSHVAIDDIEGAWNSSTKYEGGNKGHRPGVKGGYFPVPPVDSAQDIRSEMCLVMEQMGLVVEAH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HHEVATAGQNEVATRFNTMTKKADEIQIYKYVVHNVAHRFGKTATFMPKPMFGDNGSGMHCHMSLAKNGT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NLFSGDKYAGLSEQALYYIGGVIKHAKAINALANPTTNSYKRLVPGYEAPVMLAYSARNRSASIRIPVVA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SPKARRIEVRFPDPAANPYLCFAALLMAGLDGIKNKIHPGEAMDKNLYDLPPEEAKEIPQVAGSLEEALN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ALDLDREFLKAGGVFTDEAIDAYIALRREEDDRVRMTPHPVEFELYYSV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MAEASIEKTQILQKYLELDQRGRIIAEYVWIDGTGNLRSKGRTLKKRITSIDQLPEWNFDGSSTNQAPGH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DSDIYLKPVAYYPDPFRRGDNIVVLAACYNNDGTPNKFNHRHEAAKLFAAHKDEEIWFGLEQEYTLFDMY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DDVYGWPKGGYPAPQGPYYCGVGAGKVYARDMIEAHYRACLYAGLEISGINAEVMPSQWEFQVGPCTGID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MGDQLWMARYFLHRVAEEFGIKISFHPKPLKGDWNGAGCHTNVSTKEMRQPGGMKYIEQAIEKLSKRHAE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HIKLYGSDNDMRLTGRHETASMTAFSSGVANRGSSIRIPRSVAKEGYGYFEDRRPASNIDPYLVTGIMCE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TVCGAIDNADMTKEFERESS</a:t>
            </a:r>
          </a:p>
        </p:txBody>
      </p:sp>
    </p:spTree>
    <p:extLst>
      <p:ext uri="{BB962C8B-B14F-4D97-AF65-F5344CB8AC3E}">
        <p14:creationId xmlns:p14="http://schemas.microsoft.com/office/powerpoint/2010/main" val="162784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655812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http://www.ebi.ac.uk/Tools/msa/muscle/</a:t>
            </a:r>
          </a:p>
        </p:txBody>
      </p:sp>
    </p:spTree>
    <p:extLst>
      <p:ext uri="{BB962C8B-B14F-4D97-AF65-F5344CB8AC3E}">
        <p14:creationId xmlns:p14="http://schemas.microsoft.com/office/powerpoint/2010/main" val="272206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301" y="50392"/>
            <a:ext cx="7848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&gt;gs_human gi|74271837|ref|NP_001028216.1| glutamine synthetase [Homo sapiens]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MTTSASSHLNKGIKQVYMSLPQGEKVQAMYIWIDGTGEGLRCKTRTLDSEPKCVEELPEW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N-FDGSSTLQSEGSNSD---MYLVPAAMFRDPFRKDPNKLVLCEVFKYNRRPA-ETNLRH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TCKRIMDMVSNQH----PWFGMEQEYTLMGT--------------DGHPFGW--------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-PSNGFPGPQGP--YYCGVGADRAYGRDIVEAHYRACLYAGVKIAGTNAEVMPA-QWEFQ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IGPCEGISMGDHLWVARFILHRVCEDFGVIATFDPKPIPGNWNGAGCHTNFSTKAMREEN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GLKYIEEAIEKLSKRHQYHIRAYDPKGG---------LDNARRLTGFHETSNINDFSAGV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ANRSASIRIPRTVGQEKKGYFEDRRPSANCDPFSVTEALIRT-CLLNETGDEP-------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--------------FQYKN-----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&gt;gs_yeast gi|330443748|ref|NP_015360.2| Gln1p [Saccharomyces cerevisiae S288c]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--MAEASIEKTQILQKYLELDQRGRIIAEYVWIDGTGN-LRSKGRTLKKRITSIDQLPEW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N-FDGSSTNQAPGHDSD---IYLKPVAYYPDPFRRGDNIVVLAACYNNDGTPN-KFNHRH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EAAKLFAAHKDEE----IWFGLEQEYTLFDM--------------YDDVYGW--------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-PKGGYPAPQGP--YYCGVGAGKVYARDMIEAHYRACLYAGLEISGINAEVMPS-QWEFQ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VGPCTGIDMGDQLWMARYFLHRVAEEFGIKISFHPKPLKGDWNGAGCHTNVSTKEMRQPG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GMKYIEQAIEKLSKRHAEHIKLYG-------------SDNDMRLTGRHETASMTAFSSGV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ANRGSSIRIPRSVAKEGYGYFEDRRPASNIDPYLVTGIMCETVCGAIDNADMT-------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------------------------------------------------------------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--------------KEFERESS—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&gt;gs_vulca gi|307594850|ref|YP_003901167.1| glutamine synthetase [Vulcanisaeta distributa DSM 14429]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MPTRNLEIEPADLWRI---LKASGIKYVKFIIVDINGA---PRSEIVPIDMAK-DLFIDG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MPFDASSIPSYSTVNKSDFVAYVDPRAVYVEYWQDGKVADVFTMVSDIADKPS-PLDPRR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VLNDALEQARSKGYE--FLMGVEVEFFVIKE-----------------------------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--DGGKPVFADPGIYFDGWNVTV--QSQFMKELITAIADAGINYTKTHHEVAPS-QYEVN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IGATDPLRLADQIVYFKIMAKDIARKYGLVATFMPKPFWGV-NGSGAHTHIS---VWKDG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KNLF-QSSTGKITEECGYAISAILSNARALSSFVAPLVNSYKRLVPHYEAPTRIVW--GY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ANRSAMIRIPQ--YKMRINRIEYRHPDPSMNPYLAFTAIIKTMIRGLEEKKEPPPPTEEV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AYELA--NALETP---ATLEDTLK--ELSKSFLATE--LPSELVNAYIKIKQNEWEDYLT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NVGPWEKTWNIITQWEYNKYLVTA</a:t>
            </a:r>
          </a:p>
          <a:p>
            <a:pPr>
              <a:buFontTx/>
              <a:buNone/>
            </a:pPr>
            <a:endParaRPr lang="en-US" sz="1000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&gt;gs_salmonella gi|16767272|ref|NP_462887.1| glutamine synthetase [Salmonella enterica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-------MSAEHVLTM---LNEHEVKFVDLRFTDTKGK---EQHVTIPAHQVNAEFFEEG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KMFDGSSIGGWKGINESDMVLMPDASTAVIDPFFADSTLIIRCDILEPGTLQGYDRDPRS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IAKRAEDYLRATGIADTVLFGPEPEFFLFDDIRFGASISGSHVAIDDIEGAWNSSTKYEG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GNKGHRPGVKGG--YFPVPPVDS--AQDIRSEMCLVMEQMGLVVEAHHHEVATAGQNEVA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TRFNTMTKKADEIQIYKYVVHNVAHRFGKTATFMPKPMFGD-NGSGMHCHMS---LAKNG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TNLFSGDKYAGLSEQALYYIGGVIKHAKAINALANPTTNSYKRLVPGYEAPVMLAY--SA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RNRSASIRIPV-VASPKARRIEVRFPDPAANPYLCFAALLMAGLDGIKNKIHPGEAMDKN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LYDLPPEEAKEIPQVAGSLEEALNALDLDREFLKAGGVFTDEAIDAYIALRREEDDRVRM</a:t>
            </a:r>
          </a:p>
          <a:p>
            <a:pPr>
              <a:buFontTx/>
              <a:buNone/>
            </a:pPr>
            <a:r>
              <a:rPr lang="en-US" sz="1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TPHP----------VEFELYYSV-</a:t>
            </a:r>
          </a:p>
        </p:txBody>
      </p:sp>
    </p:spTree>
    <p:extLst>
      <p:ext uri="{BB962C8B-B14F-4D97-AF65-F5344CB8AC3E}">
        <p14:creationId xmlns:p14="http://schemas.microsoft.com/office/powerpoint/2010/main" val="267399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1886"/>
            <a:ext cx="9144000" cy="9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658"/>
            <a:ext cx="9144000" cy="90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9144000" cy="9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6172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>
                <a:solidFill>
                  <a:srgbClr val="000000"/>
                </a:solidFill>
              </a:rPr>
              <a:t>ClustalW, JalView</a:t>
            </a:r>
          </a:p>
        </p:txBody>
      </p:sp>
    </p:spTree>
    <p:extLst>
      <p:ext uri="{BB962C8B-B14F-4D97-AF65-F5344CB8AC3E}">
        <p14:creationId xmlns:p14="http://schemas.microsoft.com/office/powerpoint/2010/main" val="42602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X-ray crystallography </a:t>
            </a:r>
            <a:r>
              <a:rPr lang="en-US"/>
              <a:t>(111K </a:t>
            </a:r>
            <a:r>
              <a:rPr lang="en-US" dirty="0"/>
              <a:t>in PDB)</a:t>
            </a:r>
          </a:p>
          <a:p>
            <a:pPr lvl="1"/>
            <a:r>
              <a:rPr lang="en-GB" sz="2800" dirty="0"/>
              <a:t>need crystals</a:t>
            </a:r>
          </a:p>
          <a:p>
            <a:endParaRPr lang="en-GB" sz="2800" dirty="0"/>
          </a:p>
          <a:p>
            <a:pPr>
              <a:buFontTx/>
              <a:buNone/>
            </a:pPr>
            <a:r>
              <a:rPr lang="en-GB" dirty="0"/>
              <a:t>Nuclear Magnetic Resonance (NMR) </a:t>
            </a:r>
            <a:r>
              <a:rPr lang="en-GB"/>
              <a:t>(10.4K)</a:t>
            </a:r>
            <a:endParaRPr lang="en-GB" dirty="0"/>
          </a:p>
          <a:p>
            <a:pPr lvl="1"/>
            <a:r>
              <a:rPr lang="en-GB" sz="2800" dirty="0"/>
              <a:t>proteins in solution</a:t>
            </a:r>
          </a:p>
          <a:p>
            <a:pPr lvl="1"/>
            <a:r>
              <a:rPr lang="en-GB" sz="2800" dirty="0"/>
              <a:t>lower size limit (600 </a:t>
            </a:r>
            <a:r>
              <a:rPr lang="en-GB" sz="2800" dirty="0" err="1"/>
              <a:t>aa</a:t>
            </a:r>
            <a:r>
              <a:rPr lang="en-GB" sz="2800" dirty="0"/>
              <a:t>)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Electron </a:t>
            </a:r>
            <a:r>
              <a:rPr lang="en-GB"/>
              <a:t>microscopy (1.2K)</a:t>
            </a:r>
            <a:endParaRPr lang="en-GB" dirty="0"/>
          </a:p>
          <a:p>
            <a:pPr lvl="1"/>
            <a:r>
              <a:rPr lang="en-GB" sz="2800" dirty="0"/>
              <a:t>Low resolution (&gt;5A)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3710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1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3505200" y="1600200"/>
            <a:ext cx="4505325" cy="4999038"/>
            <a:chOff x="2208" y="1008"/>
            <a:chExt cx="2838" cy="3149"/>
          </a:xfrm>
        </p:grpSpPr>
        <p:pic>
          <p:nvPicPr>
            <p:cNvPr id="7198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8" y="1008"/>
              <a:ext cx="2838" cy="28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19879" name="Rectangle 7"/>
            <p:cNvSpPr>
              <a:spLocks noChangeArrowheads="1"/>
            </p:cNvSpPr>
            <p:nvPr/>
          </p:nvSpPr>
          <p:spPr bwMode="auto">
            <a:xfrm>
              <a:off x="2304" y="3792"/>
              <a:ext cx="2160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GB"/>
                <a:t>resolution 2.4 A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0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Determination of protein structure</a:t>
            </a:r>
            <a:endParaRPr lang="en-US" sz="4000"/>
          </a:p>
        </p:txBody>
      </p:sp>
      <p:pic>
        <p:nvPicPr>
          <p:cNvPr id="72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714625" cy="2363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2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4524375" cy="435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3657600" y="6019800"/>
            <a:ext cx="3429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/>
              <a:t>resolution 2.4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3293"/>
            <a:ext cx="8763759" cy="4374259"/>
          </a:xfrm>
          <a:prstGeom prst="rect">
            <a:avLst/>
          </a:prstGeom>
        </p:spPr>
      </p:pic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228600" y="1066800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</a:t>
            </a:r>
            <a:r>
              <a:rPr lang="de-DE" sz="2400">
                <a:latin typeface="Arial" charset="0"/>
              </a:rPr>
              <a:t>: </a:t>
            </a:r>
            <a:r>
              <a:rPr lang="en-US" sz="2400">
                <a:latin typeface="Arial" charset="0"/>
              </a:rPr>
              <a:t>150K protein 3D </a:t>
            </a:r>
            <a:r>
              <a:rPr lang="en-US" sz="2400" dirty="0">
                <a:latin typeface="Arial" charset="0"/>
              </a:rPr>
              <a:t>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</a:t>
            </a:r>
            <a:r>
              <a:rPr lang="en-US" sz="2400">
                <a:latin typeface="Arial" charset="0"/>
              </a:rPr>
              <a:t>around 46.4K </a:t>
            </a:r>
            <a:r>
              <a:rPr lang="en-US" sz="2400" dirty="0">
                <a:latin typeface="Arial" charset="0"/>
              </a:rPr>
              <a:t>sequences in UniProt (how do I know?)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146M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in UniProt</a:t>
            </a:r>
          </a:p>
        </p:txBody>
      </p:sp>
      <p:sp>
        <p:nvSpPr>
          <p:cNvPr id="689186" name="Rectangle 34"/>
          <p:cNvSpPr>
            <a:spLocks noChangeArrowheads="1"/>
          </p:cNvSpPr>
          <p:nvPr/>
        </p:nvSpPr>
        <p:spPr bwMode="auto">
          <a:xfrm>
            <a:off x="685800" y="24014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>
                <a:latin typeface="Arial" charset="0"/>
              </a:rPr>
              <a:t>only 0.03%!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verest kalapatthar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Mount Everest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57150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Age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60M</a:t>
            </a:r>
            <a:r>
              <a:rPr lang="de-DE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de-DE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years</a:t>
            </a:r>
            <a:endParaRPr lang="en-US" sz="3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905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62000" y="3429000"/>
            <a:ext cx="7924800" cy="2362200"/>
            <a:chOff x="480" y="2304"/>
            <a:chExt cx="4992" cy="1488"/>
          </a:xfrm>
        </p:grpSpPr>
        <p:sp>
          <p:nvSpPr>
            <p:cNvPr id="689156" name="Oval 4"/>
            <p:cNvSpPr>
              <a:spLocks noChangeArrowheads="1"/>
            </p:cNvSpPr>
            <p:nvPr/>
          </p:nvSpPr>
          <p:spPr bwMode="auto">
            <a:xfrm>
              <a:off x="1536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7" name="Oval 5"/>
            <p:cNvSpPr>
              <a:spLocks noChangeArrowheads="1"/>
            </p:cNvSpPr>
            <p:nvPr/>
          </p:nvSpPr>
          <p:spPr bwMode="auto">
            <a:xfrm>
              <a:off x="1920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8" name="Oval 6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59" name="Oval 7"/>
            <p:cNvSpPr>
              <a:spLocks noChangeArrowheads="1"/>
            </p:cNvSpPr>
            <p:nvPr/>
          </p:nvSpPr>
          <p:spPr bwMode="auto">
            <a:xfrm>
              <a:off x="153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0" name="Oval 8"/>
            <p:cNvSpPr>
              <a:spLocks noChangeArrowheads="1"/>
            </p:cNvSpPr>
            <p:nvPr/>
          </p:nvSpPr>
          <p:spPr bwMode="auto">
            <a:xfrm>
              <a:off x="3504" y="29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1" name="Oval 9"/>
            <p:cNvSpPr>
              <a:spLocks noChangeArrowheads="1"/>
            </p:cNvSpPr>
            <p:nvPr/>
          </p:nvSpPr>
          <p:spPr bwMode="auto">
            <a:xfrm>
              <a:off x="2208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2" name="Oval 10"/>
            <p:cNvSpPr>
              <a:spLocks noChangeArrowheads="1"/>
            </p:cNvSpPr>
            <p:nvPr/>
          </p:nvSpPr>
          <p:spPr bwMode="auto">
            <a:xfrm>
              <a:off x="1728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3" name="Oval 11"/>
            <p:cNvSpPr>
              <a:spLocks noChangeArrowheads="1"/>
            </p:cNvSpPr>
            <p:nvPr/>
          </p:nvSpPr>
          <p:spPr bwMode="auto">
            <a:xfrm>
              <a:off x="3792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4" name="Oval 12"/>
            <p:cNvSpPr>
              <a:spLocks noChangeArrowheads="1"/>
            </p:cNvSpPr>
            <p:nvPr/>
          </p:nvSpPr>
          <p:spPr bwMode="auto">
            <a:xfrm>
              <a:off x="3264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5" name="Oval 13"/>
            <p:cNvSpPr>
              <a:spLocks noChangeArrowheads="1"/>
            </p:cNvSpPr>
            <p:nvPr/>
          </p:nvSpPr>
          <p:spPr bwMode="auto">
            <a:xfrm>
              <a:off x="1920" y="31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6" name="Oval 14"/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7" name="Oval 15"/>
            <p:cNvSpPr>
              <a:spLocks noChangeArrowheads="1"/>
            </p:cNvSpPr>
            <p:nvPr/>
          </p:nvSpPr>
          <p:spPr bwMode="auto">
            <a:xfrm>
              <a:off x="2832" y="36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8" name="Oval 16"/>
            <p:cNvSpPr>
              <a:spLocks noChangeArrowheads="1"/>
            </p:cNvSpPr>
            <p:nvPr/>
          </p:nvSpPr>
          <p:spPr bwMode="auto">
            <a:xfrm>
              <a:off x="3840" y="302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69" name="Oval 17"/>
            <p:cNvSpPr>
              <a:spLocks noChangeArrowheads="1"/>
            </p:cNvSpPr>
            <p:nvPr/>
          </p:nvSpPr>
          <p:spPr bwMode="auto">
            <a:xfrm>
              <a:off x="408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0" name="Oval 18"/>
            <p:cNvSpPr>
              <a:spLocks noChangeArrowheads="1"/>
            </p:cNvSpPr>
            <p:nvPr/>
          </p:nvSpPr>
          <p:spPr bwMode="auto">
            <a:xfrm>
              <a:off x="4128" y="28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1" name="Oval 19"/>
            <p:cNvSpPr>
              <a:spLocks noChangeArrowheads="1"/>
            </p:cNvSpPr>
            <p:nvPr/>
          </p:nvSpPr>
          <p:spPr bwMode="auto">
            <a:xfrm>
              <a:off x="4896" y="264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7" name="Oval 25"/>
            <p:cNvSpPr>
              <a:spLocks noChangeArrowheads="1"/>
            </p:cNvSpPr>
            <p:nvPr/>
          </p:nvSpPr>
          <p:spPr bwMode="auto">
            <a:xfrm>
              <a:off x="528" y="278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8" name="Oval 26"/>
            <p:cNvSpPr>
              <a:spLocks noChangeArrowheads="1"/>
            </p:cNvSpPr>
            <p:nvPr/>
          </p:nvSpPr>
          <p:spPr bwMode="auto">
            <a:xfrm>
              <a:off x="624" y="297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79" name="Oval 27"/>
            <p:cNvSpPr>
              <a:spLocks noChangeArrowheads="1"/>
            </p:cNvSpPr>
            <p:nvPr/>
          </p:nvSpPr>
          <p:spPr bwMode="auto">
            <a:xfrm>
              <a:off x="5328" y="283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0" name="Oval 28"/>
            <p:cNvSpPr>
              <a:spLocks noChangeArrowheads="1"/>
            </p:cNvSpPr>
            <p:nvPr/>
          </p:nvSpPr>
          <p:spPr bwMode="auto">
            <a:xfrm>
              <a:off x="494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1" name="Oval 29"/>
            <p:cNvSpPr>
              <a:spLocks noChangeArrowheads="1"/>
            </p:cNvSpPr>
            <p:nvPr/>
          </p:nvSpPr>
          <p:spPr bwMode="auto">
            <a:xfrm>
              <a:off x="4848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2" name="Oval 30"/>
            <p:cNvSpPr>
              <a:spLocks noChangeArrowheads="1"/>
            </p:cNvSpPr>
            <p:nvPr/>
          </p:nvSpPr>
          <p:spPr bwMode="auto">
            <a:xfrm>
              <a:off x="2784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3" name="Oval 31"/>
            <p:cNvSpPr>
              <a:spLocks noChangeArrowheads="1"/>
            </p:cNvSpPr>
            <p:nvPr/>
          </p:nvSpPr>
          <p:spPr bwMode="auto">
            <a:xfrm>
              <a:off x="480" y="34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184" name="Oval 32"/>
            <p:cNvSpPr>
              <a:spLocks noChangeArrowheads="1"/>
            </p:cNvSpPr>
            <p:nvPr/>
          </p:nvSpPr>
          <p:spPr bwMode="auto">
            <a:xfrm>
              <a:off x="960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Structural genomics</a:t>
            </a:r>
            <a:endParaRPr lang="en-US" sz="4000" dirty="0"/>
          </a:p>
        </p:txBody>
      </p:sp>
      <p:sp>
        <p:nvSpPr>
          <p:cNvPr id="689172" name="Oval 20"/>
          <p:cNvSpPr>
            <a:spLocks noChangeArrowheads="1"/>
          </p:cNvSpPr>
          <p:nvPr/>
        </p:nvSpPr>
        <p:spPr bwMode="auto">
          <a:xfrm>
            <a:off x="3048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3" name="Oval 21"/>
          <p:cNvSpPr>
            <a:spLocks noChangeArrowheads="1"/>
          </p:cNvSpPr>
          <p:nvPr/>
        </p:nvSpPr>
        <p:spPr bwMode="auto">
          <a:xfrm>
            <a:off x="2133600" y="35052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4" name="Oval 22"/>
          <p:cNvSpPr>
            <a:spLocks noChangeArrowheads="1"/>
          </p:cNvSpPr>
          <p:nvPr/>
        </p:nvSpPr>
        <p:spPr bwMode="auto">
          <a:xfrm>
            <a:off x="5181600" y="3352800"/>
            <a:ext cx="1981200" cy="1981200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5" name="Oval 23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9176" name="Rectangle 24"/>
          <p:cNvSpPr>
            <a:spLocks noChangeArrowheads="1"/>
          </p:cNvSpPr>
          <p:nvPr/>
        </p:nvSpPr>
        <p:spPr bwMode="auto">
          <a:xfrm>
            <a:off x="533400" y="5791200"/>
            <a:ext cx="6403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50% sequences covered (25% in 1995)</a:t>
            </a: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85800" y="2401421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400">
                <a:latin typeface="Arial" charset="0"/>
              </a:rPr>
              <a:t>only 0.03%!</a:t>
            </a:r>
            <a:endParaRPr lang="en-US" sz="2400" dirty="0">
              <a:latin typeface="Arial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28600" y="1066800"/>
            <a:ext cx="8178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Currentl</a:t>
            </a:r>
            <a:r>
              <a:rPr lang="de-DE" sz="2400" dirty="0">
                <a:latin typeface="Arial" charset="0"/>
              </a:rPr>
              <a:t>y</a:t>
            </a:r>
            <a:r>
              <a:rPr lang="de-DE" sz="2400">
                <a:latin typeface="Arial" charset="0"/>
              </a:rPr>
              <a:t>: </a:t>
            </a:r>
            <a:r>
              <a:rPr lang="en-US" sz="2400">
                <a:latin typeface="Arial" charset="0"/>
              </a:rPr>
              <a:t>150K protein 3D </a:t>
            </a:r>
            <a:r>
              <a:rPr lang="en-US" sz="2400" dirty="0">
                <a:latin typeface="Arial" charset="0"/>
              </a:rPr>
              <a:t>structures 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from </a:t>
            </a:r>
            <a:r>
              <a:rPr lang="en-US" sz="2400">
                <a:latin typeface="Arial" charset="0"/>
              </a:rPr>
              <a:t>around 46.4K </a:t>
            </a:r>
            <a:r>
              <a:rPr lang="en-US" sz="2400" dirty="0">
                <a:latin typeface="Arial" charset="0"/>
              </a:rPr>
              <a:t>sequences in UniProt (how do I know?)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146M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sequences in UniProt</a:t>
            </a:r>
          </a:p>
        </p:txBody>
      </p:sp>
    </p:spTree>
    <p:extLst>
      <p:ext uri="{BB962C8B-B14F-4D97-AF65-F5344CB8AC3E}">
        <p14:creationId xmlns:p14="http://schemas.microsoft.com/office/powerpoint/2010/main" val="2882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72" grpId="0" animBg="1"/>
      <p:bldP spid="689173" grpId="0" animBg="1"/>
      <p:bldP spid="689174" grpId="0" animBg="1"/>
      <p:bldP spid="689175" grpId="0" animBg="1"/>
      <p:bldP spid="6891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3733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Relation between </a:t>
            </a:r>
          </a:p>
          <a:p>
            <a:pPr>
              <a:buFontTx/>
              <a:buNone/>
            </a:pPr>
            <a:r>
              <a:rPr lang="en-CA" sz="2800">
                <a:latin typeface="Arial" charset="0"/>
              </a:rPr>
              <a:t>sequence identity and accuracy/applications</a:t>
            </a:r>
            <a:endParaRPr lang="en-US" sz="2800">
              <a:latin typeface="Arial" charset="0"/>
            </a:endParaRP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CA" sz="2000">
                <a:latin typeface="Arial" charset="0"/>
              </a:rPr>
              <a:t>From:</a:t>
            </a:r>
          </a:p>
          <a:p>
            <a:pPr>
              <a:buFontTx/>
              <a:buNone/>
            </a:pPr>
            <a:r>
              <a:rPr lang="en-CA" sz="2000">
                <a:latin typeface="Arial" charset="0"/>
              </a:rPr>
              <a:t>Baker and Sali (2001) </a:t>
            </a:r>
            <a:r>
              <a:rPr lang="en-CA" sz="2000" i="1">
                <a:latin typeface="Arial" charset="0"/>
              </a:rPr>
              <a:t>Science</a:t>
            </a:r>
            <a:endParaRPr lang="en-US" sz="2000" i="1">
              <a:latin typeface="Arial" charset="0"/>
            </a:endParaRPr>
          </a:p>
        </p:txBody>
      </p:sp>
      <p:pic>
        <p:nvPicPr>
          <p:cNvPr id="625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441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96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/>
          </a:p>
        </p:txBody>
      </p:sp>
      <p:sp>
        <p:nvSpPr>
          <p:cNvPr id="62771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target design</a:t>
            </a:r>
            <a:endParaRPr lang="en-US" sz="3600"/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395288" y="1700213"/>
            <a:ext cx="4176712" cy="360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2798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</a:t>
            </a:r>
            <a:endParaRPr lang="en-US" sz="2800">
              <a:latin typeface="Arial" charset="0"/>
            </a:endParaRPr>
          </a:p>
        </p:txBody>
      </p:sp>
      <p:grpSp>
        <p:nvGrpSpPr>
          <p:cNvPr id="627736" name="Group 24"/>
          <p:cNvGrpSpPr>
            <a:grpSpLocks/>
          </p:cNvGrpSpPr>
          <p:nvPr/>
        </p:nvGrpSpPr>
        <p:grpSpPr bwMode="auto">
          <a:xfrm>
            <a:off x="914400" y="3321050"/>
            <a:ext cx="3927475" cy="2678113"/>
            <a:chOff x="583" y="2092"/>
            <a:chExt cx="2474" cy="1687"/>
          </a:xfrm>
        </p:grpSpPr>
        <p:sp>
          <p:nvSpPr>
            <p:cNvPr id="627717" name="Freeform 5"/>
            <p:cNvSpPr>
              <a:spLocks/>
            </p:cNvSpPr>
            <p:nvPr/>
          </p:nvSpPr>
          <p:spPr bwMode="auto">
            <a:xfrm>
              <a:off x="583" y="2092"/>
              <a:ext cx="2463" cy="1602"/>
            </a:xfrm>
            <a:custGeom>
              <a:avLst/>
              <a:gdLst/>
              <a:ahLst/>
              <a:cxnLst>
                <a:cxn ang="0">
                  <a:pos x="67" y="907"/>
                </a:cxn>
                <a:cxn ang="0">
                  <a:pos x="113" y="453"/>
                </a:cxn>
                <a:cxn ang="0">
                  <a:pos x="748" y="45"/>
                </a:cxn>
                <a:cxn ang="0">
                  <a:pos x="1247" y="181"/>
                </a:cxn>
                <a:cxn ang="0">
                  <a:pos x="1156" y="544"/>
                </a:cxn>
                <a:cxn ang="0">
                  <a:pos x="1292" y="725"/>
                </a:cxn>
                <a:cxn ang="0">
                  <a:pos x="1655" y="680"/>
                </a:cxn>
                <a:cxn ang="0">
                  <a:pos x="1609" y="453"/>
                </a:cxn>
                <a:cxn ang="0">
                  <a:pos x="1791" y="272"/>
                </a:cxn>
                <a:cxn ang="0">
                  <a:pos x="2381" y="453"/>
                </a:cxn>
                <a:cxn ang="0">
                  <a:pos x="2199" y="1088"/>
                </a:cxn>
                <a:cxn ang="0">
                  <a:pos x="793" y="1587"/>
                </a:cxn>
                <a:cxn ang="0">
                  <a:pos x="158" y="1179"/>
                </a:cxn>
                <a:cxn ang="0">
                  <a:pos x="67" y="907"/>
                </a:cxn>
              </a:cxnLst>
              <a:rect l="0" t="0" r="r" b="b"/>
              <a:pathLst>
                <a:path w="2463" h="1602">
                  <a:moveTo>
                    <a:pt x="67" y="907"/>
                  </a:moveTo>
                  <a:cubicBezTo>
                    <a:pt x="60" y="786"/>
                    <a:pt x="0" y="597"/>
                    <a:pt x="113" y="453"/>
                  </a:cubicBezTo>
                  <a:cubicBezTo>
                    <a:pt x="226" y="309"/>
                    <a:pt x="559" y="90"/>
                    <a:pt x="748" y="45"/>
                  </a:cubicBezTo>
                  <a:cubicBezTo>
                    <a:pt x="937" y="0"/>
                    <a:pt x="1179" y="98"/>
                    <a:pt x="1247" y="181"/>
                  </a:cubicBezTo>
                  <a:cubicBezTo>
                    <a:pt x="1315" y="264"/>
                    <a:pt x="1148" y="453"/>
                    <a:pt x="1156" y="544"/>
                  </a:cubicBezTo>
                  <a:cubicBezTo>
                    <a:pt x="1164" y="635"/>
                    <a:pt x="1209" y="702"/>
                    <a:pt x="1292" y="725"/>
                  </a:cubicBezTo>
                  <a:cubicBezTo>
                    <a:pt x="1375" y="748"/>
                    <a:pt x="1602" y="725"/>
                    <a:pt x="1655" y="680"/>
                  </a:cubicBezTo>
                  <a:cubicBezTo>
                    <a:pt x="1708" y="635"/>
                    <a:pt x="1586" y="521"/>
                    <a:pt x="1609" y="453"/>
                  </a:cubicBezTo>
                  <a:cubicBezTo>
                    <a:pt x="1632" y="385"/>
                    <a:pt x="1662" y="272"/>
                    <a:pt x="1791" y="272"/>
                  </a:cubicBezTo>
                  <a:cubicBezTo>
                    <a:pt x="1920" y="272"/>
                    <a:pt x="2313" y="317"/>
                    <a:pt x="2381" y="453"/>
                  </a:cubicBezTo>
                  <a:cubicBezTo>
                    <a:pt x="2449" y="589"/>
                    <a:pt x="2463" y="899"/>
                    <a:pt x="2199" y="1088"/>
                  </a:cubicBezTo>
                  <a:cubicBezTo>
                    <a:pt x="1935" y="1277"/>
                    <a:pt x="1133" y="1572"/>
                    <a:pt x="793" y="1587"/>
                  </a:cubicBezTo>
                  <a:cubicBezTo>
                    <a:pt x="453" y="1602"/>
                    <a:pt x="279" y="1292"/>
                    <a:pt x="158" y="1179"/>
                  </a:cubicBezTo>
                  <a:cubicBezTo>
                    <a:pt x="37" y="1066"/>
                    <a:pt x="74" y="1028"/>
                    <a:pt x="67" y="9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3" name="Text Box 11"/>
            <p:cNvSpPr txBox="1">
              <a:spLocks noChangeArrowheads="1"/>
            </p:cNvSpPr>
            <p:nvPr/>
          </p:nvSpPr>
          <p:spPr bwMode="auto">
            <a:xfrm>
              <a:off x="1308" y="2817"/>
              <a:ext cx="11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000">
                  <a:latin typeface="Arial" charset="0"/>
                </a:rPr>
                <a:t>catalytic center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627724" name="Text Box 12"/>
            <p:cNvSpPr txBox="1">
              <a:spLocks noChangeArrowheads="1"/>
            </p:cNvSpPr>
            <p:nvPr/>
          </p:nvSpPr>
          <p:spPr bwMode="auto">
            <a:xfrm>
              <a:off x="1943" y="3452"/>
              <a:ext cx="11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known 3D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6" name="Text Box 14"/>
            <p:cNvSpPr txBox="1">
              <a:spLocks noChangeArrowheads="1"/>
            </p:cNvSpPr>
            <p:nvPr/>
          </p:nvSpPr>
          <p:spPr bwMode="auto">
            <a:xfrm>
              <a:off x="1535" y="2228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Leu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2306" y="236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7" name="Group 25"/>
          <p:cNvGrpSpPr>
            <a:grpSpLocks/>
          </p:cNvGrpSpPr>
          <p:nvPr/>
        </p:nvGrpSpPr>
        <p:grpSpPr bwMode="auto">
          <a:xfrm>
            <a:off x="5029200" y="3200400"/>
            <a:ext cx="3910013" cy="3370263"/>
            <a:chOff x="3168" y="2016"/>
            <a:chExt cx="2463" cy="2123"/>
          </a:xfrm>
        </p:grpSpPr>
        <p:sp>
          <p:nvSpPr>
            <p:cNvPr id="627722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7725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29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0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627735" name="Group 23"/>
          <p:cNvGrpSpPr>
            <a:grpSpLocks/>
          </p:cNvGrpSpPr>
          <p:nvPr/>
        </p:nvGrpSpPr>
        <p:grpSpPr bwMode="auto">
          <a:xfrm>
            <a:off x="395288" y="1989138"/>
            <a:ext cx="4176712" cy="869950"/>
            <a:chOff x="249" y="1253"/>
            <a:chExt cx="2631" cy="548"/>
          </a:xfrm>
        </p:grpSpPr>
        <p:sp>
          <p:nvSpPr>
            <p:cNvPr id="627720" name="Text Box 8"/>
            <p:cNvSpPr txBox="1">
              <a:spLocks noChangeArrowheads="1"/>
            </p:cNvSpPr>
            <p:nvPr/>
          </p:nvSpPr>
          <p:spPr bwMode="auto">
            <a:xfrm>
              <a:off x="295" y="1253"/>
              <a:ext cx="10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similar to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627721" name="Rectangle 9"/>
            <p:cNvSpPr>
              <a:spLocks noChangeArrowheads="1"/>
            </p:cNvSpPr>
            <p:nvPr/>
          </p:nvSpPr>
          <p:spPr bwMode="auto">
            <a:xfrm>
              <a:off x="249" y="1570"/>
              <a:ext cx="2631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1519" y="157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27732" name="Text Box 20"/>
            <p:cNvSpPr txBox="1">
              <a:spLocks noChangeArrowheads="1"/>
            </p:cNvSpPr>
            <p:nvPr/>
          </p:nvSpPr>
          <p:spPr bwMode="auto">
            <a:xfrm>
              <a:off x="2290" y="1570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2411413" y="1700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</a:t>
            </a:r>
            <a:endParaRPr lang="en-US" sz="1800">
              <a:latin typeface="Arial" charset="0"/>
            </a:endParaRPr>
          </a:p>
        </p:txBody>
      </p:sp>
      <p:sp>
        <p:nvSpPr>
          <p:cNvPr id="627734" name="Text Box 22"/>
          <p:cNvSpPr txBox="1">
            <a:spLocks noChangeArrowheads="1"/>
          </p:cNvSpPr>
          <p:nvPr/>
        </p:nvSpPr>
        <p:spPr bwMode="auto">
          <a:xfrm>
            <a:off x="3635375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K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/>
              <a:t>Applications: fit to low res 3D</a:t>
            </a:r>
            <a:endParaRPr lang="en-US" sz="3600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436563" y="1941513"/>
            <a:ext cx="4176712" cy="360362"/>
          </a:xfrm>
          <a:prstGeom prst="rect">
            <a:avLst/>
          </a:prstGeom>
          <a:solidFill>
            <a:srgbClr val="FF0000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436563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1</a:t>
            </a:r>
            <a:endParaRPr lang="en-US" sz="2800">
              <a:latin typeface="Arial" charset="0"/>
            </a:endParaRPr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Tx/>
              <a:buNone/>
            </a:pPr>
            <a:r>
              <a:rPr lang="en-CA" sz="2800">
                <a:latin typeface="Arial" charset="0"/>
              </a:rPr>
              <a:t>low resolution 3D (electron microscopy)</a:t>
            </a:r>
            <a:endParaRPr lang="en-US" sz="2800">
              <a:latin typeface="Arial" charset="0"/>
            </a:endParaRP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5118100" y="1941513"/>
            <a:ext cx="2952750" cy="360362"/>
          </a:xfrm>
          <a:prstGeom prst="rect">
            <a:avLst/>
          </a:pr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5118100" y="1438275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Query sequence 2</a:t>
            </a:r>
            <a:endParaRPr lang="en-US" sz="2800">
              <a:latin typeface="Arial" charset="0"/>
            </a:endParaRPr>
          </a:p>
        </p:txBody>
      </p:sp>
      <p:sp>
        <p:nvSpPr>
          <p:cNvPr id="629769" name="Freeform 9"/>
          <p:cNvSpPr>
            <a:spLocks/>
          </p:cNvSpPr>
          <p:nvPr/>
        </p:nvSpPr>
        <p:spPr bwMode="auto">
          <a:xfrm>
            <a:off x="3605213" y="3022600"/>
            <a:ext cx="2425700" cy="3228975"/>
          </a:xfrm>
          <a:custGeom>
            <a:avLst/>
            <a:gdLst/>
            <a:ahLst/>
            <a:cxnLst>
              <a:cxn ang="0">
                <a:pos x="885" y="703"/>
              </a:cxn>
              <a:cxn ang="0">
                <a:pos x="975" y="567"/>
              </a:cxn>
              <a:cxn ang="0">
                <a:pos x="975" y="250"/>
              </a:cxn>
              <a:cxn ang="0">
                <a:pos x="749" y="68"/>
              </a:cxn>
              <a:cxn ang="0">
                <a:pos x="386" y="23"/>
              </a:cxn>
              <a:cxn ang="0">
                <a:pos x="114" y="204"/>
              </a:cxn>
              <a:cxn ang="0">
                <a:pos x="23" y="522"/>
              </a:cxn>
              <a:cxn ang="0">
                <a:pos x="250" y="885"/>
              </a:cxn>
              <a:cxn ang="0">
                <a:pos x="295" y="1066"/>
              </a:cxn>
              <a:cxn ang="0">
                <a:pos x="114" y="1338"/>
              </a:cxn>
              <a:cxn ang="0">
                <a:pos x="114" y="1474"/>
              </a:cxn>
              <a:cxn ang="0">
                <a:pos x="159" y="1792"/>
              </a:cxn>
              <a:cxn ang="0">
                <a:pos x="749" y="2019"/>
              </a:cxn>
              <a:cxn ang="0">
                <a:pos x="885" y="1883"/>
              </a:cxn>
              <a:cxn ang="0">
                <a:pos x="885" y="1701"/>
              </a:cxn>
              <a:cxn ang="0">
                <a:pos x="1021" y="1611"/>
              </a:cxn>
              <a:cxn ang="0">
                <a:pos x="1384" y="1429"/>
              </a:cxn>
              <a:cxn ang="0">
                <a:pos x="1520" y="1021"/>
              </a:cxn>
              <a:cxn ang="0">
                <a:pos x="1338" y="794"/>
              </a:cxn>
              <a:cxn ang="0">
                <a:pos x="975" y="567"/>
              </a:cxn>
            </a:cxnLst>
            <a:rect l="0" t="0" r="r" b="b"/>
            <a:pathLst>
              <a:path w="1528" h="2034">
                <a:moveTo>
                  <a:pt x="885" y="703"/>
                </a:moveTo>
                <a:cubicBezTo>
                  <a:pt x="922" y="672"/>
                  <a:pt x="960" y="642"/>
                  <a:pt x="975" y="567"/>
                </a:cubicBezTo>
                <a:cubicBezTo>
                  <a:pt x="990" y="492"/>
                  <a:pt x="1013" y="333"/>
                  <a:pt x="975" y="250"/>
                </a:cubicBezTo>
                <a:cubicBezTo>
                  <a:pt x="937" y="167"/>
                  <a:pt x="847" y="106"/>
                  <a:pt x="749" y="68"/>
                </a:cubicBezTo>
                <a:cubicBezTo>
                  <a:pt x="651" y="30"/>
                  <a:pt x="492" y="0"/>
                  <a:pt x="386" y="23"/>
                </a:cubicBezTo>
                <a:cubicBezTo>
                  <a:pt x="280" y="46"/>
                  <a:pt x="174" y="121"/>
                  <a:pt x="114" y="204"/>
                </a:cubicBezTo>
                <a:cubicBezTo>
                  <a:pt x="54" y="287"/>
                  <a:pt x="0" y="409"/>
                  <a:pt x="23" y="522"/>
                </a:cubicBezTo>
                <a:cubicBezTo>
                  <a:pt x="46" y="635"/>
                  <a:pt x="205" y="794"/>
                  <a:pt x="250" y="885"/>
                </a:cubicBezTo>
                <a:cubicBezTo>
                  <a:pt x="295" y="976"/>
                  <a:pt x="318" y="991"/>
                  <a:pt x="295" y="1066"/>
                </a:cubicBezTo>
                <a:cubicBezTo>
                  <a:pt x="272" y="1141"/>
                  <a:pt x="144" y="1270"/>
                  <a:pt x="114" y="1338"/>
                </a:cubicBezTo>
                <a:cubicBezTo>
                  <a:pt x="84" y="1406"/>
                  <a:pt x="106" y="1398"/>
                  <a:pt x="114" y="1474"/>
                </a:cubicBezTo>
                <a:cubicBezTo>
                  <a:pt x="122" y="1550"/>
                  <a:pt x="53" y="1701"/>
                  <a:pt x="159" y="1792"/>
                </a:cubicBezTo>
                <a:cubicBezTo>
                  <a:pt x="265" y="1883"/>
                  <a:pt x="628" y="2004"/>
                  <a:pt x="749" y="2019"/>
                </a:cubicBezTo>
                <a:cubicBezTo>
                  <a:pt x="870" y="2034"/>
                  <a:pt x="862" y="1936"/>
                  <a:pt x="885" y="1883"/>
                </a:cubicBezTo>
                <a:cubicBezTo>
                  <a:pt x="908" y="1830"/>
                  <a:pt x="862" y="1746"/>
                  <a:pt x="885" y="1701"/>
                </a:cubicBezTo>
                <a:cubicBezTo>
                  <a:pt x="908" y="1656"/>
                  <a:pt x="938" y="1656"/>
                  <a:pt x="1021" y="1611"/>
                </a:cubicBezTo>
                <a:cubicBezTo>
                  <a:pt x="1104" y="1566"/>
                  <a:pt x="1301" y="1527"/>
                  <a:pt x="1384" y="1429"/>
                </a:cubicBezTo>
                <a:cubicBezTo>
                  <a:pt x="1467" y="1331"/>
                  <a:pt x="1528" y="1127"/>
                  <a:pt x="1520" y="1021"/>
                </a:cubicBezTo>
                <a:cubicBezTo>
                  <a:pt x="1512" y="915"/>
                  <a:pt x="1429" y="870"/>
                  <a:pt x="1338" y="794"/>
                </a:cubicBezTo>
                <a:cubicBezTo>
                  <a:pt x="1247" y="718"/>
                  <a:pt x="1035" y="605"/>
                  <a:pt x="975" y="567"/>
                </a:cubicBezTo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0" name="Freeform 10"/>
          <p:cNvSpPr>
            <a:spLocks/>
          </p:cNvSpPr>
          <p:nvPr/>
        </p:nvSpPr>
        <p:spPr bwMode="auto">
          <a:xfrm>
            <a:off x="725488" y="2517775"/>
            <a:ext cx="2297112" cy="2182813"/>
          </a:xfrm>
          <a:custGeom>
            <a:avLst/>
            <a:gdLst/>
            <a:ahLst/>
            <a:cxnLst>
              <a:cxn ang="0">
                <a:pos x="38" y="1050"/>
              </a:cxn>
              <a:cxn ang="0">
                <a:pos x="38" y="914"/>
              </a:cxn>
              <a:cxn ang="0">
                <a:pos x="38" y="778"/>
              </a:cxn>
              <a:cxn ang="0">
                <a:pos x="264" y="460"/>
              </a:cxn>
              <a:cxn ang="0">
                <a:pos x="537" y="279"/>
              </a:cxn>
              <a:cxn ang="0">
                <a:pos x="673" y="143"/>
              </a:cxn>
              <a:cxn ang="0">
                <a:pos x="761" y="57"/>
              </a:cxn>
              <a:cxn ang="0">
                <a:pos x="854" y="7"/>
              </a:cxn>
              <a:cxn ang="0">
                <a:pos x="1106" y="99"/>
              </a:cxn>
              <a:cxn ang="0">
                <a:pos x="1398" y="324"/>
              </a:cxn>
              <a:cxn ang="0">
                <a:pos x="1398" y="551"/>
              </a:cxn>
              <a:cxn ang="0">
                <a:pos x="1262" y="823"/>
              </a:cxn>
              <a:cxn ang="0">
                <a:pos x="809" y="1005"/>
              </a:cxn>
              <a:cxn ang="0">
                <a:pos x="809" y="1231"/>
              </a:cxn>
              <a:cxn ang="0">
                <a:pos x="673" y="1367"/>
              </a:cxn>
              <a:cxn ang="0">
                <a:pos x="264" y="1277"/>
              </a:cxn>
              <a:cxn ang="0">
                <a:pos x="38" y="1050"/>
              </a:cxn>
            </a:cxnLst>
            <a:rect l="0" t="0" r="r" b="b"/>
            <a:pathLst>
              <a:path w="1447" h="1375">
                <a:moveTo>
                  <a:pt x="38" y="1050"/>
                </a:moveTo>
                <a:cubicBezTo>
                  <a:pt x="0" y="990"/>
                  <a:pt x="38" y="959"/>
                  <a:pt x="38" y="914"/>
                </a:cubicBezTo>
                <a:cubicBezTo>
                  <a:pt x="38" y="869"/>
                  <a:pt x="0" y="854"/>
                  <a:pt x="38" y="778"/>
                </a:cubicBezTo>
                <a:cubicBezTo>
                  <a:pt x="76" y="702"/>
                  <a:pt x="181" y="543"/>
                  <a:pt x="264" y="460"/>
                </a:cubicBezTo>
                <a:cubicBezTo>
                  <a:pt x="347" y="377"/>
                  <a:pt x="469" y="332"/>
                  <a:pt x="537" y="279"/>
                </a:cubicBezTo>
                <a:cubicBezTo>
                  <a:pt x="605" y="226"/>
                  <a:pt x="636" y="180"/>
                  <a:pt x="673" y="143"/>
                </a:cubicBezTo>
                <a:cubicBezTo>
                  <a:pt x="710" y="106"/>
                  <a:pt x="731" y="80"/>
                  <a:pt x="761" y="57"/>
                </a:cubicBezTo>
                <a:cubicBezTo>
                  <a:pt x="791" y="34"/>
                  <a:pt x="797" y="0"/>
                  <a:pt x="854" y="7"/>
                </a:cubicBezTo>
                <a:cubicBezTo>
                  <a:pt x="911" y="14"/>
                  <a:pt x="1015" y="46"/>
                  <a:pt x="1106" y="99"/>
                </a:cubicBezTo>
                <a:cubicBezTo>
                  <a:pt x="1197" y="152"/>
                  <a:pt x="1349" y="249"/>
                  <a:pt x="1398" y="324"/>
                </a:cubicBezTo>
                <a:cubicBezTo>
                  <a:pt x="1447" y="399"/>
                  <a:pt x="1421" y="468"/>
                  <a:pt x="1398" y="551"/>
                </a:cubicBezTo>
                <a:cubicBezTo>
                  <a:pt x="1375" y="634"/>
                  <a:pt x="1360" y="747"/>
                  <a:pt x="1262" y="823"/>
                </a:cubicBezTo>
                <a:cubicBezTo>
                  <a:pt x="1164" y="899"/>
                  <a:pt x="884" y="937"/>
                  <a:pt x="809" y="1005"/>
                </a:cubicBezTo>
                <a:cubicBezTo>
                  <a:pt x="734" y="1073"/>
                  <a:pt x="832" y="1171"/>
                  <a:pt x="809" y="1231"/>
                </a:cubicBezTo>
                <a:cubicBezTo>
                  <a:pt x="786" y="1291"/>
                  <a:pt x="764" y="1359"/>
                  <a:pt x="673" y="1367"/>
                </a:cubicBezTo>
                <a:cubicBezTo>
                  <a:pt x="582" y="1375"/>
                  <a:pt x="370" y="1330"/>
                  <a:pt x="264" y="1277"/>
                </a:cubicBezTo>
                <a:cubicBezTo>
                  <a:pt x="158" y="1224"/>
                  <a:pt x="76" y="1110"/>
                  <a:pt x="38" y="1050"/>
                </a:cubicBezTo>
                <a:close/>
              </a:path>
            </a:pathLst>
          </a:custGeom>
          <a:solidFill>
            <a:srgbClr val="FF0000">
              <a:alpha val="6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1" name="Freeform 11"/>
          <p:cNvSpPr>
            <a:spLocks/>
          </p:cNvSpPr>
          <p:nvPr/>
        </p:nvSpPr>
        <p:spPr bwMode="auto">
          <a:xfrm>
            <a:off x="6629400" y="2590800"/>
            <a:ext cx="1558925" cy="1549400"/>
          </a:xfrm>
          <a:custGeom>
            <a:avLst/>
            <a:gdLst/>
            <a:ahLst/>
            <a:cxnLst>
              <a:cxn ang="0">
                <a:pos x="597" y="38"/>
              </a:cxn>
              <a:cxn ang="0">
                <a:pos x="370" y="38"/>
              </a:cxn>
              <a:cxn ang="0">
                <a:pos x="98" y="265"/>
              </a:cxn>
              <a:cxn ang="0">
                <a:pos x="7" y="447"/>
              </a:cxn>
              <a:cxn ang="0">
                <a:pos x="143" y="764"/>
              </a:cxn>
              <a:cxn ang="0">
                <a:pos x="370" y="946"/>
              </a:cxn>
              <a:cxn ang="0">
                <a:pos x="551" y="946"/>
              </a:cxn>
              <a:cxn ang="0">
                <a:pos x="778" y="855"/>
              </a:cxn>
              <a:cxn ang="0">
                <a:pos x="914" y="900"/>
              </a:cxn>
              <a:cxn ang="0">
                <a:pos x="959" y="719"/>
              </a:cxn>
              <a:cxn ang="0">
                <a:pos x="959" y="356"/>
              </a:cxn>
              <a:cxn ang="0">
                <a:pos x="821" y="129"/>
              </a:cxn>
              <a:cxn ang="0">
                <a:pos x="597" y="38"/>
              </a:cxn>
            </a:cxnLst>
            <a:rect l="0" t="0" r="r" b="b"/>
            <a:pathLst>
              <a:path w="982" h="976">
                <a:moveTo>
                  <a:pt x="597" y="38"/>
                </a:moveTo>
                <a:cubicBezTo>
                  <a:pt x="525" y="19"/>
                  <a:pt x="453" y="0"/>
                  <a:pt x="370" y="38"/>
                </a:cubicBezTo>
                <a:cubicBezTo>
                  <a:pt x="287" y="76"/>
                  <a:pt x="158" y="197"/>
                  <a:pt x="98" y="265"/>
                </a:cubicBezTo>
                <a:cubicBezTo>
                  <a:pt x="38" y="333"/>
                  <a:pt x="0" y="364"/>
                  <a:pt x="7" y="447"/>
                </a:cubicBezTo>
                <a:cubicBezTo>
                  <a:pt x="14" y="530"/>
                  <a:pt x="83" y="681"/>
                  <a:pt x="143" y="764"/>
                </a:cubicBezTo>
                <a:cubicBezTo>
                  <a:pt x="203" y="847"/>
                  <a:pt x="302" y="916"/>
                  <a:pt x="370" y="946"/>
                </a:cubicBezTo>
                <a:cubicBezTo>
                  <a:pt x="438" y="976"/>
                  <a:pt x="483" y="961"/>
                  <a:pt x="551" y="946"/>
                </a:cubicBezTo>
                <a:cubicBezTo>
                  <a:pt x="619" y="931"/>
                  <a:pt x="718" y="863"/>
                  <a:pt x="778" y="855"/>
                </a:cubicBezTo>
                <a:cubicBezTo>
                  <a:pt x="838" y="847"/>
                  <a:pt x="884" y="923"/>
                  <a:pt x="914" y="900"/>
                </a:cubicBezTo>
                <a:cubicBezTo>
                  <a:pt x="944" y="877"/>
                  <a:pt x="951" y="810"/>
                  <a:pt x="959" y="719"/>
                </a:cubicBezTo>
                <a:cubicBezTo>
                  <a:pt x="967" y="628"/>
                  <a:pt x="982" y="454"/>
                  <a:pt x="959" y="356"/>
                </a:cubicBezTo>
                <a:cubicBezTo>
                  <a:pt x="936" y="258"/>
                  <a:pt x="881" y="182"/>
                  <a:pt x="821" y="129"/>
                </a:cubicBezTo>
                <a:cubicBezTo>
                  <a:pt x="761" y="76"/>
                  <a:pt x="644" y="57"/>
                  <a:pt x="597" y="38"/>
                </a:cubicBezTo>
                <a:close/>
              </a:path>
            </a:pathLst>
          </a:custGeom>
          <a:solidFill>
            <a:srgbClr val="3366FF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1209E-6 C 0.0276 0.04378 0.05573 0.08988 0.11024 0.12602 C 0.16475 0.16215 0.28194 0.19783 0.32708 0.21659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3421E-6 C -0.07101 -0.02038 -0.14184 -0.04054 -0.19688 -0.03173 C -0.25191 -0.02293 -0.29132 0.01459 -0.33073 0.052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/>
      <p:bldP spid="6297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7" y="2735541"/>
            <a:ext cx="7634605" cy="2568369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/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30018" y="631016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/>
              <a:t>GenTHREADER</a:t>
            </a:r>
            <a:endParaRPr lang="en-US" sz="540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358722" y="1618428"/>
            <a:ext cx="7148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David Jones</a:t>
            </a:r>
            <a:r>
              <a:rPr lang="en-US" sz="2400">
                <a:latin typeface="Arial" charset="0"/>
              </a:rPr>
              <a:t>	http://bioinf.cs.ucl.ac.uk/psipred_new/</a:t>
            </a:r>
            <a:endParaRPr lang="en-US" sz="2400" dirty="0">
              <a:latin typeface="Arial" charset="0"/>
            </a:endParaRPr>
          </a:p>
        </p:txBody>
      </p:sp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367687" y="2057912"/>
            <a:ext cx="3401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Input sequence or MSA</a:t>
            </a:r>
          </a:p>
        </p:txBody>
      </p:sp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309282" y="5419165"/>
            <a:ext cx="5233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Typically 30 minutes, up to two hours</a:t>
            </a: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04800" y="5867400"/>
            <a:ext cx="571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GenTHREADER Jones (1999) </a:t>
            </a:r>
            <a:r>
              <a:rPr lang="en-US" sz="2400" i="1">
                <a:latin typeface="Arial" charset="0"/>
              </a:rPr>
              <a:t>J Mol Biol</a:t>
            </a:r>
            <a:endParaRPr lang="en-US" sz="2400">
              <a:latin typeface="Arial" charset="0"/>
            </a:endParaRPr>
          </a:p>
        </p:txBody>
      </p:sp>
      <p:pic>
        <p:nvPicPr>
          <p:cNvPr id="10" name="Picture 2" descr="Photo of David Jo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004"/>
            <a:ext cx="1385433" cy="20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1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5615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/>
          </a:p>
        </p:txBody>
      </p:sp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Phyre</a:t>
            </a:r>
            <a:endParaRPr lang="en-US" sz="4800" dirty="0"/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52400" y="1600200"/>
            <a:ext cx="71824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>
                <a:latin typeface="Arial" charset="0"/>
              </a:rPr>
              <a:t>Mike Sternberg  </a:t>
            </a:r>
            <a:r>
              <a:rPr lang="en-US" sz="2400">
                <a:latin typeface="Arial" charset="0"/>
                <a:hlinkClick r:id="rId4"/>
              </a:rPr>
              <a:t>http</a:t>
            </a:r>
            <a:r>
              <a:rPr lang="en-US" sz="2400" dirty="0">
                <a:latin typeface="Arial" charset="0"/>
                <a:hlinkClick r:id="rId4"/>
              </a:rPr>
              <a:t>://www.sbg.bio.ic.ac.uk/phyre2/</a:t>
            </a:r>
            <a:endParaRPr lang="en-US" sz="2400" dirty="0">
              <a:latin typeface="Arial" charset="0"/>
            </a:endParaRPr>
          </a:p>
          <a:p>
            <a:pPr>
              <a:buFontTx/>
              <a:buNone/>
            </a:pPr>
            <a:endParaRPr lang="en-US" sz="1800" dirty="0">
              <a:latin typeface="Arial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>Kelley et al (2000) </a:t>
            </a:r>
            <a:r>
              <a:rPr lang="en-US" sz="1800" i="1" dirty="0">
                <a:latin typeface="Arial" charset="0"/>
              </a:rPr>
              <a:t>J Mol </a:t>
            </a:r>
            <a:r>
              <a:rPr lang="en-US" sz="1800" i="1" dirty="0" err="1">
                <a:latin typeface="Arial" charset="0"/>
              </a:rPr>
              <a:t>Biol</a:t>
            </a:r>
            <a:endParaRPr lang="en-US" sz="1800" i="1" dirty="0">
              <a:latin typeface="Arial" charset="0"/>
            </a:endParaRPr>
          </a:p>
          <a:p>
            <a:pPr>
              <a:buFontTx/>
              <a:buNone/>
            </a:pPr>
            <a:r>
              <a:rPr lang="sv-SE" sz="1800" dirty="0">
                <a:latin typeface="Arial" charset="0"/>
              </a:rPr>
              <a:t>Kelley et al (2015</a:t>
            </a:r>
            <a:r>
              <a:rPr lang="en-CA" sz="1800" dirty="0">
                <a:latin typeface="Arial" charset="0"/>
              </a:rPr>
              <a:t>) </a:t>
            </a:r>
          </a:p>
          <a:p>
            <a:pPr>
              <a:buFontTx/>
              <a:buNone/>
            </a:pPr>
            <a:r>
              <a:rPr lang="sv-SE" sz="1800" i="1" dirty="0">
                <a:latin typeface="Arial" charset="0"/>
              </a:rPr>
              <a:t>Nature Protocols</a:t>
            </a:r>
            <a:endParaRPr lang="en-US" sz="1800" i="1" dirty="0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9600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>
                <a:latin typeface="Arial" charset="0"/>
              </a:rPr>
              <a:t>Processing time can be hours</a:t>
            </a:r>
            <a:endParaRPr lang="en-US" sz="1800" i="1" dirty="0">
              <a:latin typeface="Arial" charset="0"/>
            </a:endParaRPr>
          </a:p>
        </p:txBody>
      </p:sp>
      <p:pic>
        <p:nvPicPr>
          <p:cNvPr id="3074" name="Picture 2" descr="Altern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08" y="350837"/>
            <a:ext cx="1291192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0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Static solutions</a:t>
            </a:r>
            <a:endParaRPr lang="en-US" sz="4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2070430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/>
              <a:t>Datasets of precomputed models / computations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Not flexible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Variable coverage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But you don’t have to wait</a:t>
            </a:r>
          </a:p>
        </p:txBody>
      </p:sp>
    </p:spTree>
    <p:extLst>
      <p:ext uri="{BB962C8B-B14F-4D97-AF65-F5344CB8AC3E}">
        <p14:creationId xmlns:p14="http://schemas.microsoft.com/office/powerpoint/2010/main" val="38718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7924800" cy="44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 dirty="0"/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 err="1"/>
              <a:t>MODbase</a:t>
            </a:r>
            <a:endParaRPr lang="en-US" sz="4800" dirty="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304800" y="1450975"/>
            <a:ext cx="750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Andrej </a:t>
            </a:r>
            <a:r>
              <a:rPr lang="en-US" sz="2400" dirty="0" err="1">
                <a:latin typeface="Arial" charset="0"/>
              </a:rPr>
              <a:t>Sali</a:t>
            </a:r>
            <a:r>
              <a:rPr lang="en-US" sz="2400" dirty="0">
                <a:latin typeface="Arial" charset="0"/>
              </a:rPr>
              <a:t>		http://modbase.compbio.ucsf.edu/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0" y="6400800"/>
            <a:ext cx="610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Pieper et al (2014) </a:t>
            </a:r>
            <a:r>
              <a:rPr lang="en-US" sz="2400" i="1" dirty="0">
                <a:latin typeface="Arial" charset="0"/>
              </a:rPr>
              <a:t>Nucleic Acids Research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pic>
        <p:nvPicPr>
          <p:cNvPr id="2" name="Picture 2" descr="Sa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551"/>
            <a:ext cx="1420813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78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  <a:endParaRPr lang="en-US" sz="4000" dirty="0"/>
          </a:p>
        </p:txBody>
      </p:sp>
      <p:sp>
        <p:nvSpPr>
          <p:cNvPr id="68710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MODbase</a:t>
            </a:r>
            <a:endParaRPr lang="en-US" sz="4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037513" cy="40290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24200"/>
            <a:ext cx="8008937" cy="30099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08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5669083" cy="4705783"/>
          </a:xfrm>
          <a:prstGeom prst="rect">
            <a:avLst/>
          </a:prstGeom>
        </p:spPr>
      </p:pic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5400" b="1" dirty="0"/>
              <a:t>Protein Model Portal</a:t>
            </a:r>
            <a:endParaRPr lang="en-US" sz="5400" dirty="0"/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371165" y="6230526"/>
            <a:ext cx="403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>
                <a:solidFill>
                  <a:srgbClr val="333333"/>
                </a:solidFill>
                <a:latin typeface="Helvetica Neue"/>
              </a:rPr>
              <a:t>Haas et al. (2013) </a:t>
            </a:r>
            <a:r>
              <a:rPr lang="de-DE" sz="2400" i="1" dirty="0">
                <a:latin typeface="Helvetica Neue"/>
              </a:rPr>
              <a:t>Database</a:t>
            </a:r>
            <a:endParaRPr lang="en-US" sz="2400" i="1" dirty="0">
              <a:latin typeface="Arial" charset="0"/>
            </a:endParaRPr>
          </a:p>
        </p:txBody>
      </p:sp>
      <p:pic>
        <p:nvPicPr>
          <p:cNvPr id="1028" name="Picture 4" descr="http://www.biozentrum.unibas.ch/uploads/x4epersdb/torsten_schwe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5722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988" y="3601944"/>
            <a:ext cx="2547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de-DE" sz="2400" dirty="0">
                <a:solidFill>
                  <a:srgbClr val="333333"/>
                </a:solidFill>
                <a:latin typeface="Helvetica Neue"/>
              </a:rPr>
              <a:t>Torsten Schwede</a:t>
            </a:r>
            <a:endParaRPr lang="en-US" sz="2400" i="1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Homology modelling</a:t>
            </a:r>
          </a:p>
        </p:txBody>
      </p:sp>
    </p:spTree>
    <p:extLst>
      <p:ext uri="{BB962C8B-B14F-4D97-AF65-F5344CB8AC3E}">
        <p14:creationId xmlns:p14="http://schemas.microsoft.com/office/powerpoint/2010/main" val="247957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csb.org/pdb/education_discussion/molecule_of_the_month/images/1fpy-twoview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034118" cy="6858000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9940" name="Picture 4" descr="http://www.bmb.leeds.ac.uk/illingworth/bioc1010/image0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800600" cy="2695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5715000"/>
            <a:ext cx="4684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GB" b="1">
                <a:solidFill>
                  <a:srgbClr val="000000"/>
                </a:solidFill>
              </a:rPr>
              <a:t>Age</a:t>
            </a:r>
            <a:r>
              <a:rPr lang="de-DE" b="1">
                <a:solidFill>
                  <a:srgbClr val="000000"/>
                </a:solidFill>
              </a:rPr>
              <a:t>: +3500M years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63013"/>
            <a:ext cx="6019800" cy="4456787"/>
          </a:xfrm>
          <a:prstGeom prst="rect">
            <a:avLst/>
          </a:prstGeom>
        </p:spPr>
      </p:pic>
      <p:sp>
        <p:nvSpPr>
          <p:cNvPr id="66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Aquaria</a:t>
            </a:r>
            <a:endParaRPr lang="en-US" sz="4000" dirty="0"/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484094" y="745004"/>
            <a:ext cx="6306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Sean O’Donoghue		</a:t>
            </a:r>
            <a:r>
              <a:rPr lang="en-US" sz="2400" dirty="0">
                <a:latin typeface="Arial" charset="0"/>
                <a:hlinkClick r:id="rId4"/>
              </a:rPr>
              <a:t>http://aquaria.ws/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484094" y="6248400"/>
            <a:ext cx="583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400" dirty="0" err="1">
                <a:latin typeface="Arial" charset="0"/>
              </a:rPr>
              <a:t>O’Donoghue</a:t>
            </a:r>
            <a:r>
              <a:rPr lang="en-US" sz="2400" dirty="0">
                <a:latin typeface="Arial" charset="0"/>
              </a:rPr>
              <a:t> et al (2015) </a:t>
            </a:r>
            <a:r>
              <a:rPr lang="en-US" sz="2400" i="1" dirty="0">
                <a:latin typeface="Arial" charset="0"/>
              </a:rPr>
              <a:t>Nature Methods</a:t>
            </a:r>
            <a:endParaRPr lang="en-US" sz="2400" dirty="0">
              <a:latin typeface="Arial" charset="0"/>
            </a:endParaRPr>
          </a:p>
        </p:txBody>
      </p:sp>
      <p:pic>
        <p:nvPicPr>
          <p:cNvPr id="6" name="Picture 6" descr="Sean O'Donogh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1370012"/>
            <a:ext cx="17335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13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Function</a:t>
            </a:r>
          </a:p>
          <a:p>
            <a:pPr>
              <a:buFontTx/>
              <a:buNone/>
            </a:pPr>
            <a:r>
              <a:rPr lang="en-US"/>
              <a:t>Folding</a:t>
            </a:r>
          </a:p>
          <a:p>
            <a:pPr>
              <a:buFontTx/>
              <a:buNone/>
            </a:pPr>
            <a:r>
              <a:rPr lang="en-US"/>
              <a:t>Evolution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Proteins normally are multidomain </a:t>
            </a:r>
          </a:p>
          <a:p>
            <a:pPr>
              <a:buFontTx/>
              <a:buNone/>
            </a:pPr>
            <a:r>
              <a:rPr lang="en-US"/>
              <a:t>(average 300 aa)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3338" y="2582863"/>
            <a:ext cx="3032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038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91" name="Rectangle 7"/>
          <p:cNvSpPr>
            <a:spLocks noChangeArrowheads="1"/>
          </p:cNvSpPr>
          <p:nvPr/>
        </p:nvSpPr>
        <p:spPr bwMode="auto">
          <a:xfrm>
            <a:off x="5029200" y="2438400"/>
            <a:ext cx="3200400" cy="419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 domains are structural units (average 160 aa) that share: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Function</a:t>
            </a:r>
          </a:p>
          <a:p>
            <a:pPr>
              <a:buFontTx/>
              <a:buNone/>
            </a:pPr>
            <a:r>
              <a:rPr lang="en-US" dirty="0"/>
              <a:t>Folding</a:t>
            </a:r>
          </a:p>
          <a:p>
            <a:pPr>
              <a:buFontTx/>
              <a:buNone/>
            </a:pPr>
            <a:r>
              <a:rPr lang="en-US" dirty="0"/>
              <a:t>Evolution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228600" y="4724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dirty="0"/>
              <a:t>Proteins normally are </a:t>
            </a:r>
            <a:r>
              <a:rPr lang="en-US" dirty="0" err="1"/>
              <a:t>multidomain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(average 300 aa)</a:t>
            </a:r>
          </a:p>
        </p:txBody>
      </p:sp>
      <p:pic>
        <p:nvPicPr>
          <p:cNvPr id="70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2457450"/>
            <a:ext cx="30480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Domains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023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 dirty="0"/>
              <a:t>Domains</a:t>
            </a:r>
            <a:endParaRPr lang="en-US" sz="4000" dirty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609600" y="762000"/>
            <a:ext cx="2857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>
                <a:latin typeface="Arial" charset="0"/>
              </a:rPr>
              <a:t>Query Sequence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626317" y="2895600"/>
            <a:ext cx="2966821" cy="2135188"/>
            <a:chOff x="5626317" y="2895600"/>
            <a:chExt cx="2966821" cy="2135188"/>
          </a:xfrm>
        </p:grpSpPr>
        <p:sp>
          <p:nvSpPr>
            <p:cNvPr id="27" name="Pfeil nach rechts 26"/>
            <p:cNvSpPr/>
            <p:nvPr/>
          </p:nvSpPr>
          <p:spPr bwMode="auto">
            <a:xfrm>
              <a:off x="5626317" y="3341039"/>
              <a:ext cx="747713" cy="4572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562232" name="Group 56"/>
            <p:cNvGrpSpPr>
              <a:grpSpLocks/>
            </p:cNvGrpSpPr>
            <p:nvPr/>
          </p:nvGrpSpPr>
          <p:grpSpPr bwMode="auto">
            <a:xfrm>
              <a:off x="6096000" y="2895600"/>
              <a:ext cx="2497138" cy="2135188"/>
              <a:chOff x="3840" y="1824"/>
              <a:chExt cx="1573" cy="1345"/>
            </a:xfrm>
          </p:grpSpPr>
          <p:sp>
            <p:nvSpPr>
              <p:cNvPr id="562211" name="Rectangle 3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4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No</a:t>
                </a:r>
              </a:p>
            </p:txBody>
          </p:sp>
          <p:sp>
            <p:nvSpPr>
              <p:cNvPr id="562215" name="Rectangle 39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77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2D Prediction</a:t>
                </a:r>
              </a:p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Ab initio</a:t>
                </a:r>
              </a:p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Threading</a:t>
                </a:r>
              </a:p>
            </p:txBody>
          </p:sp>
        </p:grpSp>
      </p:grpSp>
      <p:sp>
        <p:nvSpPr>
          <p:cNvPr id="562216" name="Rectangle 40"/>
          <p:cNvSpPr>
            <a:spLocks noChangeArrowheads="1"/>
          </p:cNvSpPr>
          <p:nvPr/>
        </p:nvSpPr>
        <p:spPr bwMode="auto">
          <a:xfrm>
            <a:off x="3581400" y="990600"/>
            <a:ext cx="3276600" cy="76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2209" name="AutoShape 33"/>
          <p:cNvSpPr>
            <a:spLocks noChangeArrowheads="1"/>
          </p:cNvSpPr>
          <p:nvPr/>
        </p:nvSpPr>
        <p:spPr bwMode="auto">
          <a:xfrm>
            <a:off x="2057400" y="2590800"/>
            <a:ext cx="3657600" cy="1905000"/>
          </a:xfrm>
          <a:prstGeom prst="flowChartDecision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sz="2400">
                <a:latin typeface="Arial" charset="0"/>
              </a:rPr>
              <a:t>Similar to PDB</a:t>
            </a:r>
          </a:p>
          <a:p>
            <a:pPr algn="ctr">
              <a:buFontTx/>
              <a:buNone/>
            </a:pPr>
            <a:r>
              <a:rPr lang="en-US" sz="2400">
                <a:latin typeface="Arial" charset="0"/>
              </a:rPr>
              <a:t>sequence?</a:t>
            </a:r>
          </a:p>
        </p:txBody>
      </p:sp>
      <p:grpSp>
        <p:nvGrpSpPr>
          <p:cNvPr id="562228" name="Group 52"/>
          <p:cNvGrpSpPr>
            <a:grpSpLocks/>
          </p:cNvGrpSpPr>
          <p:nvPr/>
        </p:nvGrpSpPr>
        <p:grpSpPr bwMode="auto">
          <a:xfrm>
            <a:off x="838200" y="1219200"/>
            <a:ext cx="6096000" cy="519113"/>
            <a:chOff x="528" y="768"/>
            <a:chExt cx="3840" cy="327"/>
          </a:xfrm>
        </p:grpSpPr>
        <p:sp>
          <p:nvSpPr>
            <p:cNvPr id="562217" name="Rectangle 41"/>
            <p:cNvSpPr>
              <a:spLocks noChangeArrowheads="1"/>
            </p:cNvSpPr>
            <p:nvPr/>
          </p:nvSpPr>
          <p:spPr bwMode="auto">
            <a:xfrm>
              <a:off x="2304" y="864"/>
              <a:ext cx="2064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8" name="Rectangle 42"/>
            <p:cNvSpPr>
              <a:spLocks noChangeArrowheads="1"/>
            </p:cNvSpPr>
            <p:nvPr/>
          </p:nvSpPr>
          <p:spPr bwMode="auto">
            <a:xfrm>
              <a:off x="2352" y="816"/>
              <a:ext cx="336" cy="1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19" name="Rectangle 43"/>
            <p:cNvSpPr>
              <a:spLocks noChangeArrowheads="1"/>
            </p:cNvSpPr>
            <p:nvPr/>
          </p:nvSpPr>
          <p:spPr bwMode="auto">
            <a:xfrm>
              <a:off x="2736" y="816"/>
              <a:ext cx="480" cy="14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0" name="Rectangle 44"/>
            <p:cNvSpPr>
              <a:spLocks noChangeArrowheads="1"/>
            </p:cNvSpPr>
            <p:nvPr/>
          </p:nvSpPr>
          <p:spPr bwMode="auto">
            <a:xfrm>
              <a:off x="4080" y="816"/>
              <a:ext cx="240" cy="144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1" name="Rectangle 45"/>
            <p:cNvSpPr>
              <a:spLocks noChangeArrowheads="1"/>
            </p:cNvSpPr>
            <p:nvPr/>
          </p:nvSpPr>
          <p:spPr bwMode="auto">
            <a:xfrm>
              <a:off x="3600" y="816"/>
              <a:ext cx="432" cy="144"/>
            </a:xfrm>
            <a:prstGeom prst="rect">
              <a:avLst/>
            </a:prstGeom>
            <a:solidFill>
              <a:srgbClr val="9933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5" name="Rectangle 49"/>
            <p:cNvSpPr>
              <a:spLocks noChangeArrowheads="1"/>
            </p:cNvSpPr>
            <p:nvPr/>
          </p:nvSpPr>
          <p:spPr bwMode="auto">
            <a:xfrm>
              <a:off x="528" y="768"/>
              <a:ext cx="17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Predict domains</a:t>
              </a:r>
            </a:p>
          </p:txBody>
        </p:sp>
      </p:grpSp>
      <p:grpSp>
        <p:nvGrpSpPr>
          <p:cNvPr id="562229" name="Group 53"/>
          <p:cNvGrpSpPr>
            <a:grpSpLocks/>
          </p:cNvGrpSpPr>
          <p:nvPr/>
        </p:nvGrpSpPr>
        <p:grpSpPr bwMode="auto">
          <a:xfrm>
            <a:off x="914400" y="1676400"/>
            <a:ext cx="2819400" cy="519113"/>
            <a:chOff x="576" y="1056"/>
            <a:chExt cx="1776" cy="327"/>
          </a:xfrm>
        </p:grpSpPr>
        <p:sp>
          <p:nvSpPr>
            <p:cNvPr id="562222" name="Rectangle 46"/>
            <p:cNvSpPr>
              <a:spLocks noChangeArrowheads="1"/>
            </p:cNvSpPr>
            <p:nvPr/>
          </p:nvSpPr>
          <p:spPr bwMode="auto">
            <a:xfrm>
              <a:off x="2016" y="1200"/>
              <a:ext cx="336" cy="14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27" name="Rectangle 51"/>
            <p:cNvSpPr>
              <a:spLocks noChangeArrowheads="1"/>
            </p:cNvSpPr>
            <p:nvPr/>
          </p:nvSpPr>
          <p:spPr bwMode="auto">
            <a:xfrm>
              <a:off x="576" y="1056"/>
              <a:ext cx="4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>
                  <a:latin typeface="Arial" charset="0"/>
                </a:rPr>
                <a:t>Cut</a:t>
              </a:r>
            </a:p>
          </p:txBody>
        </p:sp>
      </p:grpSp>
      <p:sp>
        <p:nvSpPr>
          <p:cNvPr id="2" name="Pfeil nach rechts 1"/>
          <p:cNvSpPr/>
          <p:nvPr/>
        </p:nvSpPr>
        <p:spPr bwMode="auto">
          <a:xfrm rot="5400000">
            <a:off x="3526197" y="2119962"/>
            <a:ext cx="747713" cy="457200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295400" y="4415126"/>
            <a:ext cx="4648200" cy="1590387"/>
            <a:chOff x="1295400" y="4415126"/>
            <a:chExt cx="4648200" cy="1590387"/>
          </a:xfrm>
        </p:grpSpPr>
        <p:grpSp>
          <p:nvGrpSpPr>
            <p:cNvPr id="562231" name="Group 55"/>
            <p:cNvGrpSpPr>
              <a:grpSpLocks/>
            </p:cNvGrpSpPr>
            <p:nvPr/>
          </p:nvGrpSpPr>
          <p:grpSpPr bwMode="auto">
            <a:xfrm>
              <a:off x="1295400" y="4572000"/>
              <a:ext cx="4648200" cy="1433513"/>
              <a:chOff x="816" y="2880"/>
              <a:chExt cx="2928" cy="903"/>
            </a:xfrm>
          </p:grpSpPr>
          <p:sp>
            <p:nvSpPr>
              <p:cNvPr id="562210" name="Rectangle 34"/>
              <p:cNvSpPr>
                <a:spLocks noChangeArrowheads="1"/>
              </p:cNvSpPr>
              <p:nvPr/>
            </p:nvSpPr>
            <p:spPr bwMode="auto">
              <a:xfrm>
                <a:off x="1824" y="2880"/>
                <a:ext cx="50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Yes</a:t>
                </a:r>
              </a:p>
            </p:txBody>
          </p:sp>
          <p:sp>
            <p:nvSpPr>
              <p:cNvPr id="562214" name="Rectangle 38"/>
              <p:cNvSpPr>
                <a:spLocks noChangeArrowheads="1"/>
              </p:cNvSpPr>
              <p:nvPr/>
            </p:nvSpPr>
            <p:spPr bwMode="auto">
              <a:xfrm>
                <a:off x="816" y="3456"/>
                <a:ext cx="29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2800">
                    <a:latin typeface="Arial" charset="0"/>
                  </a:rPr>
                  <a:t>3D Modeling by homology</a:t>
                </a:r>
              </a:p>
            </p:txBody>
          </p:sp>
        </p:grpSp>
        <p:sp>
          <p:nvSpPr>
            <p:cNvPr id="28" name="Pfeil nach rechts 27"/>
            <p:cNvSpPr/>
            <p:nvPr/>
          </p:nvSpPr>
          <p:spPr bwMode="auto">
            <a:xfrm rot="5400000">
              <a:off x="3526196" y="4560383"/>
              <a:ext cx="747713" cy="457200"/>
            </a:xfrm>
            <a:prstGeom prst="rightArrow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0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209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Ab initio</a:t>
            </a:r>
            <a:endParaRPr lang="en-US" sz="4800" dirty="0"/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2252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Explore conformational space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 the number of atoms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Break the problem into fragments of sequence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Optimize hydrophobic residue burial and pairing of beta-strands</a:t>
            </a:r>
          </a:p>
          <a:p>
            <a:pPr>
              <a:buFontTx/>
              <a:buNone/>
            </a:pPr>
            <a:endParaRPr lang="en-CA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CA" sz="2800" dirty="0">
                <a:latin typeface="Arial" charset="0"/>
              </a:rPr>
              <a:t>Limited success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01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 dirty="0"/>
              <a:t>Threading</a:t>
            </a:r>
            <a:endParaRPr lang="en-US" sz="4800" dirty="0"/>
          </a:p>
        </p:txBody>
      </p:sp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457200" y="1530744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I-</a:t>
            </a:r>
            <a:r>
              <a:rPr lang="en-US" sz="2400" b="1" dirty="0" err="1"/>
              <a:t>Tasser</a:t>
            </a:r>
            <a:r>
              <a:rPr lang="en-US" sz="2400" b="1"/>
              <a:t>:</a:t>
            </a:r>
            <a:r>
              <a:rPr lang="en-US" sz="2400"/>
              <a:t> Yang Zhang &amp; Jeffrey Skolnick </a:t>
            </a:r>
            <a:r>
              <a:rPr lang="en-US" sz="2400" dirty="0"/>
              <a:t>	</a:t>
            </a:r>
            <a:endParaRPr lang="en-US" sz="2800" dirty="0">
              <a:latin typeface="Arial" charset="0"/>
            </a:endParaRP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381000" y="5562600"/>
            <a:ext cx="58808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Lee and Skolnick (2008) </a:t>
            </a:r>
            <a:r>
              <a:rPr lang="en-US" sz="2000" i="1" dirty="0"/>
              <a:t>Biophysical Journal</a:t>
            </a:r>
          </a:p>
          <a:p>
            <a:pPr>
              <a:buFontTx/>
              <a:buNone/>
            </a:pPr>
            <a:r>
              <a:rPr lang="en-GB" sz="2000" dirty="0"/>
              <a:t>Roy et al (2010) </a:t>
            </a:r>
            <a:r>
              <a:rPr lang="en-GB" sz="2000" i="1" dirty="0"/>
              <a:t>Nature Methods</a:t>
            </a:r>
          </a:p>
          <a:p>
            <a:pPr>
              <a:buFontTx/>
              <a:buNone/>
            </a:pPr>
            <a:r>
              <a:rPr lang="en-GB" sz="2000" dirty="0"/>
              <a:t>Yang et al (2015) </a:t>
            </a:r>
            <a:r>
              <a:rPr lang="en-GB" sz="2000" i="1" dirty="0"/>
              <a:t>Nature Methods</a:t>
            </a:r>
            <a:endParaRPr lang="en-US" sz="2000" dirty="0"/>
          </a:p>
        </p:txBody>
      </p:sp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574070" y="3276600"/>
            <a:ext cx="7835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dirty="0"/>
              <a:t>Fold 66% sequences &lt;200 aa long of low homology to PDB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/>
              <a:t>Just submit </a:t>
            </a:r>
            <a:r>
              <a:rPr lang="en-US" sz="2000" dirty="0"/>
              <a:t>your sequence and wait… (some days)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Output are predicted structures (PDB format)</a:t>
            </a:r>
          </a:p>
        </p:txBody>
      </p:sp>
      <p:pic>
        <p:nvPicPr>
          <p:cNvPr id="1026" name="Picture 2" descr="https://medicine.umich.edu/sites/default/files/styles/profile/public/person/zhang.jpg?itok=6sNL7o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64046"/>
            <a:ext cx="1333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wise: Jeffrey Skolnick to Lead New Center at Georgia 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1281512"/>
            <a:ext cx="1216025" cy="17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7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051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3D structure prediction</a:t>
            </a:r>
            <a:endParaRPr lang="en-US" sz="4000"/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800" b="1"/>
              <a:t>I-Tasser</a:t>
            </a:r>
            <a:endParaRPr lang="en-US" sz="4800"/>
          </a:p>
        </p:txBody>
      </p:sp>
      <p:sp>
        <p:nvSpPr>
          <p:cNvPr id="734213" name="Rectangle 5"/>
          <p:cNvSpPr>
            <a:spLocks noChangeArrowheads="1"/>
          </p:cNvSpPr>
          <p:nvPr/>
        </p:nvSpPr>
        <p:spPr bwMode="auto">
          <a:xfrm>
            <a:off x="457200" y="6461125"/>
            <a:ext cx="439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2000"/>
              <a:t>Roy et al (2010) </a:t>
            </a:r>
            <a:r>
              <a:rPr lang="en-GB" sz="2000" i="1"/>
              <a:t>Nature Methods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995461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Find a molecule that fits a protein</a:t>
            </a:r>
            <a:endParaRPr lang="en-US" dirty="0"/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000" b="1"/>
              <a:t>Structure-based drug-design</a:t>
            </a:r>
            <a:endParaRPr lang="en-US" sz="4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19878" y="3077547"/>
            <a:ext cx="3910013" cy="2543175"/>
          </a:xfrm>
          <a:custGeom>
            <a:avLst/>
            <a:gdLst/>
            <a:ahLst/>
            <a:cxnLst>
              <a:cxn ang="0">
                <a:pos x="67" y="907"/>
              </a:cxn>
              <a:cxn ang="0">
                <a:pos x="113" y="453"/>
              </a:cxn>
              <a:cxn ang="0">
                <a:pos x="748" y="45"/>
              </a:cxn>
              <a:cxn ang="0">
                <a:pos x="1247" y="181"/>
              </a:cxn>
              <a:cxn ang="0">
                <a:pos x="1156" y="544"/>
              </a:cxn>
              <a:cxn ang="0">
                <a:pos x="1292" y="725"/>
              </a:cxn>
              <a:cxn ang="0">
                <a:pos x="1655" y="680"/>
              </a:cxn>
              <a:cxn ang="0">
                <a:pos x="1609" y="453"/>
              </a:cxn>
              <a:cxn ang="0">
                <a:pos x="1791" y="272"/>
              </a:cxn>
              <a:cxn ang="0">
                <a:pos x="2381" y="453"/>
              </a:cxn>
              <a:cxn ang="0">
                <a:pos x="2199" y="1088"/>
              </a:cxn>
              <a:cxn ang="0">
                <a:pos x="793" y="1587"/>
              </a:cxn>
              <a:cxn ang="0">
                <a:pos x="158" y="1179"/>
              </a:cxn>
              <a:cxn ang="0">
                <a:pos x="67" y="907"/>
              </a:cxn>
            </a:cxnLst>
            <a:rect l="0" t="0" r="r" b="b"/>
            <a:pathLst>
              <a:path w="2463" h="1602">
                <a:moveTo>
                  <a:pt x="67" y="907"/>
                </a:moveTo>
                <a:cubicBezTo>
                  <a:pt x="60" y="786"/>
                  <a:pt x="0" y="597"/>
                  <a:pt x="113" y="453"/>
                </a:cubicBezTo>
                <a:cubicBezTo>
                  <a:pt x="226" y="309"/>
                  <a:pt x="559" y="90"/>
                  <a:pt x="748" y="45"/>
                </a:cubicBezTo>
                <a:cubicBezTo>
                  <a:pt x="937" y="0"/>
                  <a:pt x="1179" y="98"/>
                  <a:pt x="1247" y="181"/>
                </a:cubicBezTo>
                <a:cubicBezTo>
                  <a:pt x="1315" y="264"/>
                  <a:pt x="1148" y="453"/>
                  <a:pt x="1156" y="544"/>
                </a:cubicBezTo>
                <a:cubicBezTo>
                  <a:pt x="1164" y="635"/>
                  <a:pt x="1209" y="702"/>
                  <a:pt x="1292" y="725"/>
                </a:cubicBezTo>
                <a:cubicBezTo>
                  <a:pt x="1375" y="748"/>
                  <a:pt x="1602" y="725"/>
                  <a:pt x="1655" y="680"/>
                </a:cubicBezTo>
                <a:cubicBezTo>
                  <a:pt x="1708" y="635"/>
                  <a:pt x="1586" y="521"/>
                  <a:pt x="1609" y="453"/>
                </a:cubicBezTo>
                <a:cubicBezTo>
                  <a:pt x="1632" y="385"/>
                  <a:pt x="1662" y="272"/>
                  <a:pt x="1791" y="272"/>
                </a:cubicBezTo>
                <a:cubicBezTo>
                  <a:pt x="1920" y="272"/>
                  <a:pt x="2313" y="317"/>
                  <a:pt x="2381" y="453"/>
                </a:cubicBezTo>
                <a:cubicBezTo>
                  <a:pt x="2449" y="589"/>
                  <a:pt x="2463" y="899"/>
                  <a:pt x="2199" y="1088"/>
                </a:cubicBezTo>
                <a:cubicBezTo>
                  <a:pt x="1935" y="1277"/>
                  <a:pt x="1133" y="1572"/>
                  <a:pt x="793" y="1587"/>
                </a:cubicBezTo>
                <a:cubicBezTo>
                  <a:pt x="453" y="1602"/>
                  <a:pt x="279" y="1292"/>
                  <a:pt x="158" y="1179"/>
                </a:cubicBezTo>
                <a:cubicBezTo>
                  <a:pt x="37" y="1066"/>
                  <a:pt x="74" y="1028"/>
                  <a:pt x="67" y="90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08138" y="4275138"/>
            <a:ext cx="1876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000">
                <a:latin typeface="Arial" charset="0"/>
              </a:rPr>
              <a:t>catalytic center</a:t>
            </a:r>
            <a:endParaRPr lang="en-US" sz="2000"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16200" y="52832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known 3D</a:t>
            </a:r>
            <a:endParaRPr lang="en-US" sz="2800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968500" y="33401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Leu</a:t>
            </a:r>
            <a:endParaRPr lang="en-US" sz="1800"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192463" y="3556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1800">
                <a:latin typeface="Arial" charset="0"/>
              </a:rPr>
              <a:t>Gly</a:t>
            </a:r>
            <a:endParaRPr lang="en-US" sz="1800">
              <a:latin typeface="Arial" charset="0"/>
            </a:endParaRP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8018417">
            <a:off x="2271892" y="3522048"/>
            <a:ext cx="931653" cy="730228"/>
          </a:xfrm>
          <a:custGeom>
            <a:avLst/>
            <a:gdLst>
              <a:gd name="connsiteX0" fmla="*/ 90 w 9655"/>
              <a:gd name="connsiteY0" fmla="*/ 6259 h 10506"/>
              <a:gd name="connsiteX1" fmla="*/ 277 w 9655"/>
              <a:gd name="connsiteY1" fmla="*/ 3425 h 10506"/>
              <a:gd name="connsiteX2" fmla="*/ 2855 w 9655"/>
              <a:gd name="connsiteY2" fmla="*/ 878 h 10506"/>
              <a:gd name="connsiteX3" fmla="*/ 5096 w 9655"/>
              <a:gd name="connsiteY3" fmla="*/ 186 h 10506"/>
              <a:gd name="connsiteX4" fmla="*/ 4511 w 9655"/>
              <a:gd name="connsiteY4" fmla="*/ 3993 h 10506"/>
              <a:gd name="connsiteX5" fmla="*/ 5064 w 9655"/>
              <a:gd name="connsiteY5" fmla="*/ 5123 h 10506"/>
              <a:gd name="connsiteX6" fmla="*/ 6537 w 9655"/>
              <a:gd name="connsiteY6" fmla="*/ 4842 h 10506"/>
              <a:gd name="connsiteX7" fmla="*/ 6351 w 9655"/>
              <a:gd name="connsiteY7" fmla="*/ 3425 h 10506"/>
              <a:gd name="connsiteX8" fmla="*/ 7090 w 9655"/>
              <a:gd name="connsiteY8" fmla="*/ 2295 h 10506"/>
              <a:gd name="connsiteX9" fmla="*/ 9485 w 9655"/>
              <a:gd name="connsiteY9" fmla="*/ 3425 h 10506"/>
              <a:gd name="connsiteX10" fmla="*/ 8746 w 9655"/>
              <a:gd name="connsiteY10" fmla="*/ 7389 h 10506"/>
              <a:gd name="connsiteX11" fmla="*/ 3038 w 9655"/>
              <a:gd name="connsiteY11" fmla="*/ 10503 h 10506"/>
              <a:gd name="connsiteX12" fmla="*/ 459 w 9655"/>
              <a:gd name="connsiteY12" fmla="*/ 7957 h 10506"/>
              <a:gd name="connsiteX13" fmla="*/ 90 w 9655"/>
              <a:gd name="connsiteY13" fmla="*/ 6259 h 10506"/>
              <a:gd name="connsiteX0" fmla="*/ 93 w 10000"/>
              <a:gd name="connsiteY0" fmla="*/ 5868 h 9910"/>
              <a:gd name="connsiteX1" fmla="*/ 287 w 10000"/>
              <a:gd name="connsiteY1" fmla="*/ 3170 h 9910"/>
              <a:gd name="connsiteX2" fmla="*/ 2957 w 10000"/>
              <a:gd name="connsiteY2" fmla="*/ 746 h 9910"/>
              <a:gd name="connsiteX3" fmla="*/ 5278 w 10000"/>
              <a:gd name="connsiteY3" fmla="*/ 87 h 9910"/>
              <a:gd name="connsiteX4" fmla="*/ 6007 w 10000"/>
              <a:gd name="connsiteY4" fmla="*/ 2384 h 9910"/>
              <a:gd name="connsiteX5" fmla="*/ 5245 w 10000"/>
              <a:gd name="connsiteY5" fmla="*/ 4786 h 9910"/>
              <a:gd name="connsiteX6" fmla="*/ 6771 w 10000"/>
              <a:gd name="connsiteY6" fmla="*/ 4519 h 9910"/>
              <a:gd name="connsiteX7" fmla="*/ 6578 w 10000"/>
              <a:gd name="connsiteY7" fmla="*/ 3170 h 9910"/>
              <a:gd name="connsiteX8" fmla="*/ 7343 w 10000"/>
              <a:gd name="connsiteY8" fmla="*/ 2094 h 9910"/>
              <a:gd name="connsiteX9" fmla="*/ 9824 w 10000"/>
              <a:gd name="connsiteY9" fmla="*/ 3170 h 9910"/>
              <a:gd name="connsiteX10" fmla="*/ 9059 w 10000"/>
              <a:gd name="connsiteY10" fmla="*/ 6943 h 9910"/>
              <a:gd name="connsiteX11" fmla="*/ 3147 w 10000"/>
              <a:gd name="connsiteY11" fmla="*/ 9907 h 9910"/>
              <a:gd name="connsiteX12" fmla="*/ 475 w 10000"/>
              <a:gd name="connsiteY12" fmla="*/ 7484 h 9910"/>
              <a:gd name="connsiteX13" fmla="*/ 93 w 10000"/>
              <a:gd name="connsiteY13" fmla="*/ 5868 h 9910"/>
              <a:gd name="connsiteX0" fmla="*/ 93 w 10000"/>
              <a:gd name="connsiteY0" fmla="*/ 5921 h 10000"/>
              <a:gd name="connsiteX1" fmla="*/ 287 w 10000"/>
              <a:gd name="connsiteY1" fmla="*/ 3199 h 10000"/>
              <a:gd name="connsiteX2" fmla="*/ 2957 w 10000"/>
              <a:gd name="connsiteY2" fmla="*/ 753 h 10000"/>
              <a:gd name="connsiteX3" fmla="*/ 5278 w 10000"/>
              <a:gd name="connsiteY3" fmla="*/ 88 h 10000"/>
              <a:gd name="connsiteX4" fmla="*/ 6007 w 10000"/>
              <a:gd name="connsiteY4" fmla="*/ 2406 h 10000"/>
              <a:gd name="connsiteX5" fmla="*/ 6771 w 10000"/>
              <a:gd name="connsiteY5" fmla="*/ 4560 h 10000"/>
              <a:gd name="connsiteX6" fmla="*/ 6578 w 10000"/>
              <a:gd name="connsiteY6" fmla="*/ 3199 h 10000"/>
              <a:gd name="connsiteX7" fmla="*/ 7343 w 10000"/>
              <a:gd name="connsiteY7" fmla="*/ 2113 h 10000"/>
              <a:gd name="connsiteX8" fmla="*/ 9824 w 10000"/>
              <a:gd name="connsiteY8" fmla="*/ 3199 h 10000"/>
              <a:gd name="connsiteX9" fmla="*/ 9059 w 10000"/>
              <a:gd name="connsiteY9" fmla="*/ 7006 h 10000"/>
              <a:gd name="connsiteX10" fmla="*/ 3147 w 10000"/>
              <a:gd name="connsiteY10" fmla="*/ 9997 h 10000"/>
              <a:gd name="connsiteX11" fmla="*/ 475 w 10000"/>
              <a:gd name="connsiteY11" fmla="*/ 7552 h 10000"/>
              <a:gd name="connsiteX12" fmla="*/ 93 w 10000"/>
              <a:gd name="connsiteY12" fmla="*/ 5921 h 10000"/>
              <a:gd name="connsiteX0" fmla="*/ 93 w 10000"/>
              <a:gd name="connsiteY0" fmla="*/ 6070 h 10149"/>
              <a:gd name="connsiteX1" fmla="*/ 287 w 10000"/>
              <a:gd name="connsiteY1" fmla="*/ 3348 h 10149"/>
              <a:gd name="connsiteX2" fmla="*/ 2957 w 10000"/>
              <a:gd name="connsiteY2" fmla="*/ 902 h 10149"/>
              <a:gd name="connsiteX3" fmla="*/ 5278 w 10000"/>
              <a:gd name="connsiteY3" fmla="*/ 237 h 10149"/>
              <a:gd name="connsiteX4" fmla="*/ 6771 w 10000"/>
              <a:gd name="connsiteY4" fmla="*/ 4709 h 10149"/>
              <a:gd name="connsiteX5" fmla="*/ 6578 w 10000"/>
              <a:gd name="connsiteY5" fmla="*/ 3348 h 10149"/>
              <a:gd name="connsiteX6" fmla="*/ 7343 w 10000"/>
              <a:gd name="connsiteY6" fmla="*/ 2262 h 10149"/>
              <a:gd name="connsiteX7" fmla="*/ 9824 w 10000"/>
              <a:gd name="connsiteY7" fmla="*/ 3348 h 10149"/>
              <a:gd name="connsiteX8" fmla="*/ 9059 w 10000"/>
              <a:gd name="connsiteY8" fmla="*/ 7155 h 10149"/>
              <a:gd name="connsiteX9" fmla="*/ 3147 w 10000"/>
              <a:gd name="connsiteY9" fmla="*/ 10146 h 10149"/>
              <a:gd name="connsiteX10" fmla="*/ 475 w 10000"/>
              <a:gd name="connsiteY10" fmla="*/ 7701 h 10149"/>
              <a:gd name="connsiteX11" fmla="*/ 93 w 10000"/>
              <a:gd name="connsiteY11" fmla="*/ 6070 h 10149"/>
              <a:gd name="connsiteX0" fmla="*/ 93 w 10000"/>
              <a:gd name="connsiteY0" fmla="*/ 5975 h 10054"/>
              <a:gd name="connsiteX1" fmla="*/ 287 w 10000"/>
              <a:gd name="connsiteY1" fmla="*/ 3253 h 10054"/>
              <a:gd name="connsiteX2" fmla="*/ 2957 w 10000"/>
              <a:gd name="connsiteY2" fmla="*/ 807 h 10054"/>
              <a:gd name="connsiteX3" fmla="*/ 5278 w 10000"/>
              <a:gd name="connsiteY3" fmla="*/ 142 h 10054"/>
              <a:gd name="connsiteX4" fmla="*/ 6578 w 10000"/>
              <a:gd name="connsiteY4" fmla="*/ 3253 h 10054"/>
              <a:gd name="connsiteX5" fmla="*/ 7343 w 10000"/>
              <a:gd name="connsiteY5" fmla="*/ 2167 h 10054"/>
              <a:gd name="connsiteX6" fmla="*/ 9824 w 10000"/>
              <a:gd name="connsiteY6" fmla="*/ 3253 h 10054"/>
              <a:gd name="connsiteX7" fmla="*/ 9059 w 10000"/>
              <a:gd name="connsiteY7" fmla="*/ 7060 h 10054"/>
              <a:gd name="connsiteX8" fmla="*/ 3147 w 10000"/>
              <a:gd name="connsiteY8" fmla="*/ 10051 h 10054"/>
              <a:gd name="connsiteX9" fmla="*/ 475 w 10000"/>
              <a:gd name="connsiteY9" fmla="*/ 7606 h 10054"/>
              <a:gd name="connsiteX10" fmla="*/ 93 w 10000"/>
              <a:gd name="connsiteY10" fmla="*/ 5975 h 10054"/>
              <a:gd name="connsiteX0" fmla="*/ 93 w 10000"/>
              <a:gd name="connsiteY0" fmla="*/ 5901 h 9980"/>
              <a:gd name="connsiteX1" fmla="*/ 287 w 10000"/>
              <a:gd name="connsiteY1" fmla="*/ 3179 h 9980"/>
              <a:gd name="connsiteX2" fmla="*/ 2957 w 10000"/>
              <a:gd name="connsiteY2" fmla="*/ 733 h 9980"/>
              <a:gd name="connsiteX3" fmla="*/ 5278 w 10000"/>
              <a:gd name="connsiteY3" fmla="*/ 68 h 9980"/>
              <a:gd name="connsiteX4" fmla="*/ 7343 w 10000"/>
              <a:gd name="connsiteY4" fmla="*/ 2093 h 9980"/>
              <a:gd name="connsiteX5" fmla="*/ 9824 w 10000"/>
              <a:gd name="connsiteY5" fmla="*/ 3179 h 9980"/>
              <a:gd name="connsiteX6" fmla="*/ 9059 w 10000"/>
              <a:gd name="connsiteY6" fmla="*/ 6986 h 9980"/>
              <a:gd name="connsiteX7" fmla="*/ 3147 w 10000"/>
              <a:gd name="connsiteY7" fmla="*/ 9977 h 9980"/>
              <a:gd name="connsiteX8" fmla="*/ 475 w 10000"/>
              <a:gd name="connsiteY8" fmla="*/ 7532 h 9980"/>
              <a:gd name="connsiteX9" fmla="*/ 93 w 10000"/>
              <a:gd name="connsiteY9" fmla="*/ 5901 h 9980"/>
              <a:gd name="connsiteX0" fmla="*/ 93 w 9874"/>
              <a:gd name="connsiteY0" fmla="*/ 5913 h 10000"/>
              <a:gd name="connsiteX1" fmla="*/ 287 w 9874"/>
              <a:gd name="connsiteY1" fmla="*/ 3185 h 10000"/>
              <a:gd name="connsiteX2" fmla="*/ 2957 w 9874"/>
              <a:gd name="connsiteY2" fmla="*/ 734 h 10000"/>
              <a:gd name="connsiteX3" fmla="*/ 5278 w 9874"/>
              <a:gd name="connsiteY3" fmla="*/ 68 h 10000"/>
              <a:gd name="connsiteX4" fmla="*/ 7343 w 9874"/>
              <a:gd name="connsiteY4" fmla="*/ 2097 h 10000"/>
              <a:gd name="connsiteX5" fmla="*/ 9824 w 9874"/>
              <a:gd name="connsiteY5" fmla="*/ 3185 h 10000"/>
              <a:gd name="connsiteX6" fmla="*/ 4917 w 9874"/>
              <a:gd name="connsiteY6" fmla="*/ 7928 h 10000"/>
              <a:gd name="connsiteX7" fmla="*/ 3147 w 9874"/>
              <a:gd name="connsiteY7" fmla="*/ 9997 h 10000"/>
              <a:gd name="connsiteX8" fmla="*/ 475 w 9874"/>
              <a:gd name="connsiteY8" fmla="*/ 7547 h 10000"/>
              <a:gd name="connsiteX9" fmla="*/ 93 w 9874"/>
              <a:gd name="connsiteY9" fmla="*/ 5913 h 10000"/>
              <a:gd name="connsiteX0" fmla="*/ 94 w 7650"/>
              <a:gd name="connsiteY0" fmla="*/ 5913 h 10000"/>
              <a:gd name="connsiteX1" fmla="*/ 291 w 7650"/>
              <a:gd name="connsiteY1" fmla="*/ 3185 h 10000"/>
              <a:gd name="connsiteX2" fmla="*/ 2995 w 7650"/>
              <a:gd name="connsiteY2" fmla="*/ 734 h 10000"/>
              <a:gd name="connsiteX3" fmla="*/ 5345 w 7650"/>
              <a:gd name="connsiteY3" fmla="*/ 68 h 10000"/>
              <a:gd name="connsiteX4" fmla="*/ 7437 w 7650"/>
              <a:gd name="connsiteY4" fmla="*/ 2097 h 10000"/>
              <a:gd name="connsiteX5" fmla="*/ 7303 w 7650"/>
              <a:gd name="connsiteY5" fmla="*/ 6982 h 10000"/>
              <a:gd name="connsiteX6" fmla="*/ 4980 w 7650"/>
              <a:gd name="connsiteY6" fmla="*/ 7928 h 10000"/>
              <a:gd name="connsiteX7" fmla="*/ 3187 w 7650"/>
              <a:gd name="connsiteY7" fmla="*/ 9997 h 10000"/>
              <a:gd name="connsiteX8" fmla="*/ 481 w 7650"/>
              <a:gd name="connsiteY8" fmla="*/ 7547 h 10000"/>
              <a:gd name="connsiteX9" fmla="*/ 94 w 7650"/>
              <a:gd name="connsiteY9" fmla="*/ 5913 h 10000"/>
              <a:gd name="connsiteX0" fmla="*/ 123 w 10598"/>
              <a:gd name="connsiteY0" fmla="*/ 6036 h 10123"/>
              <a:gd name="connsiteX1" fmla="*/ 380 w 10598"/>
              <a:gd name="connsiteY1" fmla="*/ 3308 h 10123"/>
              <a:gd name="connsiteX2" fmla="*/ 3915 w 10598"/>
              <a:gd name="connsiteY2" fmla="*/ 857 h 10123"/>
              <a:gd name="connsiteX3" fmla="*/ 6987 w 10598"/>
              <a:gd name="connsiteY3" fmla="*/ 191 h 10123"/>
              <a:gd name="connsiteX4" fmla="*/ 10467 w 10598"/>
              <a:gd name="connsiteY4" fmla="*/ 4021 h 10123"/>
              <a:gd name="connsiteX5" fmla="*/ 9546 w 10598"/>
              <a:gd name="connsiteY5" fmla="*/ 7105 h 10123"/>
              <a:gd name="connsiteX6" fmla="*/ 6510 w 10598"/>
              <a:gd name="connsiteY6" fmla="*/ 8051 h 10123"/>
              <a:gd name="connsiteX7" fmla="*/ 4166 w 10598"/>
              <a:gd name="connsiteY7" fmla="*/ 10120 h 10123"/>
              <a:gd name="connsiteX8" fmla="*/ 629 w 10598"/>
              <a:gd name="connsiteY8" fmla="*/ 7670 h 10123"/>
              <a:gd name="connsiteX9" fmla="*/ 123 w 10598"/>
              <a:gd name="connsiteY9" fmla="*/ 6036 h 10123"/>
              <a:gd name="connsiteX0" fmla="*/ 123 w 10672"/>
              <a:gd name="connsiteY0" fmla="*/ 5202 h 9289"/>
              <a:gd name="connsiteX1" fmla="*/ 380 w 10672"/>
              <a:gd name="connsiteY1" fmla="*/ 2474 h 9289"/>
              <a:gd name="connsiteX2" fmla="*/ 3915 w 10672"/>
              <a:gd name="connsiteY2" fmla="*/ 23 h 9289"/>
              <a:gd name="connsiteX3" fmla="*/ 5911 w 10672"/>
              <a:gd name="connsiteY3" fmla="*/ 1357 h 9289"/>
              <a:gd name="connsiteX4" fmla="*/ 10467 w 10672"/>
              <a:gd name="connsiteY4" fmla="*/ 3187 h 9289"/>
              <a:gd name="connsiteX5" fmla="*/ 9546 w 10672"/>
              <a:gd name="connsiteY5" fmla="*/ 6271 h 9289"/>
              <a:gd name="connsiteX6" fmla="*/ 6510 w 10672"/>
              <a:gd name="connsiteY6" fmla="*/ 7217 h 9289"/>
              <a:gd name="connsiteX7" fmla="*/ 4166 w 10672"/>
              <a:gd name="connsiteY7" fmla="*/ 9286 h 9289"/>
              <a:gd name="connsiteX8" fmla="*/ 629 w 10672"/>
              <a:gd name="connsiteY8" fmla="*/ 6836 h 9289"/>
              <a:gd name="connsiteX9" fmla="*/ 123 w 10672"/>
              <a:gd name="connsiteY9" fmla="*/ 5202 h 9289"/>
              <a:gd name="connsiteX0" fmla="*/ 83 w 9968"/>
              <a:gd name="connsiteY0" fmla="*/ 4154 h 8554"/>
              <a:gd name="connsiteX1" fmla="*/ 324 w 9968"/>
              <a:gd name="connsiteY1" fmla="*/ 1217 h 8554"/>
              <a:gd name="connsiteX2" fmla="*/ 3117 w 9968"/>
              <a:gd name="connsiteY2" fmla="*/ 1094 h 8554"/>
              <a:gd name="connsiteX3" fmla="*/ 5507 w 9968"/>
              <a:gd name="connsiteY3" fmla="*/ 15 h 8554"/>
              <a:gd name="connsiteX4" fmla="*/ 9776 w 9968"/>
              <a:gd name="connsiteY4" fmla="*/ 1985 h 8554"/>
              <a:gd name="connsiteX5" fmla="*/ 8913 w 9968"/>
              <a:gd name="connsiteY5" fmla="*/ 5305 h 8554"/>
              <a:gd name="connsiteX6" fmla="*/ 6068 w 9968"/>
              <a:gd name="connsiteY6" fmla="*/ 6323 h 8554"/>
              <a:gd name="connsiteX7" fmla="*/ 3872 w 9968"/>
              <a:gd name="connsiteY7" fmla="*/ 8551 h 8554"/>
              <a:gd name="connsiteX8" fmla="*/ 557 w 9968"/>
              <a:gd name="connsiteY8" fmla="*/ 5913 h 8554"/>
              <a:gd name="connsiteX9" fmla="*/ 83 w 9968"/>
              <a:gd name="connsiteY9" fmla="*/ 4154 h 8554"/>
              <a:gd name="connsiteX0" fmla="*/ 37 w 9953"/>
              <a:gd name="connsiteY0" fmla="*/ 4858 h 10002"/>
              <a:gd name="connsiteX1" fmla="*/ 777 w 9953"/>
              <a:gd name="connsiteY1" fmla="*/ 2778 h 10002"/>
              <a:gd name="connsiteX2" fmla="*/ 3081 w 9953"/>
              <a:gd name="connsiteY2" fmla="*/ 1281 h 10002"/>
              <a:gd name="connsiteX3" fmla="*/ 5479 w 9953"/>
              <a:gd name="connsiteY3" fmla="*/ 20 h 10002"/>
              <a:gd name="connsiteX4" fmla="*/ 9761 w 9953"/>
              <a:gd name="connsiteY4" fmla="*/ 2323 h 10002"/>
              <a:gd name="connsiteX5" fmla="*/ 8896 w 9953"/>
              <a:gd name="connsiteY5" fmla="*/ 6204 h 10002"/>
              <a:gd name="connsiteX6" fmla="*/ 6041 w 9953"/>
              <a:gd name="connsiteY6" fmla="*/ 7394 h 10002"/>
              <a:gd name="connsiteX7" fmla="*/ 3838 w 9953"/>
              <a:gd name="connsiteY7" fmla="*/ 9998 h 10002"/>
              <a:gd name="connsiteX8" fmla="*/ 513 w 9953"/>
              <a:gd name="connsiteY8" fmla="*/ 6915 h 10002"/>
              <a:gd name="connsiteX9" fmla="*/ 37 w 9953"/>
              <a:gd name="connsiteY9" fmla="*/ 4858 h 10002"/>
              <a:gd name="connsiteX0" fmla="*/ 5 w 9968"/>
              <a:gd name="connsiteY0" fmla="*/ 4857 h 9999"/>
              <a:gd name="connsiteX1" fmla="*/ 749 w 9968"/>
              <a:gd name="connsiteY1" fmla="*/ 2777 h 9999"/>
              <a:gd name="connsiteX2" fmla="*/ 3064 w 9968"/>
              <a:gd name="connsiteY2" fmla="*/ 1281 h 9999"/>
              <a:gd name="connsiteX3" fmla="*/ 5473 w 9968"/>
              <a:gd name="connsiteY3" fmla="*/ 20 h 9999"/>
              <a:gd name="connsiteX4" fmla="*/ 9775 w 9968"/>
              <a:gd name="connsiteY4" fmla="*/ 2323 h 9999"/>
              <a:gd name="connsiteX5" fmla="*/ 8906 w 9968"/>
              <a:gd name="connsiteY5" fmla="*/ 6203 h 9999"/>
              <a:gd name="connsiteX6" fmla="*/ 6038 w 9968"/>
              <a:gd name="connsiteY6" fmla="*/ 7393 h 9999"/>
              <a:gd name="connsiteX7" fmla="*/ 3824 w 9968"/>
              <a:gd name="connsiteY7" fmla="*/ 9996 h 9999"/>
              <a:gd name="connsiteX8" fmla="*/ 1027 w 9968"/>
              <a:gd name="connsiteY8" fmla="*/ 6764 h 9999"/>
              <a:gd name="connsiteX9" fmla="*/ 5 w 9968"/>
              <a:gd name="connsiteY9" fmla="*/ 4857 h 9999"/>
              <a:gd name="connsiteX0" fmla="*/ 44 w 9582"/>
              <a:gd name="connsiteY0" fmla="*/ 4508 h 10000"/>
              <a:gd name="connsiteX1" fmla="*/ 333 w 9582"/>
              <a:gd name="connsiteY1" fmla="*/ 2777 h 10000"/>
              <a:gd name="connsiteX2" fmla="*/ 2656 w 9582"/>
              <a:gd name="connsiteY2" fmla="*/ 1281 h 10000"/>
              <a:gd name="connsiteX3" fmla="*/ 5073 w 9582"/>
              <a:gd name="connsiteY3" fmla="*/ 20 h 10000"/>
              <a:gd name="connsiteX4" fmla="*/ 9388 w 9582"/>
              <a:gd name="connsiteY4" fmla="*/ 2323 h 10000"/>
              <a:gd name="connsiteX5" fmla="*/ 8517 w 9582"/>
              <a:gd name="connsiteY5" fmla="*/ 6204 h 10000"/>
              <a:gd name="connsiteX6" fmla="*/ 5639 w 9582"/>
              <a:gd name="connsiteY6" fmla="*/ 7394 h 10000"/>
              <a:gd name="connsiteX7" fmla="*/ 3418 w 9582"/>
              <a:gd name="connsiteY7" fmla="*/ 9997 h 10000"/>
              <a:gd name="connsiteX8" fmla="*/ 612 w 9582"/>
              <a:gd name="connsiteY8" fmla="*/ 6765 h 10000"/>
              <a:gd name="connsiteX9" fmla="*/ 44 w 9582"/>
              <a:gd name="connsiteY9" fmla="*/ 4508 h 10000"/>
              <a:gd name="connsiteX0" fmla="*/ 46 w 9982"/>
              <a:gd name="connsiteY0" fmla="*/ 3246 h 8738"/>
              <a:gd name="connsiteX1" fmla="*/ 348 w 9982"/>
              <a:gd name="connsiteY1" fmla="*/ 1515 h 8738"/>
              <a:gd name="connsiteX2" fmla="*/ 2772 w 9982"/>
              <a:gd name="connsiteY2" fmla="*/ 19 h 8738"/>
              <a:gd name="connsiteX3" fmla="*/ 5560 w 9982"/>
              <a:gd name="connsiteY3" fmla="*/ 701 h 8738"/>
              <a:gd name="connsiteX4" fmla="*/ 9798 w 9982"/>
              <a:gd name="connsiteY4" fmla="*/ 1061 h 8738"/>
              <a:gd name="connsiteX5" fmla="*/ 8889 w 9982"/>
              <a:gd name="connsiteY5" fmla="*/ 4942 h 8738"/>
              <a:gd name="connsiteX6" fmla="*/ 5885 w 9982"/>
              <a:gd name="connsiteY6" fmla="*/ 6132 h 8738"/>
              <a:gd name="connsiteX7" fmla="*/ 3567 w 9982"/>
              <a:gd name="connsiteY7" fmla="*/ 8735 h 8738"/>
              <a:gd name="connsiteX8" fmla="*/ 639 w 9982"/>
              <a:gd name="connsiteY8" fmla="*/ 5503 h 8738"/>
              <a:gd name="connsiteX9" fmla="*/ 46 w 9982"/>
              <a:gd name="connsiteY9" fmla="*/ 3246 h 8738"/>
              <a:gd name="connsiteX0" fmla="*/ 46 w 9176"/>
              <a:gd name="connsiteY0" fmla="*/ 3718 h 10004"/>
              <a:gd name="connsiteX1" fmla="*/ 349 w 9176"/>
              <a:gd name="connsiteY1" fmla="*/ 1737 h 10004"/>
              <a:gd name="connsiteX2" fmla="*/ 2777 w 9176"/>
              <a:gd name="connsiteY2" fmla="*/ 25 h 10004"/>
              <a:gd name="connsiteX3" fmla="*/ 5570 w 9176"/>
              <a:gd name="connsiteY3" fmla="*/ 805 h 10004"/>
              <a:gd name="connsiteX4" fmla="*/ 8656 w 9176"/>
              <a:gd name="connsiteY4" fmla="*/ 2036 h 10004"/>
              <a:gd name="connsiteX5" fmla="*/ 8905 w 9176"/>
              <a:gd name="connsiteY5" fmla="*/ 5659 h 10004"/>
              <a:gd name="connsiteX6" fmla="*/ 5896 w 9176"/>
              <a:gd name="connsiteY6" fmla="*/ 7021 h 10004"/>
              <a:gd name="connsiteX7" fmla="*/ 3573 w 9176"/>
              <a:gd name="connsiteY7" fmla="*/ 10000 h 10004"/>
              <a:gd name="connsiteX8" fmla="*/ 640 w 9176"/>
              <a:gd name="connsiteY8" fmla="*/ 6301 h 10004"/>
              <a:gd name="connsiteX9" fmla="*/ 46 w 9176"/>
              <a:gd name="connsiteY9" fmla="*/ 3718 h 10004"/>
              <a:gd name="connsiteX0" fmla="*/ 50 w 10027"/>
              <a:gd name="connsiteY0" fmla="*/ 4044 h 10327"/>
              <a:gd name="connsiteX1" fmla="*/ 380 w 10027"/>
              <a:gd name="connsiteY1" fmla="*/ 2063 h 10327"/>
              <a:gd name="connsiteX2" fmla="*/ 3026 w 10027"/>
              <a:gd name="connsiteY2" fmla="*/ 352 h 10327"/>
              <a:gd name="connsiteX3" fmla="*/ 5527 w 10027"/>
              <a:gd name="connsiteY3" fmla="*/ 173 h 10327"/>
              <a:gd name="connsiteX4" fmla="*/ 9433 w 10027"/>
              <a:gd name="connsiteY4" fmla="*/ 2362 h 10327"/>
              <a:gd name="connsiteX5" fmla="*/ 9705 w 10027"/>
              <a:gd name="connsiteY5" fmla="*/ 5984 h 10327"/>
              <a:gd name="connsiteX6" fmla="*/ 6425 w 10027"/>
              <a:gd name="connsiteY6" fmla="*/ 7345 h 10327"/>
              <a:gd name="connsiteX7" fmla="*/ 3894 w 10027"/>
              <a:gd name="connsiteY7" fmla="*/ 10323 h 10327"/>
              <a:gd name="connsiteX8" fmla="*/ 697 w 10027"/>
              <a:gd name="connsiteY8" fmla="*/ 6625 h 10327"/>
              <a:gd name="connsiteX9" fmla="*/ 50 w 10027"/>
              <a:gd name="connsiteY9" fmla="*/ 4044 h 1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27" h="10327">
                <a:moveTo>
                  <a:pt x="50" y="4044"/>
                </a:moveTo>
                <a:cubicBezTo>
                  <a:pt x="-2" y="3284"/>
                  <a:pt x="-116" y="2679"/>
                  <a:pt x="380" y="2063"/>
                </a:cubicBezTo>
                <a:cubicBezTo>
                  <a:pt x="875" y="1448"/>
                  <a:pt x="2168" y="667"/>
                  <a:pt x="3026" y="352"/>
                </a:cubicBezTo>
                <a:cubicBezTo>
                  <a:pt x="3884" y="37"/>
                  <a:pt x="4459" y="-162"/>
                  <a:pt x="5527" y="173"/>
                </a:cubicBezTo>
                <a:cubicBezTo>
                  <a:pt x="6595" y="508"/>
                  <a:pt x="8737" y="1394"/>
                  <a:pt x="9433" y="2362"/>
                </a:cubicBezTo>
                <a:cubicBezTo>
                  <a:pt x="10129" y="3330"/>
                  <a:pt x="10206" y="5153"/>
                  <a:pt x="9705" y="5984"/>
                </a:cubicBezTo>
                <a:cubicBezTo>
                  <a:pt x="9203" y="6814"/>
                  <a:pt x="7394" y="6622"/>
                  <a:pt x="6425" y="7345"/>
                </a:cubicBezTo>
                <a:cubicBezTo>
                  <a:pt x="5459" y="8067"/>
                  <a:pt x="5938" y="10194"/>
                  <a:pt x="3894" y="10323"/>
                </a:cubicBezTo>
                <a:cubicBezTo>
                  <a:pt x="1852" y="10454"/>
                  <a:pt x="1337" y="7672"/>
                  <a:pt x="697" y="6625"/>
                </a:cubicBezTo>
                <a:cubicBezTo>
                  <a:pt x="57" y="5579"/>
                  <a:pt x="102" y="4804"/>
                  <a:pt x="50" y="4044"/>
                </a:cubicBezTo>
                <a:close/>
              </a:path>
            </a:pathLst>
          </a:custGeom>
          <a:solidFill>
            <a:srgbClr val="D9ED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4581368" y="3031962"/>
            <a:ext cx="3910013" cy="3370263"/>
            <a:chOff x="3168" y="2016"/>
            <a:chExt cx="2463" cy="2123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168" y="2016"/>
              <a:ext cx="2463" cy="1587"/>
            </a:xfrm>
            <a:custGeom>
              <a:avLst/>
              <a:gdLst/>
              <a:ahLst/>
              <a:cxnLst>
                <a:cxn ang="0">
                  <a:pos x="67" y="892"/>
                </a:cxn>
                <a:cxn ang="0">
                  <a:pos x="113" y="438"/>
                </a:cxn>
                <a:cxn ang="0">
                  <a:pos x="748" y="30"/>
                </a:cxn>
                <a:cxn ang="0">
                  <a:pos x="1062" y="255"/>
                </a:cxn>
                <a:cxn ang="0">
                  <a:pos x="1156" y="529"/>
                </a:cxn>
                <a:cxn ang="0">
                  <a:pos x="1292" y="710"/>
                </a:cxn>
                <a:cxn ang="0">
                  <a:pos x="1655" y="665"/>
                </a:cxn>
                <a:cxn ang="0">
                  <a:pos x="1609" y="438"/>
                </a:cxn>
                <a:cxn ang="0">
                  <a:pos x="1802" y="201"/>
                </a:cxn>
                <a:cxn ang="0">
                  <a:pos x="2381" y="438"/>
                </a:cxn>
                <a:cxn ang="0">
                  <a:pos x="2199" y="1073"/>
                </a:cxn>
                <a:cxn ang="0">
                  <a:pos x="793" y="1572"/>
                </a:cxn>
                <a:cxn ang="0">
                  <a:pos x="158" y="1164"/>
                </a:cxn>
                <a:cxn ang="0">
                  <a:pos x="67" y="892"/>
                </a:cxn>
              </a:cxnLst>
              <a:rect l="0" t="0" r="r" b="b"/>
              <a:pathLst>
                <a:path w="2463" h="1587">
                  <a:moveTo>
                    <a:pt x="67" y="892"/>
                  </a:moveTo>
                  <a:cubicBezTo>
                    <a:pt x="60" y="771"/>
                    <a:pt x="0" y="582"/>
                    <a:pt x="113" y="438"/>
                  </a:cubicBezTo>
                  <a:cubicBezTo>
                    <a:pt x="226" y="294"/>
                    <a:pt x="590" y="60"/>
                    <a:pt x="748" y="30"/>
                  </a:cubicBezTo>
                  <a:cubicBezTo>
                    <a:pt x="906" y="0"/>
                    <a:pt x="994" y="172"/>
                    <a:pt x="1062" y="255"/>
                  </a:cubicBezTo>
                  <a:cubicBezTo>
                    <a:pt x="1130" y="338"/>
                    <a:pt x="1118" y="453"/>
                    <a:pt x="1156" y="529"/>
                  </a:cubicBezTo>
                  <a:cubicBezTo>
                    <a:pt x="1194" y="605"/>
                    <a:pt x="1209" y="687"/>
                    <a:pt x="1292" y="710"/>
                  </a:cubicBezTo>
                  <a:cubicBezTo>
                    <a:pt x="1375" y="733"/>
                    <a:pt x="1602" y="710"/>
                    <a:pt x="1655" y="665"/>
                  </a:cubicBezTo>
                  <a:cubicBezTo>
                    <a:pt x="1708" y="620"/>
                    <a:pt x="1585" y="515"/>
                    <a:pt x="1609" y="438"/>
                  </a:cubicBezTo>
                  <a:cubicBezTo>
                    <a:pt x="1633" y="361"/>
                    <a:pt x="1673" y="201"/>
                    <a:pt x="1802" y="201"/>
                  </a:cubicBezTo>
                  <a:cubicBezTo>
                    <a:pt x="1931" y="201"/>
                    <a:pt x="2315" y="293"/>
                    <a:pt x="2381" y="438"/>
                  </a:cubicBezTo>
                  <a:cubicBezTo>
                    <a:pt x="2447" y="583"/>
                    <a:pt x="2463" y="884"/>
                    <a:pt x="2199" y="1073"/>
                  </a:cubicBezTo>
                  <a:cubicBezTo>
                    <a:pt x="1935" y="1262"/>
                    <a:pt x="1133" y="1557"/>
                    <a:pt x="793" y="1572"/>
                  </a:cubicBezTo>
                  <a:cubicBezTo>
                    <a:pt x="453" y="1587"/>
                    <a:pt x="279" y="1277"/>
                    <a:pt x="158" y="1164"/>
                  </a:cubicBezTo>
                  <a:cubicBezTo>
                    <a:pt x="37" y="1051"/>
                    <a:pt x="74" y="1013"/>
                    <a:pt x="67" y="89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030" y="3543"/>
              <a:ext cx="15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CA" sz="2800">
                  <a:latin typeface="Arial" charset="0"/>
                </a:rPr>
                <a:t>model 3D by homology</a:t>
              </a:r>
              <a:endParaRPr lang="en-US" sz="2800"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939" y="2273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Gly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846" y="222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CA" sz="1800">
                  <a:latin typeface="Arial" charset="0"/>
                </a:rPr>
                <a:t>Lys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801" y="2092"/>
              <a:ext cx="181" cy="181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CA" sz="1800">
                  <a:latin typeface="Arial" charset="0"/>
                </a:rPr>
                <a:t>+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 rot="18018417">
            <a:off x="6377525" y="3368784"/>
            <a:ext cx="932024" cy="842021"/>
          </a:xfrm>
          <a:custGeom>
            <a:avLst/>
            <a:gdLst>
              <a:gd name="connsiteX0" fmla="*/ 90 w 9655"/>
              <a:gd name="connsiteY0" fmla="*/ 6259 h 10506"/>
              <a:gd name="connsiteX1" fmla="*/ 277 w 9655"/>
              <a:gd name="connsiteY1" fmla="*/ 3425 h 10506"/>
              <a:gd name="connsiteX2" fmla="*/ 2855 w 9655"/>
              <a:gd name="connsiteY2" fmla="*/ 878 h 10506"/>
              <a:gd name="connsiteX3" fmla="*/ 5096 w 9655"/>
              <a:gd name="connsiteY3" fmla="*/ 186 h 10506"/>
              <a:gd name="connsiteX4" fmla="*/ 4511 w 9655"/>
              <a:gd name="connsiteY4" fmla="*/ 3993 h 10506"/>
              <a:gd name="connsiteX5" fmla="*/ 5064 w 9655"/>
              <a:gd name="connsiteY5" fmla="*/ 5123 h 10506"/>
              <a:gd name="connsiteX6" fmla="*/ 6537 w 9655"/>
              <a:gd name="connsiteY6" fmla="*/ 4842 h 10506"/>
              <a:gd name="connsiteX7" fmla="*/ 6351 w 9655"/>
              <a:gd name="connsiteY7" fmla="*/ 3425 h 10506"/>
              <a:gd name="connsiteX8" fmla="*/ 7090 w 9655"/>
              <a:gd name="connsiteY8" fmla="*/ 2295 h 10506"/>
              <a:gd name="connsiteX9" fmla="*/ 9485 w 9655"/>
              <a:gd name="connsiteY9" fmla="*/ 3425 h 10506"/>
              <a:gd name="connsiteX10" fmla="*/ 8746 w 9655"/>
              <a:gd name="connsiteY10" fmla="*/ 7389 h 10506"/>
              <a:gd name="connsiteX11" fmla="*/ 3038 w 9655"/>
              <a:gd name="connsiteY11" fmla="*/ 10503 h 10506"/>
              <a:gd name="connsiteX12" fmla="*/ 459 w 9655"/>
              <a:gd name="connsiteY12" fmla="*/ 7957 h 10506"/>
              <a:gd name="connsiteX13" fmla="*/ 90 w 9655"/>
              <a:gd name="connsiteY13" fmla="*/ 6259 h 10506"/>
              <a:gd name="connsiteX0" fmla="*/ 93 w 10000"/>
              <a:gd name="connsiteY0" fmla="*/ 5868 h 9910"/>
              <a:gd name="connsiteX1" fmla="*/ 287 w 10000"/>
              <a:gd name="connsiteY1" fmla="*/ 3170 h 9910"/>
              <a:gd name="connsiteX2" fmla="*/ 2957 w 10000"/>
              <a:gd name="connsiteY2" fmla="*/ 746 h 9910"/>
              <a:gd name="connsiteX3" fmla="*/ 5278 w 10000"/>
              <a:gd name="connsiteY3" fmla="*/ 87 h 9910"/>
              <a:gd name="connsiteX4" fmla="*/ 6007 w 10000"/>
              <a:gd name="connsiteY4" fmla="*/ 2384 h 9910"/>
              <a:gd name="connsiteX5" fmla="*/ 5245 w 10000"/>
              <a:gd name="connsiteY5" fmla="*/ 4786 h 9910"/>
              <a:gd name="connsiteX6" fmla="*/ 6771 w 10000"/>
              <a:gd name="connsiteY6" fmla="*/ 4519 h 9910"/>
              <a:gd name="connsiteX7" fmla="*/ 6578 w 10000"/>
              <a:gd name="connsiteY7" fmla="*/ 3170 h 9910"/>
              <a:gd name="connsiteX8" fmla="*/ 7343 w 10000"/>
              <a:gd name="connsiteY8" fmla="*/ 2094 h 9910"/>
              <a:gd name="connsiteX9" fmla="*/ 9824 w 10000"/>
              <a:gd name="connsiteY9" fmla="*/ 3170 h 9910"/>
              <a:gd name="connsiteX10" fmla="*/ 9059 w 10000"/>
              <a:gd name="connsiteY10" fmla="*/ 6943 h 9910"/>
              <a:gd name="connsiteX11" fmla="*/ 3147 w 10000"/>
              <a:gd name="connsiteY11" fmla="*/ 9907 h 9910"/>
              <a:gd name="connsiteX12" fmla="*/ 475 w 10000"/>
              <a:gd name="connsiteY12" fmla="*/ 7484 h 9910"/>
              <a:gd name="connsiteX13" fmla="*/ 93 w 10000"/>
              <a:gd name="connsiteY13" fmla="*/ 5868 h 9910"/>
              <a:gd name="connsiteX0" fmla="*/ 93 w 10000"/>
              <a:gd name="connsiteY0" fmla="*/ 5921 h 10000"/>
              <a:gd name="connsiteX1" fmla="*/ 287 w 10000"/>
              <a:gd name="connsiteY1" fmla="*/ 3199 h 10000"/>
              <a:gd name="connsiteX2" fmla="*/ 2957 w 10000"/>
              <a:gd name="connsiteY2" fmla="*/ 753 h 10000"/>
              <a:gd name="connsiteX3" fmla="*/ 5278 w 10000"/>
              <a:gd name="connsiteY3" fmla="*/ 88 h 10000"/>
              <a:gd name="connsiteX4" fmla="*/ 6007 w 10000"/>
              <a:gd name="connsiteY4" fmla="*/ 2406 h 10000"/>
              <a:gd name="connsiteX5" fmla="*/ 6771 w 10000"/>
              <a:gd name="connsiteY5" fmla="*/ 4560 h 10000"/>
              <a:gd name="connsiteX6" fmla="*/ 6578 w 10000"/>
              <a:gd name="connsiteY6" fmla="*/ 3199 h 10000"/>
              <a:gd name="connsiteX7" fmla="*/ 7343 w 10000"/>
              <a:gd name="connsiteY7" fmla="*/ 2113 h 10000"/>
              <a:gd name="connsiteX8" fmla="*/ 9824 w 10000"/>
              <a:gd name="connsiteY8" fmla="*/ 3199 h 10000"/>
              <a:gd name="connsiteX9" fmla="*/ 9059 w 10000"/>
              <a:gd name="connsiteY9" fmla="*/ 7006 h 10000"/>
              <a:gd name="connsiteX10" fmla="*/ 3147 w 10000"/>
              <a:gd name="connsiteY10" fmla="*/ 9997 h 10000"/>
              <a:gd name="connsiteX11" fmla="*/ 475 w 10000"/>
              <a:gd name="connsiteY11" fmla="*/ 7552 h 10000"/>
              <a:gd name="connsiteX12" fmla="*/ 93 w 10000"/>
              <a:gd name="connsiteY12" fmla="*/ 5921 h 10000"/>
              <a:gd name="connsiteX0" fmla="*/ 93 w 10000"/>
              <a:gd name="connsiteY0" fmla="*/ 6070 h 10149"/>
              <a:gd name="connsiteX1" fmla="*/ 287 w 10000"/>
              <a:gd name="connsiteY1" fmla="*/ 3348 h 10149"/>
              <a:gd name="connsiteX2" fmla="*/ 2957 w 10000"/>
              <a:gd name="connsiteY2" fmla="*/ 902 h 10149"/>
              <a:gd name="connsiteX3" fmla="*/ 5278 w 10000"/>
              <a:gd name="connsiteY3" fmla="*/ 237 h 10149"/>
              <a:gd name="connsiteX4" fmla="*/ 6771 w 10000"/>
              <a:gd name="connsiteY4" fmla="*/ 4709 h 10149"/>
              <a:gd name="connsiteX5" fmla="*/ 6578 w 10000"/>
              <a:gd name="connsiteY5" fmla="*/ 3348 h 10149"/>
              <a:gd name="connsiteX6" fmla="*/ 7343 w 10000"/>
              <a:gd name="connsiteY6" fmla="*/ 2262 h 10149"/>
              <a:gd name="connsiteX7" fmla="*/ 9824 w 10000"/>
              <a:gd name="connsiteY7" fmla="*/ 3348 h 10149"/>
              <a:gd name="connsiteX8" fmla="*/ 9059 w 10000"/>
              <a:gd name="connsiteY8" fmla="*/ 7155 h 10149"/>
              <a:gd name="connsiteX9" fmla="*/ 3147 w 10000"/>
              <a:gd name="connsiteY9" fmla="*/ 10146 h 10149"/>
              <a:gd name="connsiteX10" fmla="*/ 475 w 10000"/>
              <a:gd name="connsiteY10" fmla="*/ 7701 h 10149"/>
              <a:gd name="connsiteX11" fmla="*/ 93 w 10000"/>
              <a:gd name="connsiteY11" fmla="*/ 6070 h 10149"/>
              <a:gd name="connsiteX0" fmla="*/ 93 w 10000"/>
              <a:gd name="connsiteY0" fmla="*/ 5975 h 10054"/>
              <a:gd name="connsiteX1" fmla="*/ 287 w 10000"/>
              <a:gd name="connsiteY1" fmla="*/ 3253 h 10054"/>
              <a:gd name="connsiteX2" fmla="*/ 2957 w 10000"/>
              <a:gd name="connsiteY2" fmla="*/ 807 h 10054"/>
              <a:gd name="connsiteX3" fmla="*/ 5278 w 10000"/>
              <a:gd name="connsiteY3" fmla="*/ 142 h 10054"/>
              <a:gd name="connsiteX4" fmla="*/ 6578 w 10000"/>
              <a:gd name="connsiteY4" fmla="*/ 3253 h 10054"/>
              <a:gd name="connsiteX5" fmla="*/ 7343 w 10000"/>
              <a:gd name="connsiteY5" fmla="*/ 2167 h 10054"/>
              <a:gd name="connsiteX6" fmla="*/ 9824 w 10000"/>
              <a:gd name="connsiteY6" fmla="*/ 3253 h 10054"/>
              <a:gd name="connsiteX7" fmla="*/ 9059 w 10000"/>
              <a:gd name="connsiteY7" fmla="*/ 7060 h 10054"/>
              <a:gd name="connsiteX8" fmla="*/ 3147 w 10000"/>
              <a:gd name="connsiteY8" fmla="*/ 10051 h 10054"/>
              <a:gd name="connsiteX9" fmla="*/ 475 w 10000"/>
              <a:gd name="connsiteY9" fmla="*/ 7606 h 10054"/>
              <a:gd name="connsiteX10" fmla="*/ 93 w 10000"/>
              <a:gd name="connsiteY10" fmla="*/ 5975 h 10054"/>
              <a:gd name="connsiteX0" fmla="*/ 93 w 10000"/>
              <a:gd name="connsiteY0" fmla="*/ 5901 h 9980"/>
              <a:gd name="connsiteX1" fmla="*/ 287 w 10000"/>
              <a:gd name="connsiteY1" fmla="*/ 3179 h 9980"/>
              <a:gd name="connsiteX2" fmla="*/ 2957 w 10000"/>
              <a:gd name="connsiteY2" fmla="*/ 733 h 9980"/>
              <a:gd name="connsiteX3" fmla="*/ 5278 w 10000"/>
              <a:gd name="connsiteY3" fmla="*/ 68 h 9980"/>
              <a:gd name="connsiteX4" fmla="*/ 7343 w 10000"/>
              <a:gd name="connsiteY4" fmla="*/ 2093 h 9980"/>
              <a:gd name="connsiteX5" fmla="*/ 9824 w 10000"/>
              <a:gd name="connsiteY5" fmla="*/ 3179 h 9980"/>
              <a:gd name="connsiteX6" fmla="*/ 9059 w 10000"/>
              <a:gd name="connsiteY6" fmla="*/ 6986 h 9980"/>
              <a:gd name="connsiteX7" fmla="*/ 3147 w 10000"/>
              <a:gd name="connsiteY7" fmla="*/ 9977 h 9980"/>
              <a:gd name="connsiteX8" fmla="*/ 475 w 10000"/>
              <a:gd name="connsiteY8" fmla="*/ 7532 h 9980"/>
              <a:gd name="connsiteX9" fmla="*/ 93 w 10000"/>
              <a:gd name="connsiteY9" fmla="*/ 5901 h 9980"/>
              <a:gd name="connsiteX0" fmla="*/ 93 w 9874"/>
              <a:gd name="connsiteY0" fmla="*/ 5913 h 10000"/>
              <a:gd name="connsiteX1" fmla="*/ 287 w 9874"/>
              <a:gd name="connsiteY1" fmla="*/ 3185 h 10000"/>
              <a:gd name="connsiteX2" fmla="*/ 2957 w 9874"/>
              <a:gd name="connsiteY2" fmla="*/ 734 h 10000"/>
              <a:gd name="connsiteX3" fmla="*/ 5278 w 9874"/>
              <a:gd name="connsiteY3" fmla="*/ 68 h 10000"/>
              <a:gd name="connsiteX4" fmla="*/ 7343 w 9874"/>
              <a:gd name="connsiteY4" fmla="*/ 2097 h 10000"/>
              <a:gd name="connsiteX5" fmla="*/ 9824 w 9874"/>
              <a:gd name="connsiteY5" fmla="*/ 3185 h 10000"/>
              <a:gd name="connsiteX6" fmla="*/ 4917 w 9874"/>
              <a:gd name="connsiteY6" fmla="*/ 7928 h 10000"/>
              <a:gd name="connsiteX7" fmla="*/ 3147 w 9874"/>
              <a:gd name="connsiteY7" fmla="*/ 9997 h 10000"/>
              <a:gd name="connsiteX8" fmla="*/ 475 w 9874"/>
              <a:gd name="connsiteY8" fmla="*/ 7547 h 10000"/>
              <a:gd name="connsiteX9" fmla="*/ 93 w 9874"/>
              <a:gd name="connsiteY9" fmla="*/ 5913 h 10000"/>
              <a:gd name="connsiteX0" fmla="*/ 94 w 7650"/>
              <a:gd name="connsiteY0" fmla="*/ 5913 h 10000"/>
              <a:gd name="connsiteX1" fmla="*/ 291 w 7650"/>
              <a:gd name="connsiteY1" fmla="*/ 3185 h 10000"/>
              <a:gd name="connsiteX2" fmla="*/ 2995 w 7650"/>
              <a:gd name="connsiteY2" fmla="*/ 734 h 10000"/>
              <a:gd name="connsiteX3" fmla="*/ 5345 w 7650"/>
              <a:gd name="connsiteY3" fmla="*/ 68 h 10000"/>
              <a:gd name="connsiteX4" fmla="*/ 7437 w 7650"/>
              <a:gd name="connsiteY4" fmla="*/ 2097 h 10000"/>
              <a:gd name="connsiteX5" fmla="*/ 7303 w 7650"/>
              <a:gd name="connsiteY5" fmla="*/ 6982 h 10000"/>
              <a:gd name="connsiteX6" fmla="*/ 4980 w 7650"/>
              <a:gd name="connsiteY6" fmla="*/ 7928 h 10000"/>
              <a:gd name="connsiteX7" fmla="*/ 3187 w 7650"/>
              <a:gd name="connsiteY7" fmla="*/ 9997 h 10000"/>
              <a:gd name="connsiteX8" fmla="*/ 481 w 7650"/>
              <a:gd name="connsiteY8" fmla="*/ 7547 h 10000"/>
              <a:gd name="connsiteX9" fmla="*/ 94 w 7650"/>
              <a:gd name="connsiteY9" fmla="*/ 5913 h 10000"/>
              <a:gd name="connsiteX0" fmla="*/ 123 w 10598"/>
              <a:gd name="connsiteY0" fmla="*/ 6036 h 10123"/>
              <a:gd name="connsiteX1" fmla="*/ 380 w 10598"/>
              <a:gd name="connsiteY1" fmla="*/ 3308 h 10123"/>
              <a:gd name="connsiteX2" fmla="*/ 3915 w 10598"/>
              <a:gd name="connsiteY2" fmla="*/ 857 h 10123"/>
              <a:gd name="connsiteX3" fmla="*/ 6987 w 10598"/>
              <a:gd name="connsiteY3" fmla="*/ 191 h 10123"/>
              <a:gd name="connsiteX4" fmla="*/ 10467 w 10598"/>
              <a:gd name="connsiteY4" fmla="*/ 4021 h 10123"/>
              <a:gd name="connsiteX5" fmla="*/ 9546 w 10598"/>
              <a:gd name="connsiteY5" fmla="*/ 7105 h 10123"/>
              <a:gd name="connsiteX6" fmla="*/ 6510 w 10598"/>
              <a:gd name="connsiteY6" fmla="*/ 8051 h 10123"/>
              <a:gd name="connsiteX7" fmla="*/ 4166 w 10598"/>
              <a:gd name="connsiteY7" fmla="*/ 10120 h 10123"/>
              <a:gd name="connsiteX8" fmla="*/ 629 w 10598"/>
              <a:gd name="connsiteY8" fmla="*/ 7670 h 10123"/>
              <a:gd name="connsiteX9" fmla="*/ 123 w 10598"/>
              <a:gd name="connsiteY9" fmla="*/ 6036 h 10123"/>
              <a:gd name="connsiteX0" fmla="*/ 123 w 10672"/>
              <a:gd name="connsiteY0" fmla="*/ 5202 h 9289"/>
              <a:gd name="connsiteX1" fmla="*/ 380 w 10672"/>
              <a:gd name="connsiteY1" fmla="*/ 2474 h 9289"/>
              <a:gd name="connsiteX2" fmla="*/ 3915 w 10672"/>
              <a:gd name="connsiteY2" fmla="*/ 23 h 9289"/>
              <a:gd name="connsiteX3" fmla="*/ 5911 w 10672"/>
              <a:gd name="connsiteY3" fmla="*/ 1357 h 9289"/>
              <a:gd name="connsiteX4" fmla="*/ 10467 w 10672"/>
              <a:gd name="connsiteY4" fmla="*/ 3187 h 9289"/>
              <a:gd name="connsiteX5" fmla="*/ 9546 w 10672"/>
              <a:gd name="connsiteY5" fmla="*/ 6271 h 9289"/>
              <a:gd name="connsiteX6" fmla="*/ 6510 w 10672"/>
              <a:gd name="connsiteY6" fmla="*/ 7217 h 9289"/>
              <a:gd name="connsiteX7" fmla="*/ 4166 w 10672"/>
              <a:gd name="connsiteY7" fmla="*/ 9286 h 9289"/>
              <a:gd name="connsiteX8" fmla="*/ 629 w 10672"/>
              <a:gd name="connsiteY8" fmla="*/ 6836 h 9289"/>
              <a:gd name="connsiteX9" fmla="*/ 123 w 10672"/>
              <a:gd name="connsiteY9" fmla="*/ 5202 h 9289"/>
              <a:gd name="connsiteX0" fmla="*/ 83 w 9968"/>
              <a:gd name="connsiteY0" fmla="*/ 4154 h 8554"/>
              <a:gd name="connsiteX1" fmla="*/ 324 w 9968"/>
              <a:gd name="connsiteY1" fmla="*/ 1217 h 8554"/>
              <a:gd name="connsiteX2" fmla="*/ 3117 w 9968"/>
              <a:gd name="connsiteY2" fmla="*/ 1094 h 8554"/>
              <a:gd name="connsiteX3" fmla="*/ 5507 w 9968"/>
              <a:gd name="connsiteY3" fmla="*/ 15 h 8554"/>
              <a:gd name="connsiteX4" fmla="*/ 9776 w 9968"/>
              <a:gd name="connsiteY4" fmla="*/ 1985 h 8554"/>
              <a:gd name="connsiteX5" fmla="*/ 8913 w 9968"/>
              <a:gd name="connsiteY5" fmla="*/ 5305 h 8554"/>
              <a:gd name="connsiteX6" fmla="*/ 6068 w 9968"/>
              <a:gd name="connsiteY6" fmla="*/ 6323 h 8554"/>
              <a:gd name="connsiteX7" fmla="*/ 3872 w 9968"/>
              <a:gd name="connsiteY7" fmla="*/ 8551 h 8554"/>
              <a:gd name="connsiteX8" fmla="*/ 557 w 9968"/>
              <a:gd name="connsiteY8" fmla="*/ 5913 h 8554"/>
              <a:gd name="connsiteX9" fmla="*/ 83 w 9968"/>
              <a:gd name="connsiteY9" fmla="*/ 4154 h 8554"/>
              <a:gd name="connsiteX0" fmla="*/ 37 w 9953"/>
              <a:gd name="connsiteY0" fmla="*/ 4858 h 10002"/>
              <a:gd name="connsiteX1" fmla="*/ 777 w 9953"/>
              <a:gd name="connsiteY1" fmla="*/ 2778 h 10002"/>
              <a:gd name="connsiteX2" fmla="*/ 3081 w 9953"/>
              <a:gd name="connsiteY2" fmla="*/ 1281 h 10002"/>
              <a:gd name="connsiteX3" fmla="*/ 5479 w 9953"/>
              <a:gd name="connsiteY3" fmla="*/ 20 h 10002"/>
              <a:gd name="connsiteX4" fmla="*/ 9761 w 9953"/>
              <a:gd name="connsiteY4" fmla="*/ 2323 h 10002"/>
              <a:gd name="connsiteX5" fmla="*/ 8896 w 9953"/>
              <a:gd name="connsiteY5" fmla="*/ 6204 h 10002"/>
              <a:gd name="connsiteX6" fmla="*/ 6041 w 9953"/>
              <a:gd name="connsiteY6" fmla="*/ 7394 h 10002"/>
              <a:gd name="connsiteX7" fmla="*/ 3838 w 9953"/>
              <a:gd name="connsiteY7" fmla="*/ 9998 h 10002"/>
              <a:gd name="connsiteX8" fmla="*/ 513 w 9953"/>
              <a:gd name="connsiteY8" fmla="*/ 6915 h 10002"/>
              <a:gd name="connsiteX9" fmla="*/ 37 w 9953"/>
              <a:gd name="connsiteY9" fmla="*/ 4858 h 10002"/>
              <a:gd name="connsiteX0" fmla="*/ 5 w 9968"/>
              <a:gd name="connsiteY0" fmla="*/ 4857 h 9999"/>
              <a:gd name="connsiteX1" fmla="*/ 749 w 9968"/>
              <a:gd name="connsiteY1" fmla="*/ 2777 h 9999"/>
              <a:gd name="connsiteX2" fmla="*/ 3064 w 9968"/>
              <a:gd name="connsiteY2" fmla="*/ 1281 h 9999"/>
              <a:gd name="connsiteX3" fmla="*/ 5473 w 9968"/>
              <a:gd name="connsiteY3" fmla="*/ 20 h 9999"/>
              <a:gd name="connsiteX4" fmla="*/ 9775 w 9968"/>
              <a:gd name="connsiteY4" fmla="*/ 2323 h 9999"/>
              <a:gd name="connsiteX5" fmla="*/ 8906 w 9968"/>
              <a:gd name="connsiteY5" fmla="*/ 6203 h 9999"/>
              <a:gd name="connsiteX6" fmla="*/ 6038 w 9968"/>
              <a:gd name="connsiteY6" fmla="*/ 7393 h 9999"/>
              <a:gd name="connsiteX7" fmla="*/ 3824 w 9968"/>
              <a:gd name="connsiteY7" fmla="*/ 9996 h 9999"/>
              <a:gd name="connsiteX8" fmla="*/ 1027 w 9968"/>
              <a:gd name="connsiteY8" fmla="*/ 6764 h 9999"/>
              <a:gd name="connsiteX9" fmla="*/ 5 w 9968"/>
              <a:gd name="connsiteY9" fmla="*/ 4857 h 9999"/>
              <a:gd name="connsiteX0" fmla="*/ 44 w 9582"/>
              <a:gd name="connsiteY0" fmla="*/ 4508 h 10000"/>
              <a:gd name="connsiteX1" fmla="*/ 333 w 9582"/>
              <a:gd name="connsiteY1" fmla="*/ 2777 h 10000"/>
              <a:gd name="connsiteX2" fmla="*/ 2656 w 9582"/>
              <a:gd name="connsiteY2" fmla="*/ 1281 h 10000"/>
              <a:gd name="connsiteX3" fmla="*/ 5073 w 9582"/>
              <a:gd name="connsiteY3" fmla="*/ 20 h 10000"/>
              <a:gd name="connsiteX4" fmla="*/ 9388 w 9582"/>
              <a:gd name="connsiteY4" fmla="*/ 2323 h 10000"/>
              <a:gd name="connsiteX5" fmla="*/ 8517 w 9582"/>
              <a:gd name="connsiteY5" fmla="*/ 6204 h 10000"/>
              <a:gd name="connsiteX6" fmla="*/ 5639 w 9582"/>
              <a:gd name="connsiteY6" fmla="*/ 7394 h 10000"/>
              <a:gd name="connsiteX7" fmla="*/ 3418 w 9582"/>
              <a:gd name="connsiteY7" fmla="*/ 9997 h 10000"/>
              <a:gd name="connsiteX8" fmla="*/ 612 w 9582"/>
              <a:gd name="connsiteY8" fmla="*/ 6765 h 10000"/>
              <a:gd name="connsiteX9" fmla="*/ 44 w 9582"/>
              <a:gd name="connsiteY9" fmla="*/ 4508 h 10000"/>
              <a:gd name="connsiteX0" fmla="*/ 46 w 9982"/>
              <a:gd name="connsiteY0" fmla="*/ 3246 h 8738"/>
              <a:gd name="connsiteX1" fmla="*/ 348 w 9982"/>
              <a:gd name="connsiteY1" fmla="*/ 1515 h 8738"/>
              <a:gd name="connsiteX2" fmla="*/ 2772 w 9982"/>
              <a:gd name="connsiteY2" fmla="*/ 19 h 8738"/>
              <a:gd name="connsiteX3" fmla="*/ 5560 w 9982"/>
              <a:gd name="connsiteY3" fmla="*/ 701 h 8738"/>
              <a:gd name="connsiteX4" fmla="*/ 9798 w 9982"/>
              <a:gd name="connsiteY4" fmla="*/ 1061 h 8738"/>
              <a:gd name="connsiteX5" fmla="*/ 8889 w 9982"/>
              <a:gd name="connsiteY5" fmla="*/ 4942 h 8738"/>
              <a:gd name="connsiteX6" fmla="*/ 5885 w 9982"/>
              <a:gd name="connsiteY6" fmla="*/ 6132 h 8738"/>
              <a:gd name="connsiteX7" fmla="*/ 3567 w 9982"/>
              <a:gd name="connsiteY7" fmla="*/ 8735 h 8738"/>
              <a:gd name="connsiteX8" fmla="*/ 639 w 9982"/>
              <a:gd name="connsiteY8" fmla="*/ 5503 h 8738"/>
              <a:gd name="connsiteX9" fmla="*/ 46 w 9982"/>
              <a:gd name="connsiteY9" fmla="*/ 3246 h 8738"/>
              <a:gd name="connsiteX0" fmla="*/ 46 w 9176"/>
              <a:gd name="connsiteY0" fmla="*/ 3718 h 10004"/>
              <a:gd name="connsiteX1" fmla="*/ 349 w 9176"/>
              <a:gd name="connsiteY1" fmla="*/ 1737 h 10004"/>
              <a:gd name="connsiteX2" fmla="*/ 2777 w 9176"/>
              <a:gd name="connsiteY2" fmla="*/ 25 h 10004"/>
              <a:gd name="connsiteX3" fmla="*/ 5570 w 9176"/>
              <a:gd name="connsiteY3" fmla="*/ 805 h 10004"/>
              <a:gd name="connsiteX4" fmla="*/ 8656 w 9176"/>
              <a:gd name="connsiteY4" fmla="*/ 2036 h 10004"/>
              <a:gd name="connsiteX5" fmla="*/ 8905 w 9176"/>
              <a:gd name="connsiteY5" fmla="*/ 5659 h 10004"/>
              <a:gd name="connsiteX6" fmla="*/ 5896 w 9176"/>
              <a:gd name="connsiteY6" fmla="*/ 7021 h 10004"/>
              <a:gd name="connsiteX7" fmla="*/ 3573 w 9176"/>
              <a:gd name="connsiteY7" fmla="*/ 10000 h 10004"/>
              <a:gd name="connsiteX8" fmla="*/ 640 w 9176"/>
              <a:gd name="connsiteY8" fmla="*/ 6301 h 10004"/>
              <a:gd name="connsiteX9" fmla="*/ 46 w 9176"/>
              <a:gd name="connsiteY9" fmla="*/ 3718 h 10004"/>
              <a:gd name="connsiteX0" fmla="*/ 50 w 10027"/>
              <a:gd name="connsiteY0" fmla="*/ 4044 h 10327"/>
              <a:gd name="connsiteX1" fmla="*/ 380 w 10027"/>
              <a:gd name="connsiteY1" fmla="*/ 2063 h 10327"/>
              <a:gd name="connsiteX2" fmla="*/ 3026 w 10027"/>
              <a:gd name="connsiteY2" fmla="*/ 352 h 10327"/>
              <a:gd name="connsiteX3" fmla="*/ 5527 w 10027"/>
              <a:gd name="connsiteY3" fmla="*/ 173 h 10327"/>
              <a:gd name="connsiteX4" fmla="*/ 9433 w 10027"/>
              <a:gd name="connsiteY4" fmla="*/ 2362 h 10327"/>
              <a:gd name="connsiteX5" fmla="*/ 9705 w 10027"/>
              <a:gd name="connsiteY5" fmla="*/ 5984 h 10327"/>
              <a:gd name="connsiteX6" fmla="*/ 6425 w 10027"/>
              <a:gd name="connsiteY6" fmla="*/ 7345 h 10327"/>
              <a:gd name="connsiteX7" fmla="*/ 3894 w 10027"/>
              <a:gd name="connsiteY7" fmla="*/ 10323 h 10327"/>
              <a:gd name="connsiteX8" fmla="*/ 697 w 10027"/>
              <a:gd name="connsiteY8" fmla="*/ 6625 h 10327"/>
              <a:gd name="connsiteX9" fmla="*/ 50 w 10027"/>
              <a:gd name="connsiteY9" fmla="*/ 4044 h 10327"/>
              <a:gd name="connsiteX0" fmla="*/ 106 w 10083"/>
              <a:gd name="connsiteY0" fmla="*/ 5315 h 11598"/>
              <a:gd name="connsiteX1" fmla="*/ 436 w 10083"/>
              <a:gd name="connsiteY1" fmla="*/ 3334 h 11598"/>
              <a:gd name="connsiteX2" fmla="*/ 4129 w 10083"/>
              <a:gd name="connsiteY2" fmla="*/ 55 h 11598"/>
              <a:gd name="connsiteX3" fmla="*/ 5583 w 10083"/>
              <a:gd name="connsiteY3" fmla="*/ 1444 h 11598"/>
              <a:gd name="connsiteX4" fmla="*/ 9489 w 10083"/>
              <a:gd name="connsiteY4" fmla="*/ 3633 h 11598"/>
              <a:gd name="connsiteX5" fmla="*/ 9761 w 10083"/>
              <a:gd name="connsiteY5" fmla="*/ 7255 h 11598"/>
              <a:gd name="connsiteX6" fmla="*/ 6481 w 10083"/>
              <a:gd name="connsiteY6" fmla="*/ 8616 h 11598"/>
              <a:gd name="connsiteX7" fmla="*/ 3950 w 10083"/>
              <a:gd name="connsiteY7" fmla="*/ 11594 h 11598"/>
              <a:gd name="connsiteX8" fmla="*/ 753 w 10083"/>
              <a:gd name="connsiteY8" fmla="*/ 7896 h 11598"/>
              <a:gd name="connsiteX9" fmla="*/ 106 w 10083"/>
              <a:gd name="connsiteY9" fmla="*/ 5315 h 11598"/>
              <a:gd name="connsiteX0" fmla="*/ 106 w 10031"/>
              <a:gd name="connsiteY0" fmla="*/ 5625 h 11908"/>
              <a:gd name="connsiteX1" fmla="*/ 436 w 10031"/>
              <a:gd name="connsiteY1" fmla="*/ 3644 h 11908"/>
              <a:gd name="connsiteX2" fmla="*/ 4129 w 10031"/>
              <a:gd name="connsiteY2" fmla="*/ 365 h 11908"/>
              <a:gd name="connsiteX3" fmla="*/ 6645 w 10031"/>
              <a:gd name="connsiteY3" fmla="*/ 480 h 11908"/>
              <a:gd name="connsiteX4" fmla="*/ 9489 w 10031"/>
              <a:gd name="connsiteY4" fmla="*/ 3943 h 11908"/>
              <a:gd name="connsiteX5" fmla="*/ 9761 w 10031"/>
              <a:gd name="connsiteY5" fmla="*/ 7565 h 11908"/>
              <a:gd name="connsiteX6" fmla="*/ 6481 w 10031"/>
              <a:gd name="connsiteY6" fmla="*/ 8926 h 11908"/>
              <a:gd name="connsiteX7" fmla="*/ 3950 w 10031"/>
              <a:gd name="connsiteY7" fmla="*/ 11904 h 11908"/>
              <a:gd name="connsiteX8" fmla="*/ 753 w 10031"/>
              <a:gd name="connsiteY8" fmla="*/ 8206 h 11908"/>
              <a:gd name="connsiteX9" fmla="*/ 106 w 10031"/>
              <a:gd name="connsiteY9" fmla="*/ 5625 h 1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1" h="11908">
                <a:moveTo>
                  <a:pt x="106" y="5625"/>
                </a:moveTo>
                <a:cubicBezTo>
                  <a:pt x="54" y="4865"/>
                  <a:pt x="-235" y="4521"/>
                  <a:pt x="436" y="3644"/>
                </a:cubicBezTo>
                <a:cubicBezTo>
                  <a:pt x="1107" y="2767"/>
                  <a:pt x="3094" y="892"/>
                  <a:pt x="4129" y="365"/>
                </a:cubicBezTo>
                <a:cubicBezTo>
                  <a:pt x="5164" y="-162"/>
                  <a:pt x="5752" y="-116"/>
                  <a:pt x="6645" y="480"/>
                </a:cubicBezTo>
                <a:cubicBezTo>
                  <a:pt x="7538" y="1076"/>
                  <a:pt x="8970" y="2762"/>
                  <a:pt x="9489" y="3943"/>
                </a:cubicBezTo>
                <a:cubicBezTo>
                  <a:pt x="10008" y="5124"/>
                  <a:pt x="10262" y="6734"/>
                  <a:pt x="9761" y="7565"/>
                </a:cubicBezTo>
                <a:cubicBezTo>
                  <a:pt x="9259" y="8395"/>
                  <a:pt x="7450" y="8203"/>
                  <a:pt x="6481" y="8926"/>
                </a:cubicBezTo>
                <a:cubicBezTo>
                  <a:pt x="5515" y="9648"/>
                  <a:pt x="5994" y="11775"/>
                  <a:pt x="3950" y="11904"/>
                </a:cubicBezTo>
                <a:cubicBezTo>
                  <a:pt x="1908" y="12035"/>
                  <a:pt x="1393" y="9253"/>
                  <a:pt x="753" y="8206"/>
                </a:cubicBezTo>
                <a:cubicBezTo>
                  <a:pt x="113" y="7160"/>
                  <a:pt x="158" y="6385"/>
                  <a:pt x="106" y="5625"/>
                </a:cubicBezTo>
                <a:close/>
              </a:path>
            </a:pathLst>
          </a:custGeom>
          <a:solidFill>
            <a:srgbClr val="F7A7A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6806383" y="3311116"/>
            <a:ext cx="287338" cy="2873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CA" sz="1800">
                <a:latin typeface="Arial" charset="0"/>
              </a:rPr>
              <a:t>-</a:t>
            </a:r>
            <a:endParaRPr lang="en-US" sz="1800">
              <a:latin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581368" y="5667540"/>
            <a:ext cx="864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CA" sz="2800">
                <a:latin typeface="Arial" charset="0"/>
              </a:rPr>
              <a:t>or…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andrade\Documents\work\text\CVs\me\Mainz12\data\2QC8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025" y="1143000"/>
            <a:ext cx="6054299" cy="5616217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066800"/>
            <a:ext cx="23487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Human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PDB:2QC8</a:t>
            </a:r>
          </a:p>
        </p:txBody>
      </p:sp>
    </p:spTree>
    <p:extLst>
      <p:ext uri="{BB962C8B-B14F-4D97-AF65-F5344CB8AC3E}">
        <p14:creationId xmlns:p14="http://schemas.microsoft.com/office/powerpoint/2010/main" val="400729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0963" name="Picture 3" descr="C:\Users\andrade\Documents\work\text\CVs\me\Mainz12\data\2GLS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666750"/>
            <a:ext cx="7202075" cy="6176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>
                <a:solidFill>
                  <a:srgbClr val="000000"/>
                </a:solidFill>
              </a:rPr>
              <a:t>Salmonella typhimurium</a:t>
            </a:r>
          </a:p>
          <a:p>
            <a:pPr>
              <a:buFontTx/>
              <a:buNone/>
            </a:pPr>
            <a:r>
              <a:rPr lang="en-US">
                <a:solidFill>
                  <a:srgbClr val="000000"/>
                </a:solidFill>
              </a:rPr>
              <a:t>PDB:2GLS</a:t>
            </a:r>
          </a:p>
        </p:txBody>
      </p:sp>
    </p:spTree>
    <p:extLst>
      <p:ext uri="{BB962C8B-B14F-4D97-AF65-F5344CB8AC3E}">
        <p14:creationId xmlns:p14="http://schemas.microsoft.com/office/powerpoint/2010/main" val="107310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andrade\Documents\work\text\CVs\me\Mainz12\data\2GLS_A-2QC8_A-align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628650"/>
            <a:ext cx="7263408" cy="6106869"/>
          </a:xfrm>
          <a:prstGeom prst="rect">
            <a:avLst/>
          </a:prstGeom>
          <a:noFill/>
        </p:spPr>
      </p:pic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>
                <a:solidFill>
                  <a:srgbClr val="000000"/>
                </a:solidFill>
              </a:rPr>
              <a:t>Glutamine synthetase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blogs.scientificamerican.com/a-blog-around-the-clock/files/2011/10/a1-tree-of-lif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24" y="2473518"/>
            <a:ext cx="5414776" cy="4384482"/>
          </a:xfrm>
          <a:prstGeom prst="rect">
            <a:avLst/>
          </a:prstGeom>
          <a:noFill/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CA" sz="3600" b="1">
                <a:solidFill>
                  <a:srgbClr val="000000"/>
                </a:solidFill>
              </a:rPr>
              <a:t>Time line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1676400"/>
            <a:ext cx="6282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Origin of life: 3.9 By – 3.5 By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90600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de-DE">
                <a:solidFill>
                  <a:srgbClr val="000000"/>
                </a:solidFill>
              </a:rPr>
              <a:t>Earth: 4.6 By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4419597"/>
            <a:ext cx="3701249" cy="1204667"/>
            <a:chOff x="990600" y="3657600"/>
            <a:chExt cx="7780177" cy="595239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3657600"/>
              <a:ext cx="1386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None/>
              </a:pPr>
              <a:r>
                <a:rPr lang="de-DE" sz="2400">
                  <a:solidFill>
                    <a:srgbClr val="000000"/>
                  </a:solidFill>
                </a:rPr>
                <a:t>4.29 By</a:t>
              </a: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0776" y="3883507"/>
              <a:ext cx="7620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Sheridan</a:t>
              </a:r>
              <a:r>
                <a:rPr lang="en-US" sz="1800" i="1">
                  <a:solidFill>
                    <a:srgbClr val="000000"/>
                  </a:solidFill>
                </a:rPr>
                <a:t> et al. </a:t>
              </a:r>
              <a:r>
                <a:rPr lang="en-GB" sz="1800">
                  <a:solidFill>
                    <a:srgbClr val="000000"/>
                  </a:solidFill>
                </a:rPr>
                <a:t>(2003) </a:t>
              </a:r>
              <a:r>
                <a:rPr lang="en-US" sz="1800" i="1">
                  <a:solidFill>
                    <a:srgbClr val="000000"/>
                  </a:solidFill>
                </a:rPr>
                <a:t>Geomicrobiology Journal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200" y="2438399"/>
            <a:ext cx="6543911" cy="1724388"/>
            <a:chOff x="914400" y="2438399"/>
            <a:chExt cx="6543911" cy="1724388"/>
          </a:xfrm>
        </p:grpSpPr>
        <p:grpSp>
          <p:nvGrpSpPr>
            <p:cNvPr id="12" name="Group 11"/>
            <p:cNvGrpSpPr/>
            <p:nvPr/>
          </p:nvGrpSpPr>
          <p:grpSpPr>
            <a:xfrm>
              <a:off x="914400" y="2438399"/>
              <a:ext cx="3886200" cy="1484530"/>
              <a:chOff x="914400" y="2590800"/>
              <a:chExt cx="10167414" cy="67323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13761" y="2970926"/>
                <a:ext cx="7391400" cy="29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Glansdorff &amp; Labedan (2008) </a:t>
                </a:r>
                <a:r>
                  <a:rPr lang="en-US" sz="1800" i="1">
                    <a:solidFill>
                      <a:srgbClr val="000000"/>
                    </a:solidFill>
                  </a:rPr>
                  <a:t>Biology Direct 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4400" y="2590800"/>
                <a:ext cx="10167414" cy="3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None/>
                </a:pPr>
                <a:r>
                  <a:rPr lang="de-DE" sz="2400">
                    <a:solidFill>
                      <a:srgbClr val="000000"/>
                    </a:solidFill>
                  </a:rPr>
                  <a:t>Last Common Ancestor: 3.5 – 3.8 By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5271429">
              <a:off x="7098308" y="3802784"/>
              <a:ext cx="215613" cy="504393"/>
            </a:xfrm>
            <a:prstGeom prst="triangl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buFontTx/>
                <a:buNone/>
              </a:pPr>
              <a:endParaRPr lang="en-US" sz="105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26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67200" y="1752600"/>
            <a:ext cx="487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MTQDELKKAVGWAALQYVQPGTIVGVGTGSTAAHFIDALGTMKGQIEGAVSSSDASTEKL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1676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Sequence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62200" y="5486400"/>
            <a:ext cx="15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2400" b="1" dirty="0">
                <a:solidFill>
                  <a:srgbClr val="000000"/>
                </a:solidFill>
              </a:rPr>
              <a:t>Function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2362200"/>
            <a:ext cx="6238875" cy="3429000"/>
            <a:chOff x="2286000" y="2362200"/>
            <a:chExt cx="6238875" cy="34290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1676400" cy="46166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2400" b="1" dirty="0">
                  <a:solidFill>
                    <a:srgbClr val="000000"/>
                  </a:solidFill>
                </a:rPr>
                <a:t>Structure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362200"/>
              <a:ext cx="3648075" cy="3429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</p:grpSp>
      <p:sp>
        <p:nvSpPr>
          <p:cNvPr id="10" name="Left-Right Arrow 9"/>
          <p:cNvSpPr/>
          <p:nvPr/>
        </p:nvSpPr>
        <p:spPr>
          <a:xfrm rot="5400000">
            <a:off x="2400300" y="28575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 rot="5400000">
            <a:off x="2400300" y="4610100"/>
            <a:ext cx="1524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3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5438626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2819400" y="1733968"/>
            <a:ext cx="2492022" cy="2432852"/>
            <a:chOff x="3124200" y="4419600"/>
            <a:chExt cx="2492022" cy="2432852"/>
          </a:xfrm>
        </p:grpSpPr>
        <p:grpSp>
          <p:nvGrpSpPr>
            <p:cNvPr id="3" name="Group 71"/>
            <p:cNvGrpSpPr/>
            <p:nvPr/>
          </p:nvGrpSpPr>
          <p:grpSpPr>
            <a:xfrm>
              <a:off x="3200400" y="5800607"/>
              <a:ext cx="2415822" cy="1051845"/>
              <a:chOff x="2971800" y="5943599"/>
              <a:chExt cx="2415822" cy="1051845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2971800" y="5943599"/>
                <a:ext cx="2415822" cy="1051845"/>
              </a:xfrm>
              <a:custGeom>
                <a:avLst/>
                <a:gdLst>
                  <a:gd name="connsiteX0" fmla="*/ 2088444 w 2419081"/>
                  <a:gd name="connsiteY0" fmla="*/ 1049866 h 1057392"/>
                  <a:gd name="connsiteX1" fmla="*/ 2212622 w 2419081"/>
                  <a:gd name="connsiteY1" fmla="*/ 1038577 h 1057392"/>
                  <a:gd name="connsiteX2" fmla="*/ 2325511 w 2419081"/>
                  <a:gd name="connsiteY2" fmla="*/ 970844 h 1057392"/>
                  <a:gd name="connsiteX3" fmla="*/ 2348089 w 2419081"/>
                  <a:gd name="connsiteY3" fmla="*/ 936977 h 1057392"/>
                  <a:gd name="connsiteX4" fmla="*/ 2381955 w 2419081"/>
                  <a:gd name="connsiteY4" fmla="*/ 891822 h 1057392"/>
                  <a:gd name="connsiteX5" fmla="*/ 2415822 w 2419081"/>
                  <a:gd name="connsiteY5" fmla="*/ 790222 h 1057392"/>
                  <a:gd name="connsiteX6" fmla="*/ 2393244 w 2419081"/>
                  <a:gd name="connsiteY6" fmla="*/ 553155 h 1057392"/>
                  <a:gd name="connsiteX7" fmla="*/ 2359377 w 2419081"/>
                  <a:gd name="connsiteY7" fmla="*/ 485422 h 1057392"/>
                  <a:gd name="connsiteX8" fmla="*/ 2314222 w 2419081"/>
                  <a:gd name="connsiteY8" fmla="*/ 440266 h 1057392"/>
                  <a:gd name="connsiteX9" fmla="*/ 2302933 w 2419081"/>
                  <a:gd name="connsiteY9" fmla="*/ 406400 h 1057392"/>
                  <a:gd name="connsiteX10" fmla="*/ 2190044 w 2419081"/>
                  <a:gd name="connsiteY10" fmla="*/ 327377 h 1057392"/>
                  <a:gd name="connsiteX11" fmla="*/ 2144889 w 2419081"/>
                  <a:gd name="connsiteY11" fmla="*/ 293511 h 1057392"/>
                  <a:gd name="connsiteX12" fmla="*/ 2065866 w 2419081"/>
                  <a:gd name="connsiteY12" fmla="*/ 248355 h 1057392"/>
                  <a:gd name="connsiteX13" fmla="*/ 1998133 w 2419081"/>
                  <a:gd name="connsiteY13" fmla="*/ 225777 h 1057392"/>
                  <a:gd name="connsiteX14" fmla="*/ 1930400 w 2419081"/>
                  <a:gd name="connsiteY14" fmla="*/ 180622 h 1057392"/>
                  <a:gd name="connsiteX15" fmla="*/ 1896533 w 2419081"/>
                  <a:gd name="connsiteY15" fmla="*/ 158044 h 1057392"/>
                  <a:gd name="connsiteX16" fmla="*/ 1862666 w 2419081"/>
                  <a:gd name="connsiteY16" fmla="*/ 146755 h 1057392"/>
                  <a:gd name="connsiteX17" fmla="*/ 1761066 w 2419081"/>
                  <a:gd name="connsiteY17" fmla="*/ 101600 h 1057392"/>
                  <a:gd name="connsiteX18" fmla="*/ 1727200 w 2419081"/>
                  <a:gd name="connsiteY18" fmla="*/ 79022 h 1057392"/>
                  <a:gd name="connsiteX19" fmla="*/ 1693333 w 2419081"/>
                  <a:gd name="connsiteY19" fmla="*/ 67733 h 1057392"/>
                  <a:gd name="connsiteX20" fmla="*/ 1625600 w 2419081"/>
                  <a:gd name="connsiteY20" fmla="*/ 33866 h 1057392"/>
                  <a:gd name="connsiteX21" fmla="*/ 1546577 w 2419081"/>
                  <a:gd name="connsiteY21" fmla="*/ 22577 h 1057392"/>
                  <a:gd name="connsiteX22" fmla="*/ 1399822 w 2419081"/>
                  <a:gd name="connsiteY22" fmla="*/ 0 h 1057392"/>
                  <a:gd name="connsiteX23" fmla="*/ 1343377 w 2419081"/>
                  <a:gd name="connsiteY23" fmla="*/ 11288 h 1057392"/>
                  <a:gd name="connsiteX24" fmla="*/ 1253066 w 2419081"/>
                  <a:gd name="connsiteY24" fmla="*/ 79022 h 1057392"/>
                  <a:gd name="connsiteX25" fmla="*/ 1207911 w 2419081"/>
                  <a:gd name="connsiteY25" fmla="*/ 101600 h 1057392"/>
                  <a:gd name="connsiteX26" fmla="*/ 993422 w 2419081"/>
                  <a:gd name="connsiteY26" fmla="*/ 124177 h 1057392"/>
                  <a:gd name="connsiteX27" fmla="*/ 790222 w 2419081"/>
                  <a:gd name="connsiteY27" fmla="*/ 112888 h 1057392"/>
                  <a:gd name="connsiteX28" fmla="*/ 722489 w 2419081"/>
                  <a:gd name="connsiteY28" fmla="*/ 90311 h 1057392"/>
                  <a:gd name="connsiteX29" fmla="*/ 654755 w 2419081"/>
                  <a:gd name="connsiteY29" fmla="*/ 79022 h 1057392"/>
                  <a:gd name="connsiteX30" fmla="*/ 575733 w 2419081"/>
                  <a:gd name="connsiteY30" fmla="*/ 56444 h 1057392"/>
                  <a:gd name="connsiteX31" fmla="*/ 395111 w 2419081"/>
                  <a:gd name="connsiteY31" fmla="*/ 67733 h 1057392"/>
                  <a:gd name="connsiteX32" fmla="*/ 361244 w 2419081"/>
                  <a:gd name="connsiteY32" fmla="*/ 79022 h 1057392"/>
                  <a:gd name="connsiteX33" fmla="*/ 316089 w 2419081"/>
                  <a:gd name="connsiteY33" fmla="*/ 112888 h 1057392"/>
                  <a:gd name="connsiteX34" fmla="*/ 270933 w 2419081"/>
                  <a:gd name="connsiteY34" fmla="*/ 135466 h 1057392"/>
                  <a:gd name="connsiteX35" fmla="*/ 158044 w 2419081"/>
                  <a:gd name="connsiteY35" fmla="*/ 214488 h 1057392"/>
                  <a:gd name="connsiteX36" fmla="*/ 101600 w 2419081"/>
                  <a:gd name="connsiteY36" fmla="*/ 293511 h 1057392"/>
                  <a:gd name="connsiteX37" fmla="*/ 67733 w 2419081"/>
                  <a:gd name="connsiteY37" fmla="*/ 327377 h 1057392"/>
                  <a:gd name="connsiteX38" fmla="*/ 22577 w 2419081"/>
                  <a:gd name="connsiteY38" fmla="*/ 406400 h 1057392"/>
                  <a:gd name="connsiteX39" fmla="*/ 0 w 2419081"/>
                  <a:gd name="connsiteY39" fmla="*/ 440266 h 1057392"/>
                  <a:gd name="connsiteX40" fmla="*/ 11289 w 2419081"/>
                  <a:gd name="connsiteY40" fmla="*/ 598311 h 1057392"/>
                  <a:gd name="connsiteX41" fmla="*/ 45155 w 2419081"/>
                  <a:gd name="connsiteY41" fmla="*/ 654755 h 1057392"/>
                  <a:gd name="connsiteX42" fmla="*/ 90311 w 2419081"/>
                  <a:gd name="connsiteY42" fmla="*/ 722488 h 1057392"/>
                  <a:gd name="connsiteX43" fmla="*/ 112889 w 2419081"/>
                  <a:gd name="connsiteY43" fmla="*/ 756355 h 1057392"/>
                  <a:gd name="connsiteX44" fmla="*/ 146755 w 2419081"/>
                  <a:gd name="connsiteY44" fmla="*/ 767644 h 1057392"/>
                  <a:gd name="connsiteX45" fmla="*/ 225777 w 2419081"/>
                  <a:gd name="connsiteY45" fmla="*/ 824088 h 1057392"/>
                  <a:gd name="connsiteX46" fmla="*/ 304800 w 2419081"/>
                  <a:gd name="connsiteY46" fmla="*/ 891822 h 1057392"/>
                  <a:gd name="connsiteX47" fmla="*/ 349955 w 2419081"/>
                  <a:gd name="connsiteY47" fmla="*/ 914400 h 1057392"/>
                  <a:gd name="connsiteX48" fmla="*/ 383822 w 2419081"/>
                  <a:gd name="connsiteY48" fmla="*/ 936977 h 1057392"/>
                  <a:gd name="connsiteX49" fmla="*/ 1038577 w 2419081"/>
                  <a:gd name="connsiteY49" fmla="*/ 982133 h 1057392"/>
                  <a:gd name="connsiteX50" fmla="*/ 1682044 w 2419081"/>
                  <a:gd name="connsiteY50" fmla="*/ 982133 h 1057392"/>
                  <a:gd name="connsiteX51" fmla="*/ 2020711 w 2419081"/>
                  <a:gd name="connsiteY51" fmla="*/ 993422 h 1057392"/>
                  <a:gd name="connsiteX52" fmla="*/ 2088444 w 2419081"/>
                  <a:gd name="connsiteY52" fmla="*/ 1049866 h 1057392"/>
                  <a:gd name="connsiteX0" fmla="*/ 2088444 w 2415822"/>
                  <a:gd name="connsiteY0" fmla="*/ 1049866 h 1053231"/>
                  <a:gd name="connsiteX1" fmla="*/ 2212622 w 2415822"/>
                  <a:gd name="connsiteY1" fmla="*/ 1038577 h 1053231"/>
                  <a:gd name="connsiteX2" fmla="*/ 2325511 w 2415822"/>
                  <a:gd name="connsiteY2" fmla="*/ 970844 h 1053231"/>
                  <a:gd name="connsiteX3" fmla="*/ 2348089 w 2415822"/>
                  <a:gd name="connsiteY3" fmla="*/ 936977 h 1053231"/>
                  <a:gd name="connsiteX4" fmla="*/ 2381955 w 2415822"/>
                  <a:gd name="connsiteY4" fmla="*/ 891822 h 1053231"/>
                  <a:gd name="connsiteX5" fmla="*/ 2415822 w 2415822"/>
                  <a:gd name="connsiteY5" fmla="*/ 790222 h 1053231"/>
                  <a:gd name="connsiteX6" fmla="*/ 2393244 w 2415822"/>
                  <a:gd name="connsiteY6" fmla="*/ 553155 h 1053231"/>
                  <a:gd name="connsiteX7" fmla="*/ 2359377 w 2415822"/>
                  <a:gd name="connsiteY7" fmla="*/ 485422 h 1053231"/>
                  <a:gd name="connsiteX8" fmla="*/ 2314222 w 2415822"/>
                  <a:gd name="connsiteY8" fmla="*/ 440266 h 1053231"/>
                  <a:gd name="connsiteX9" fmla="*/ 2302933 w 2415822"/>
                  <a:gd name="connsiteY9" fmla="*/ 406400 h 1053231"/>
                  <a:gd name="connsiteX10" fmla="*/ 2190044 w 2415822"/>
                  <a:gd name="connsiteY10" fmla="*/ 327377 h 1053231"/>
                  <a:gd name="connsiteX11" fmla="*/ 2144889 w 2415822"/>
                  <a:gd name="connsiteY11" fmla="*/ 293511 h 1053231"/>
                  <a:gd name="connsiteX12" fmla="*/ 2065866 w 2415822"/>
                  <a:gd name="connsiteY12" fmla="*/ 248355 h 1053231"/>
                  <a:gd name="connsiteX13" fmla="*/ 1998133 w 2415822"/>
                  <a:gd name="connsiteY13" fmla="*/ 225777 h 1053231"/>
                  <a:gd name="connsiteX14" fmla="*/ 1930400 w 2415822"/>
                  <a:gd name="connsiteY14" fmla="*/ 180622 h 1053231"/>
                  <a:gd name="connsiteX15" fmla="*/ 1896533 w 2415822"/>
                  <a:gd name="connsiteY15" fmla="*/ 158044 h 1053231"/>
                  <a:gd name="connsiteX16" fmla="*/ 1862666 w 2415822"/>
                  <a:gd name="connsiteY16" fmla="*/ 146755 h 1053231"/>
                  <a:gd name="connsiteX17" fmla="*/ 1761066 w 2415822"/>
                  <a:gd name="connsiteY17" fmla="*/ 101600 h 1053231"/>
                  <a:gd name="connsiteX18" fmla="*/ 1727200 w 2415822"/>
                  <a:gd name="connsiteY18" fmla="*/ 79022 h 1053231"/>
                  <a:gd name="connsiteX19" fmla="*/ 1693333 w 2415822"/>
                  <a:gd name="connsiteY19" fmla="*/ 67733 h 1053231"/>
                  <a:gd name="connsiteX20" fmla="*/ 1625600 w 2415822"/>
                  <a:gd name="connsiteY20" fmla="*/ 33866 h 1053231"/>
                  <a:gd name="connsiteX21" fmla="*/ 1546577 w 2415822"/>
                  <a:gd name="connsiteY21" fmla="*/ 22577 h 1053231"/>
                  <a:gd name="connsiteX22" fmla="*/ 1399822 w 2415822"/>
                  <a:gd name="connsiteY22" fmla="*/ 0 h 1053231"/>
                  <a:gd name="connsiteX23" fmla="*/ 1253066 w 2415822"/>
                  <a:gd name="connsiteY23" fmla="*/ 79022 h 1053231"/>
                  <a:gd name="connsiteX24" fmla="*/ 1207911 w 2415822"/>
                  <a:gd name="connsiteY24" fmla="*/ 101600 h 1053231"/>
                  <a:gd name="connsiteX25" fmla="*/ 993422 w 2415822"/>
                  <a:gd name="connsiteY25" fmla="*/ 124177 h 1053231"/>
                  <a:gd name="connsiteX26" fmla="*/ 790222 w 2415822"/>
                  <a:gd name="connsiteY26" fmla="*/ 112888 h 1053231"/>
                  <a:gd name="connsiteX27" fmla="*/ 722489 w 2415822"/>
                  <a:gd name="connsiteY27" fmla="*/ 90311 h 1053231"/>
                  <a:gd name="connsiteX28" fmla="*/ 654755 w 2415822"/>
                  <a:gd name="connsiteY28" fmla="*/ 79022 h 1053231"/>
                  <a:gd name="connsiteX29" fmla="*/ 575733 w 2415822"/>
                  <a:gd name="connsiteY29" fmla="*/ 56444 h 1053231"/>
                  <a:gd name="connsiteX30" fmla="*/ 395111 w 2415822"/>
                  <a:gd name="connsiteY30" fmla="*/ 67733 h 1053231"/>
                  <a:gd name="connsiteX31" fmla="*/ 361244 w 2415822"/>
                  <a:gd name="connsiteY31" fmla="*/ 79022 h 1053231"/>
                  <a:gd name="connsiteX32" fmla="*/ 316089 w 2415822"/>
                  <a:gd name="connsiteY32" fmla="*/ 112888 h 1053231"/>
                  <a:gd name="connsiteX33" fmla="*/ 270933 w 2415822"/>
                  <a:gd name="connsiteY33" fmla="*/ 135466 h 1053231"/>
                  <a:gd name="connsiteX34" fmla="*/ 158044 w 2415822"/>
                  <a:gd name="connsiteY34" fmla="*/ 214488 h 1053231"/>
                  <a:gd name="connsiteX35" fmla="*/ 101600 w 2415822"/>
                  <a:gd name="connsiteY35" fmla="*/ 293511 h 1053231"/>
                  <a:gd name="connsiteX36" fmla="*/ 67733 w 2415822"/>
                  <a:gd name="connsiteY36" fmla="*/ 327377 h 1053231"/>
                  <a:gd name="connsiteX37" fmla="*/ 22577 w 2415822"/>
                  <a:gd name="connsiteY37" fmla="*/ 406400 h 1053231"/>
                  <a:gd name="connsiteX38" fmla="*/ 0 w 2415822"/>
                  <a:gd name="connsiteY38" fmla="*/ 440266 h 1053231"/>
                  <a:gd name="connsiteX39" fmla="*/ 11289 w 2415822"/>
                  <a:gd name="connsiteY39" fmla="*/ 598311 h 1053231"/>
                  <a:gd name="connsiteX40" fmla="*/ 45155 w 2415822"/>
                  <a:gd name="connsiteY40" fmla="*/ 654755 h 1053231"/>
                  <a:gd name="connsiteX41" fmla="*/ 90311 w 2415822"/>
                  <a:gd name="connsiteY41" fmla="*/ 722488 h 1053231"/>
                  <a:gd name="connsiteX42" fmla="*/ 112889 w 2415822"/>
                  <a:gd name="connsiteY42" fmla="*/ 756355 h 1053231"/>
                  <a:gd name="connsiteX43" fmla="*/ 146755 w 2415822"/>
                  <a:gd name="connsiteY43" fmla="*/ 767644 h 1053231"/>
                  <a:gd name="connsiteX44" fmla="*/ 225777 w 2415822"/>
                  <a:gd name="connsiteY44" fmla="*/ 824088 h 1053231"/>
                  <a:gd name="connsiteX45" fmla="*/ 304800 w 2415822"/>
                  <a:gd name="connsiteY45" fmla="*/ 891822 h 1053231"/>
                  <a:gd name="connsiteX46" fmla="*/ 349955 w 2415822"/>
                  <a:gd name="connsiteY46" fmla="*/ 914400 h 1053231"/>
                  <a:gd name="connsiteX47" fmla="*/ 383822 w 2415822"/>
                  <a:gd name="connsiteY47" fmla="*/ 936977 h 1053231"/>
                  <a:gd name="connsiteX48" fmla="*/ 1038577 w 2415822"/>
                  <a:gd name="connsiteY48" fmla="*/ 982133 h 1053231"/>
                  <a:gd name="connsiteX49" fmla="*/ 1682044 w 2415822"/>
                  <a:gd name="connsiteY49" fmla="*/ 982133 h 1053231"/>
                  <a:gd name="connsiteX50" fmla="*/ 2020711 w 2415822"/>
                  <a:gd name="connsiteY50" fmla="*/ 993422 h 1053231"/>
                  <a:gd name="connsiteX51" fmla="*/ 2088444 w 2415822"/>
                  <a:gd name="connsiteY51" fmla="*/ 1049866 h 1053231"/>
                  <a:gd name="connsiteX0" fmla="*/ 2088444 w 2415822"/>
                  <a:gd name="connsiteY0" fmla="*/ 1049866 h 1051845"/>
                  <a:gd name="connsiteX1" fmla="*/ 2212622 w 2415822"/>
                  <a:gd name="connsiteY1" fmla="*/ 1038577 h 1051845"/>
                  <a:gd name="connsiteX2" fmla="*/ 2325511 w 2415822"/>
                  <a:gd name="connsiteY2" fmla="*/ 970844 h 1051845"/>
                  <a:gd name="connsiteX3" fmla="*/ 2348089 w 2415822"/>
                  <a:gd name="connsiteY3" fmla="*/ 936977 h 1051845"/>
                  <a:gd name="connsiteX4" fmla="*/ 2381955 w 2415822"/>
                  <a:gd name="connsiteY4" fmla="*/ 891822 h 1051845"/>
                  <a:gd name="connsiteX5" fmla="*/ 2415822 w 2415822"/>
                  <a:gd name="connsiteY5" fmla="*/ 790222 h 1051845"/>
                  <a:gd name="connsiteX6" fmla="*/ 2393244 w 2415822"/>
                  <a:gd name="connsiteY6" fmla="*/ 553155 h 1051845"/>
                  <a:gd name="connsiteX7" fmla="*/ 2359377 w 2415822"/>
                  <a:gd name="connsiteY7" fmla="*/ 485422 h 1051845"/>
                  <a:gd name="connsiteX8" fmla="*/ 2314222 w 2415822"/>
                  <a:gd name="connsiteY8" fmla="*/ 440266 h 1051845"/>
                  <a:gd name="connsiteX9" fmla="*/ 2302933 w 2415822"/>
                  <a:gd name="connsiteY9" fmla="*/ 406400 h 1051845"/>
                  <a:gd name="connsiteX10" fmla="*/ 2190044 w 2415822"/>
                  <a:gd name="connsiteY10" fmla="*/ 327377 h 1051845"/>
                  <a:gd name="connsiteX11" fmla="*/ 2144889 w 2415822"/>
                  <a:gd name="connsiteY11" fmla="*/ 293511 h 1051845"/>
                  <a:gd name="connsiteX12" fmla="*/ 2065866 w 2415822"/>
                  <a:gd name="connsiteY12" fmla="*/ 248355 h 1051845"/>
                  <a:gd name="connsiteX13" fmla="*/ 1998133 w 2415822"/>
                  <a:gd name="connsiteY13" fmla="*/ 225777 h 1051845"/>
                  <a:gd name="connsiteX14" fmla="*/ 1930400 w 2415822"/>
                  <a:gd name="connsiteY14" fmla="*/ 180622 h 1051845"/>
                  <a:gd name="connsiteX15" fmla="*/ 1896533 w 2415822"/>
                  <a:gd name="connsiteY15" fmla="*/ 158044 h 1051845"/>
                  <a:gd name="connsiteX16" fmla="*/ 1862666 w 2415822"/>
                  <a:gd name="connsiteY16" fmla="*/ 146755 h 1051845"/>
                  <a:gd name="connsiteX17" fmla="*/ 1761066 w 2415822"/>
                  <a:gd name="connsiteY17" fmla="*/ 101600 h 1051845"/>
                  <a:gd name="connsiteX18" fmla="*/ 1727200 w 2415822"/>
                  <a:gd name="connsiteY18" fmla="*/ 79022 h 1051845"/>
                  <a:gd name="connsiteX19" fmla="*/ 1693333 w 2415822"/>
                  <a:gd name="connsiteY19" fmla="*/ 67733 h 1051845"/>
                  <a:gd name="connsiteX20" fmla="*/ 1625600 w 2415822"/>
                  <a:gd name="connsiteY20" fmla="*/ 33866 h 1051845"/>
                  <a:gd name="connsiteX21" fmla="*/ 1546577 w 2415822"/>
                  <a:gd name="connsiteY21" fmla="*/ 22577 h 1051845"/>
                  <a:gd name="connsiteX22" fmla="*/ 1399822 w 2415822"/>
                  <a:gd name="connsiteY22" fmla="*/ 0 h 1051845"/>
                  <a:gd name="connsiteX23" fmla="*/ 1253066 w 2415822"/>
                  <a:gd name="connsiteY23" fmla="*/ 79022 h 1051845"/>
                  <a:gd name="connsiteX24" fmla="*/ 1207911 w 2415822"/>
                  <a:gd name="connsiteY24" fmla="*/ 101600 h 1051845"/>
                  <a:gd name="connsiteX25" fmla="*/ 993422 w 2415822"/>
                  <a:gd name="connsiteY25" fmla="*/ 124177 h 1051845"/>
                  <a:gd name="connsiteX26" fmla="*/ 790222 w 2415822"/>
                  <a:gd name="connsiteY26" fmla="*/ 112888 h 1051845"/>
                  <a:gd name="connsiteX27" fmla="*/ 722489 w 2415822"/>
                  <a:gd name="connsiteY27" fmla="*/ 90311 h 1051845"/>
                  <a:gd name="connsiteX28" fmla="*/ 654755 w 2415822"/>
                  <a:gd name="connsiteY28" fmla="*/ 79022 h 1051845"/>
                  <a:gd name="connsiteX29" fmla="*/ 575733 w 2415822"/>
                  <a:gd name="connsiteY29" fmla="*/ 56444 h 1051845"/>
                  <a:gd name="connsiteX30" fmla="*/ 395111 w 2415822"/>
                  <a:gd name="connsiteY30" fmla="*/ 67733 h 1051845"/>
                  <a:gd name="connsiteX31" fmla="*/ 361244 w 2415822"/>
                  <a:gd name="connsiteY31" fmla="*/ 79022 h 1051845"/>
                  <a:gd name="connsiteX32" fmla="*/ 316089 w 2415822"/>
                  <a:gd name="connsiteY32" fmla="*/ 112888 h 1051845"/>
                  <a:gd name="connsiteX33" fmla="*/ 270933 w 2415822"/>
                  <a:gd name="connsiteY33" fmla="*/ 135466 h 1051845"/>
                  <a:gd name="connsiteX34" fmla="*/ 158044 w 2415822"/>
                  <a:gd name="connsiteY34" fmla="*/ 214488 h 1051845"/>
                  <a:gd name="connsiteX35" fmla="*/ 101600 w 2415822"/>
                  <a:gd name="connsiteY35" fmla="*/ 293511 h 1051845"/>
                  <a:gd name="connsiteX36" fmla="*/ 67733 w 2415822"/>
                  <a:gd name="connsiteY36" fmla="*/ 327377 h 1051845"/>
                  <a:gd name="connsiteX37" fmla="*/ 22577 w 2415822"/>
                  <a:gd name="connsiteY37" fmla="*/ 406400 h 1051845"/>
                  <a:gd name="connsiteX38" fmla="*/ 0 w 2415822"/>
                  <a:gd name="connsiteY38" fmla="*/ 440266 h 1051845"/>
                  <a:gd name="connsiteX39" fmla="*/ 11289 w 2415822"/>
                  <a:gd name="connsiteY39" fmla="*/ 598311 h 1051845"/>
                  <a:gd name="connsiteX40" fmla="*/ 45155 w 2415822"/>
                  <a:gd name="connsiteY40" fmla="*/ 654755 h 1051845"/>
                  <a:gd name="connsiteX41" fmla="*/ 90311 w 2415822"/>
                  <a:gd name="connsiteY41" fmla="*/ 722488 h 1051845"/>
                  <a:gd name="connsiteX42" fmla="*/ 112889 w 2415822"/>
                  <a:gd name="connsiteY42" fmla="*/ 756355 h 1051845"/>
                  <a:gd name="connsiteX43" fmla="*/ 146755 w 2415822"/>
                  <a:gd name="connsiteY43" fmla="*/ 767644 h 1051845"/>
                  <a:gd name="connsiteX44" fmla="*/ 225777 w 2415822"/>
                  <a:gd name="connsiteY44" fmla="*/ 824088 h 1051845"/>
                  <a:gd name="connsiteX45" fmla="*/ 304800 w 2415822"/>
                  <a:gd name="connsiteY45" fmla="*/ 891822 h 1051845"/>
                  <a:gd name="connsiteX46" fmla="*/ 349955 w 2415822"/>
                  <a:gd name="connsiteY46" fmla="*/ 914400 h 1051845"/>
                  <a:gd name="connsiteX47" fmla="*/ 383822 w 2415822"/>
                  <a:gd name="connsiteY47" fmla="*/ 936977 h 1051845"/>
                  <a:gd name="connsiteX48" fmla="*/ 1038577 w 2415822"/>
                  <a:gd name="connsiteY48" fmla="*/ 982133 h 1051845"/>
                  <a:gd name="connsiteX49" fmla="*/ 1682044 w 2415822"/>
                  <a:gd name="connsiteY49" fmla="*/ 982133 h 1051845"/>
                  <a:gd name="connsiteX50" fmla="*/ 1917016 w 2415822"/>
                  <a:gd name="connsiteY50" fmla="*/ 1012276 h 1051845"/>
                  <a:gd name="connsiteX51" fmla="*/ 2088444 w 2415822"/>
                  <a:gd name="connsiteY51" fmla="*/ 1049866 h 105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415822" h="1051845">
                    <a:moveTo>
                      <a:pt x="2088444" y="1049866"/>
                    </a:moveTo>
                    <a:cubicBezTo>
                      <a:pt x="2137712" y="1054249"/>
                      <a:pt x="2173192" y="1051720"/>
                      <a:pt x="2212622" y="1038577"/>
                    </a:cubicBezTo>
                    <a:cubicBezTo>
                      <a:pt x="2254253" y="1024700"/>
                      <a:pt x="2325511" y="970844"/>
                      <a:pt x="2325511" y="970844"/>
                    </a:cubicBezTo>
                    <a:cubicBezTo>
                      <a:pt x="2333037" y="959555"/>
                      <a:pt x="2340203" y="948018"/>
                      <a:pt x="2348089" y="936977"/>
                    </a:cubicBezTo>
                    <a:cubicBezTo>
                      <a:pt x="2359025" y="921667"/>
                      <a:pt x="2372818" y="908269"/>
                      <a:pt x="2381955" y="891822"/>
                    </a:cubicBezTo>
                    <a:cubicBezTo>
                      <a:pt x="2401278" y="857041"/>
                      <a:pt x="2406522" y="827421"/>
                      <a:pt x="2415822" y="790222"/>
                    </a:cubicBezTo>
                    <a:cubicBezTo>
                      <a:pt x="2407726" y="652596"/>
                      <a:pt x="2419081" y="643585"/>
                      <a:pt x="2393244" y="553155"/>
                    </a:cubicBezTo>
                    <a:cubicBezTo>
                      <a:pt x="2384659" y="523106"/>
                      <a:pt x="2380582" y="510161"/>
                      <a:pt x="2359377" y="485422"/>
                    </a:cubicBezTo>
                    <a:cubicBezTo>
                      <a:pt x="2345524" y="469260"/>
                      <a:pt x="2329274" y="455318"/>
                      <a:pt x="2314222" y="440266"/>
                    </a:cubicBezTo>
                    <a:cubicBezTo>
                      <a:pt x="2310459" y="428977"/>
                      <a:pt x="2310677" y="415435"/>
                      <a:pt x="2302933" y="406400"/>
                    </a:cubicBezTo>
                    <a:cubicBezTo>
                      <a:pt x="2272021" y="370336"/>
                      <a:pt x="2228296" y="352878"/>
                      <a:pt x="2190044" y="327377"/>
                    </a:cubicBezTo>
                    <a:cubicBezTo>
                      <a:pt x="2174389" y="316941"/>
                      <a:pt x="2160199" y="304447"/>
                      <a:pt x="2144889" y="293511"/>
                    </a:cubicBezTo>
                    <a:cubicBezTo>
                      <a:pt x="2118969" y="274997"/>
                      <a:pt x="2095933" y="260382"/>
                      <a:pt x="2065866" y="248355"/>
                    </a:cubicBezTo>
                    <a:cubicBezTo>
                      <a:pt x="2043769" y="239516"/>
                      <a:pt x="2019419" y="236420"/>
                      <a:pt x="1998133" y="225777"/>
                    </a:cubicBezTo>
                    <a:cubicBezTo>
                      <a:pt x="1973863" y="213642"/>
                      <a:pt x="1952978" y="195674"/>
                      <a:pt x="1930400" y="180622"/>
                    </a:cubicBezTo>
                    <a:cubicBezTo>
                      <a:pt x="1919111" y="173096"/>
                      <a:pt x="1909404" y="162334"/>
                      <a:pt x="1896533" y="158044"/>
                    </a:cubicBezTo>
                    <a:lnTo>
                      <a:pt x="1862666" y="146755"/>
                    </a:lnTo>
                    <a:cubicBezTo>
                      <a:pt x="1767889" y="75671"/>
                      <a:pt x="1870911" y="142791"/>
                      <a:pt x="1761066" y="101600"/>
                    </a:cubicBezTo>
                    <a:cubicBezTo>
                      <a:pt x="1748362" y="96836"/>
                      <a:pt x="1739335" y="85090"/>
                      <a:pt x="1727200" y="79022"/>
                    </a:cubicBezTo>
                    <a:cubicBezTo>
                      <a:pt x="1716557" y="73700"/>
                      <a:pt x="1704207" y="72566"/>
                      <a:pt x="1693333" y="67733"/>
                    </a:cubicBezTo>
                    <a:cubicBezTo>
                      <a:pt x="1670266" y="57481"/>
                      <a:pt x="1649726" y="41290"/>
                      <a:pt x="1625600" y="33866"/>
                    </a:cubicBezTo>
                    <a:cubicBezTo>
                      <a:pt x="1600168" y="26041"/>
                      <a:pt x="1572952" y="26094"/>
                      <a:pt x="1546577" y="22577"/>
                    </a:cubicBezTo>
                    <a:cubicBezTo>
                      <a:pt x="1423556" y="6174"/>
                      <a:pt x="1494661" y="18966"/>
                      <a:pt x="1399822" y="0"/>
                    </a:cubicBezTo>
                    <a:cubicBezTo>
                      <a:pt x="1350904" y="9407"/>
                      <a:pt x="1285051" y="62089"/>
                      <a:pt x="1253066" y="79022"/>
                    </a:cubicBezTo>
                    <a:cubicBezTo>
                      <a:pt x="1238014" y="86548"/>
                      <a:pt x="1223379" y="94971"/>
                      <a:pt x="1207911" y="101600"/>
                    </a:cubicBezTo>
                    <a:cubicBezTo>
                      <a:pt x="1140520" y="130481"/>
                      <a:pt x="1065743" y="119657"/>
                      <a:pt x="993422" y="124177"/>
                    </a:cubicBezTo>
                    <a:cubicBezTo>
                      <a:pt x="925689" y="120414"/>
                      <a:pt x="857536" y="121302"/>
                      <a:pt x="790222" y="112888"/>
                    </a:cubicBezTo>
                    <a:cubicBezTo>
                      <a:pt x="766607" y="109936"/>
                      <a:pt x="745964" y="94224"/>
                      <a:pt x="722489" y="90311"/>
                    </a:cubicBezTo>
                    <a:cubicBezTo>
                      <a:pt x="699911" y="86548"/>
                      <a:pt x="677200" y="83511"/>
                      <a:pt x="654755" y="79022"/>
                    </a:cubicBezTo>
                    <a:cubicBezTo>
                      <a:pt x="619320" y="71935"/>
                      <a:pt x="608010" y="67203"/>
                      <a:pt x="575733" y="56444"/>
                    </a:cubicBezTo>
                    <a:cubicBezTo>
                      <a:pt x="515526" y="60207"/>
                      <a:pt x="455104" y="61418"/>
                      <a:pt x="395111" y="67733"/>
                    </a:cubicBezTo>
                    <a:cubicBezTo>
                      <a:pt x="383277" y="68979"/>
                      <a:pt x="371576" y="73118"/>
                      <a:pt x="361244" y="79022"/>
                    </a:cubicBezTo>
                    <a:cubicBezTo>
                      <a:pt x="344908" y="88357"/>
                      <a:pt x="332044" y="102916"/>
                      <a:pt x="316089" y="112888"/>
                    </a:cubicBezTo>
                    <a:cubicBezTo>
                      <a:pt x="301818" y="121807"/>
                      <a:pt x="284074" y="124953"/>
                      <a:pt x="270933" y="135466"/>
                    </a:cubicBezTo>
                    <a:cubicBezTo>
                      <a:pt x="163610" y="221325"/>
                      <a:pt x="248083" y="191980"/>
                      <a:pt x="158044" y="214488"/>
                    </a:cubicBezTo>
                    <a:cubicBezTo>
                      <a:pt x="140179" y="241286"/>
                      <a:pt x="122598" y="269013"/>
                      <a:pt x="101600" y="293511"/>
                    </a:cubicBezTo>
                    <a:cubicBezTo>
                      <a:pt x="91210" y="305632"/>
                      <a:pt x="77954" y="315113"/>
                      <a:pt x="67733" y="327377"/>
                    </a:cubicBezTo>
                    <a:cubicBezTo>
                      <a:pt x="42731" y="357379"/>
                      <a:pt x="42651" y="371270"/>
                      <a:pt x="22577" y="406400"/>
                    </a:cubicBezTo>
                    <a:cubicBezTo>
                      <a:pt x="15846" y="418180"/>
                      <a:pt x="7526" y="428977"/>
                      <a:pt x="0" y="440266"/>
                    </a:cubicBezTo>
                    <a:cubicBezTo>
                      <a:pt x="3763" y="492948"/>
                      <a:pt x="409" y="546628"/>
                      <a:pt x="11289" y="598311"/>
                    </a:cubicBezTo>
                    <a:cubicBezTo>
                      <a:pt x="15809" y="619782"/>
                      <a:pt x="33375" y="636244"/>
                      <a:pt x="45155" y="654755"/>
                    </a:cubicBezTo>
                    <a:cubicBezTo>
                      <a:pt x="59723" y="677648"/>
                      <a:pt x="75259" y="699910"/>
                      <a:pt x="90311" y="722488"/>
                    </a:cubicBezTo>
                    <a:cubicBezTo>
                      <a:pt x="97837" y="733777"/>
                      <a:pt x="100018" y="752064"/>
                      <a:pt x="112889" y="756355"/>
                    </a:cubicBezTo>
                    <a:cubicBezTo>
                      <a:pt x="124178" y="760118"/>
                      <a:pt x="136112" y="762322"/>
                      <a:pt x="146755" y="767644"/>
                    </a:cubicBezTo>
                    <a:cubicBezTo>
                      <a:pt x="161049" y="774791"/>
                      <a:pt x="218618" y="817952"/>
                      <a:pt x="225777" y="824088"/>
                    </a:cubicBezTo>
                    <a:cubicBezTo>
                      <a:pt x="275511" y="866717"/>
                      <a:pt x="243851" y="853729"/>
                      <a:pt x="304800" y="891822"/>
                    </a:cubicBezTo>
                    <a:cubicBezTo>
                      <a:pt x="319070" y="900741"/>
                      <a:pt x="335344" y="906051"/>
                      <a:pt x="349955" y="914400"/>
                    </a:cubicBezTo>
                    <a:cubicBezTo>
                      <a:pt x="361735" y="921131"/>
                      <a:pt x="370518" y="934316"/>
                      <a:pt x="383822" y="936977"/>
                    </a:cubicBezTo>
                    <a:cubicBezTo>
                      <a:pt x="625076" y="985227"/>
                      <a:pt x="777970" y="974894"/>
                      <a:pt x="1038577" y="982133"/>
                    </a:cubicBezTo>
                    <a:cubicBezTo>
                      <a:pt x="1292646" y="1032947"/>
                      <a:pt x="1017548" y="982133"/>
                      <a:pt x="1682044" y="982133"/>
                    </a:cubicBezTo>
                    <a:cubicBezTo>
                      <a:pt x="1794996" y="982133"/>
                      <a:pt x="1804127" y="1008513"/>
                      <a:pt x="1917016" y="1012276"/>
                    </a:cubicBezTo>
                    <a:cubicBezTo>
                      <a:pt x="1995247" y="1025315"/>
                      <a:pt x="2039176" y="1045483"/>
                      <a:pt x="2088444" y="1049866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63"/>
              <p:cNvGrpSpPr/>
              <p:nvPr/>
            </p:nvGrpSpPr>
            <p:grpSpPr>
              <a:xfrm>
                <a:off x="4114800" y="6172200"/>
                <a:ext cx="685800" cy="381000"/>
                <a:chOff x="7543800" y="1600200"/>
                <a:chExt cx="685800" cy="3810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5" name="Group 70"/>
            <p:cNvGrpSpPr/>
            <p:nvPr/>
          </p:nvGrpSpPr>
          <p:grpSpPr>
            <a:xfrm>
              <a:off x="3124200" y="4419600"/>
              <a:ext cx="2223911" cy="1370465"/>
              <a:chOff x="3124200" y="4572000"/>
              <a:chExt cx="2223911" cy="1370465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3124200" y="4572000"/>
                <a:ext cx="2223911" cy="1370465"/>
              </a:xfrm>
              <a:custGeom>
                <a:avLst/>
                <a:gdLst>
                  <a:gd name="connsiteX0" fmla="*/ 824089 w 2223911"/>
                  <a:gd name="connsiteY0" fmla="*/ 417689 h 1370465"/>
                  <a:gd name="connsiteX1" fmla="*/ 508000 w 2223911"/>
                  <a:gd name="connsiteY1" fmla="*/ 428978 h 1370465"/>
                  <a:gd name="connsiteX2" fmla="*/ 417689 w 2223911"/>
                  <a:gd name="connsiteY2" fmla="*/ 474134 h 1370465"/>
                  <a:gd name="connsiteX3" fmla="*/ 361244 w 2223911"/>
                  <a:gd name="connsiteY3" fmla="*/ 496711 h 1370465"/>
                  <a:gd name="connsiteX4" fmla="*/ 169333 w 2223911"/>
                  <a:gd name="connsiteY4" fmla="*/ 587023 h 1370465"/>
                  <a:gd name="connsiteX5" fmla="*/ 124177 w 2223911"/>
                  <a:gd name="connsiteY5" fmla="*/ 632178 h 1370465"/>
                  <a:gd name="connsiteX6" fmla="*/ 45155 w 2223911"/>
                  <a:gd name="connsiteY6" fmla="*/ 711200 h 1370465"/>
                  <a:gd name="connsiteX7" fmla="*/ 11289 w 2223911"/>
                  <a:gd name="connsiteY7" fmla="*/ 790223 h 1370465"/>
                  <a:gd name="connsiteX8" fmla="*/ 0 w 2223911"/>
                  <a:gd name="connsiteY8" fmla="*/ 846667 h 1370465"/>
                  <a:gd name="connsiteX9" fmla="*/ 45155 w 2223911"/>
                  <a:gd name="connsiteY9" fmla="*/ 1061156 h 1370465"/>
                  <a:gd name="connsiteX10" fmla="*/ 101600 w 2223911"/>
                  <a:gd name="connsiteY10" fmla="*/ 1128889 h 1370465"/>
                  <a:gd name="connsiteX11" fmla="*/ 146755 w 2223911"/>
                  <a:gd name="connsiteY11" fmla="*/ 1196623 h 1370465"/>
                  <a:gd name="connsiteX12" fmla="*/ 180622 w 2223911"/>
                  <a:gd name="connsiteY12" fmla="*/ 1207911 h 1370465"/>
                  <a:gd name="connsiteX13" fmla="*/ 316089 w 2223911"/>
                  <a:gd name="connsiteY13" fmla="*/ 1264356 h 1370465"/>
                  <a:gd name="connsiteX14" fmla="*/ 508000 w 2223911"/>
                  <a:gd name="connsiteY14" fmla="*/ 1286934 h 1370465"/>
                  <a:gd name="connsiteX15" fmla="*/ 699911 w 2223911"/>
                  <a:gd name="connsiteY15" fmla="*/ 1365956 h 1370465"/>
                  <a:gd name="connsiteX16" fmla="*/ 835377 w 2223911"/>
                  <a:gd name="connsiteY16" fmla="*/ 1354667 h 1370465"/>
                  <a:gd name="connsiteX17" fmla="*/ 891822 w 2223911"/>
                  <a:gd name="connsiteY17" fmla="*/ 1332089 h 1370465"/>
                  <a:gd name="connsiteX18" fmla="*/ 936977 w 2223911"/>
                  <a:gd name="connsiteY18" fmla="*/ 1275645 h 1370465"/>
                  <a:gd name="connsiteX19" fmla="*/ 959555 w 2223911"/>
                  <a:gd name="connsiteY19" fmla="*/ 1241778 h 1370465"/>
                  <a:gd name="connsiteX20" fmla="*/ 1004711 w 2223911"/>
                  <a:gd name="connsiteY20" fmla="*/ 1219200 h 1370465"/>
                  <a:gd name="connsiteX21" fmla="*/ 1095022 w 2223911"/>
                  <a:gd name="connsiteY21" fmla="*/ 1151467 h 1370465"/>
                  <a:gd name="connsiteX22" fmla="*/ 1151466 w 2223911"/>
                  <a:gd name="connsiteY22" fmla="*/ 1117600 h 1370465"/>
                  <a:gd name="connsiteX23" fmla="*/ 1286933 w 2223911"/>
                  <a:gd name="connsiteY23" fmla="*/ 1095023 h 1370465"/>
                  <a:gd name="connsiteX24" fmla="*/ 1467555 w 2223911"/>
                  <a:gd name="connsiteY24" fmla="*/ 1106311 h 1370465"/>
                  <a:gd name="connsiteX25" fmla="*/ 1512711 w 2223911"/>
                  <a:gd name="connsiteY25" fmla="*/ 1117600 h 1370465"/>
                  <a:gd name="connsiteX26" fmla="*/ 1636889 w 2223911"/>
                  <a:gd name="connsiteY26" fmla="*/ 1140178 h 1370465"/>
                  <a:gd name="connsiteX27" fmla="*/ 1998133 w 2223911"/>
                  <a:gd name="connsiteY27" fmla="*/ 1117600 h 1370465"/>
                  <a:gd name="connsiteX28" fmla="*/ 2032000 w 2223911"/>
                  <a:gd name="connsiteY28" fmla="*/ 1106311 h 1370465"/>
                  <a:gd name="connsiteX29" fmla="*/ 2088444 w 2223911"/>
                  <a:gd name="connsiteY29" fmla="*/ 1061156 h 1370465"/>
                  <a:gd name="connsiteX30" fmla="*/ 2122311 w 2223911"/>
                  <a:gd name="connsiteY30" fmla="*/ 948267 h 1370465"/>
                  <a:gd name="connsiteX31" fmla="*/ 2201333 w 2223911"/>
                  <a:gd name="connsiteY31" fmla="*/ 767645 h 1370465"/>
                  <a:gd name="connsiteX32" fmla="*/ 2223911 w 2223911"/>
                  <a:gd name="connsiteY32" fmla="*/ 677334 h 1370465"/>
                  <a:gd name="connsiteX33" fmla="*/ 2201333 w 2223911"/>
                  <a:gd name="connsiteY33" fmla="*/ 395111 h 1370465"/>
                  <a:gd name="connsiteX34" fmla="*/ 2156177 w 2223911"/>
                  <a:gd name="connsiteY34" fmla="*/ 293511 h 1370465"/>
                  <a:gd name="connsiteX35" fmla="*/ 2122311 w 2223911"/>
                  <a:gd name="connsiteY35" fmla="*/ 248356 h 1370465"/>
                  <a:gd name="connsiteX36" fmla="*/ 2088444 w 2223911"/>
                  <a:gd name="connsiteY36" fmla="*/ 169334 h 1370465"/>
                  <a:gd name="connsiteX37" fmla="*/ 2043289 w 2223911"/>
                  <a:gd name="connsiteY37" fmla="*/ 146756 h 1370465"/>
                  <a:gd name="connsiteX38" fmla="*/ 1952977 w 2223911"/>
                  <a:gd name="connsiteY38" fmla="*/ 79023 h 1370465"/>
                  <a:gd name="connsiteX39" fmla="*/ 1896533 w 2223911"/>
                  <a:gd name="connsiteY39" fmla="*/ 67734 h 1370465"/>
                  <a:gd name="connsiteX40" fmla="*/ 1817511 w 2223911"/>
                  <a:gd name="connsiteY40" fmla="*/ 45156 h 1370465"/>
                  <a:gd name="connsiteX41" fmla="*/ 1772355 w 2223911"/>
                  <a:gd name="connsiteY41" fmla="*/ 22578 h 1370465"/>
                  <a:gd name="connsiteX42" fmla="*/ 1704622 w 2223911"/>
                  <a:gd name="connsiteY42" fmla="*/ 0 h 1370465"/>
                  <a:gd name="connsiteX43" fmla="*/ 1546577 w 2223911"/>
                  <a:gd name="connsiteY43" fmla="*/ 22578 h 1370465"/>
                  <a:gd name="connsiteX44" fmla="*/ 1478844 w 2223911"/>
                  <a:gd name="connsiteY44" fmla="*/ 56445 h 1370465"/>
                  <a:gd name="connsiteX45" fmla="*/ 1320800 w 2223911"/>
                  <a:gd name="connsiteY45" fmla="*/ 124178 h 1370465"/>
                  <a:gd name="connsiteX46" fmla="*/ 1230489 w 2223911"/>
                  <a:gd name="connsiteY46" fmla="*/ 180623 h 1370465"/>
                  <a:gd name="connsiteX47" fmla="*/ 1185333 w 2223911"/>
                  <a:gd name="connsiteY47" fmla="*/ 225778 h 1370465"/>
                  <a:gd name="connsiteX48" fmla="*/ 1083733 w 2223911"/>
                  <a:gd name="connsiteY48" fmla="*/ 293511 h 1370465"/>
                  <a:gd name="connsiteX49" fmla="*/ 1038577 w 2223911"/>
                  <a:gd name="connsiteY49" fmla="*/ 327378 h 1370465"/>
                  <a:gd name="connsiteX50" fmla="*/ 1004711 w 2223911"/>
                  <a:gd name="connsiteY50" fmla="*/ 349956 h 1370465"/>
                  <a:gd name="connsiteX51" fmla="*/ 970844 w 2223911"/>
                  <a:gd name="connsiteY51" fmla="*/ 383823 h 1370465"/>
                  <a:gd name="connsiteX52" fmla="*/ 824089 w 2223911"/>
                  <a:gd name="connsiteY52" fmla="*/ 417689 h 137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23911" h="1370465">
                    <a:moveTo>
                      <a:pt x="824089" y="417689"/>
                    </a:moveTo>
                    <a:cubicBezTo>
                      <a:pt x="746948" y="425215"/>
                      <a:pt x="613211" y="422190"/>
                      <a:pt x="508000" y="428978"/>
                    </a:cubicBezTo>
                    <a:cubicBezTo>
                      <a:pt x="478771" y="430864"/>
                      <a:pt x="437403" y="464277"/>
                      <a:pt x="417689" y="474134"/>
                    </a:cubicBezTo>
                    <a:cubicBezTo>
                      <a:pt x="399564" y="483196"/>
                      <a:pt x="379870" y="488729"/>
                      <a:pt x="361244" y="496711"/>
                    </a:cubicBezTo>
                    <a:cubicBezTo>
                      <a:pt x="332873" y="508870"/>
                      <a:pt x="198358" y="567673"/>
                      <a:pt x="169333" y="587023"/>
                    </a:cubicBezTo>
                    <a:cubicBezTo>
                      <a:pt x="151622" y="598831"/>
                      <a:pt x="140197" y="618161"/>
                      <a:pt x="124177" y="632178"/>
                    </a:cubicBezTo>
                    <a:cubicBezTo>
                      <a:pt x="70201" y="679407"/>
                      <a:pt x="84080" y="648921"/>
                      <a:pt x="45155" y="711200"/>
                    </a:cubicBezTo>
                    <a:cubicBezTo>
                      <a:pt x="31690" y="732743"/>
                      <a:pt x="17691" y="764613"/>
                      <a:pt x="11289" y="790223"/>
                    </a:cubicBezTo>
                    <a:cubicBezTo>
                      <a:pt x="6636" y="808837"/>
                      <a:pt x="3763" y="827852"/>
                      <a:pt x="0" y="846667"/>
                    </a:cubicBezTo>
                    <a:cubicBezTo>
                      <a:pt x="8845" y="917427"/>
                      <a:pt x="14289" y="995565"/>
                      <a:pt x="45155" y="1061156"/>
                    </a:cubicBezTo>
                    <a:cubicBezTo>
                      <a:pt x="57669" y="1087748"/>
                      <a:pt x="83966" y="1105377"/>
                      <a:pt x="101600" y="1128889"/>
                    </a:cubicBezTo>
                    <a:cubicBezTo>
                      <a:pt x="117881" y="1150597"/>
                      <a:pt x="127568" y="1177436"/>
                      <a:pt x="146755" y="1196623"/>
                    </a:cubicBezTo>
                    <a:cubicBezTo>
                      <a:pt x="155169" y="1205037"/>
                      <a:pt x="169574" y="1203492"/>
                      <a:pt x="180622" y="1207911"/>
                    </a:cubicBezTo>
                    <a:cubicBezTo>
                      <a:pt x="226042" y="1226079"/>
                      <a:pt x="267548" y="1258288"/>
                      <a:pt x="316089" y="1264356"/>
                    </a:cubicBezTo>
                    <a:cubicBezTo>
                      <a:pt x="440212" y="1279872"/>
                      <a:pt x="376248" y="1272295"/>
                      <a:pt x="508000" y="1286934"/>
                    </a:cubicBezTo>
                    <a:cubicBezTo>
                      <a:pt x="523926" y="1294012"/>
                      <a:pt x="674710" y="1363436"/>
                      <a:pt x="699911" y="1365956"/>
                    </a:cubicBezTo>
                    <a:cubicBezTo>
                      <a:pt x="744998" y="1370465"/>
                      <a:pt x="790222" y="1358430"/>
                      <a:pt x="835377" y="1354667"/>
                    </a:cubicBezTo>
                    <a:cubicBezTo>
                      <a:pt x="854192" y="1347141"/>
                      <a:pt x="875826" y="1344530"/>
                      <a:pt x="891822" y="1332089"/>
                    </a:cubicBezTo>
                    <a:cubicBezTo>
                      <a:pt x="910841" y="1317296"/>
                      <a:pt x="922520" y="1294921"/>
                      <a:pt x="936977" y="1275645"/>
                    </a:cubicBezTo>
                    <a:cubicBezTo>
                      <a:pt x="945118" y="1264791"/>
                      <a:pt x="949132" y="1250464"/>
                      <a:pt x="959555" y="1241778"/>
                    </a:cubicBezTo>
                    <a:cubicBezTo>
                      <a:pt x="972483" y="1231005"/>
                      <a:pt x="990709" y="1228535"/>
                      <a:pt x="1004711" y="1219200"/>
                    </a:cubicBezTo>
                    <a:cubicBezTo>
                      <a:pt x="1036021" y="1198327"/>
                      <a:pt x="1062755" y="1170827"/>
                      <a:pt x="1095022" y="1151467"/>
                    </a:cubicBezTo>
                    <a:cubicBezTo>
                      <a:pt x="1113837" y="1140178"/>
                      <a:pt x="1130416" y="1123791"/>
                      <a:pt x="1151466" y="1117600"/>
                    </a:cubicBezTo>
                    <a:cubicBezTo>
                      <a:pt x="1195384" y="1104683"/>
                      <a:pt x="1286933" y="1095023"/>
                      <a:pt x="1286933" y="1095023"/>
                    </a:cubicBezTo>
                    <a:cubicBezTo>
                      <a:pt x="1347140" y="1098786"/>
                      <a:pt x="1407530" y="1100309"/>
                      <a:pt x="1467555" y="1106311"/>
                    </a:cubicBezTo>
                    <a:cubicBezTo>
                      <a:pt x="1482993" y="1107855"/>
                      <a:pt x="1497565" y="1114234"/>
                      <a:pt x="1512711" y="1117600"/>
                    </a:cubicBezTo>
                    <a:cubicBezTo>
                      <a:pt x="1560048" y="1128119"/>
                      <a:pt x="1587869" y="1132008"/>
                      <a:pt x="1636889" y="1140178"/>
                    </a:cubicBezTo>
                    <a:cubicBezTo>
                      <a:pt x="1757304" y="1132652"/>
                      <a:pt x="1877924" y="1127904"/>
                      <a:pt x="1998133" y="1117600"/>
                    </a:cubicBezTo>
                    <a:cubicBezTo>
                      <a:pt x="2009989" y="1116584"/>
                      <a:pt x="2021909" y="1112618"/>
                      <a:pt x="2032000" y="1106311"/>
                    </a:cubicBezTo>
                    <a:cubicBezTo>
                      <a:pt x="2052432" y="1093541"/>
                      <a:pt x="2069629" y="1076208"/>
                      <a:pt x="2088444" y="1061156"/>
                    </a:cubicBezTo>
                    <a:cubicBezTo>
                      <a:pt x="2098786" y="1019786"/>
                      <a:pt x="2105132" y="989496"/>
                      <a:pt x="2122311" y="948267"/>
                    </a:cubicBezTo>
                    <a:cubicBezTo>
                      <a:pt x="2155457" y="868715"/>
                      <a:pt x="2177058" y="864745"/>
                      <a:pt x="2201333" y="767645"/>
                    </a:cubicBezTo>
                    <a:lnTo>
                      <a:pt x="2223911" y="677334"/>
                    </a:lnTo>
                    <a:cubicBezTo>
                      <a:pt x="2222395" y="648529"/>
                      <a:pt x="2220883" y="466794"/>
                      <a:pt x="2201333" y="395111"/>
                    </a:cubicBezTo>
                    <a:cubicBezTo>
                      <a:pt x="2196153" y="376119"/>
                      <a:pt x="2168178" y="312713"/>
                      <a:pt x="2156177" y="293511"/>
                    </a:cubicBezTo>
                    <a:cubicBezTo>
                      <a:pt x="2146205" y="277556"/>
                      <a:pt x="2133600" y="263408"/>
                      <a:pt x="2122311" y="248356"/>
                    </a:cubicBezTo>
                    <a:cubicBezTo>
                      <a:pt x="2115564" y="228116"/>
                      <a:pt x="2102395" y="183285"/>
                      <a:pt x="2088444" y="169334"/>
                    </a:cubicBezTo>
                    <a:cubicBezTo>
                      <a:pt x="2076545" y="157435"/>
                      <a:pt x="2056983" y="156537"/>
                      <a:pt x="2043289" y="146756"/>
                    </a:cubicBezTo>
                    <a:cubicBezTo>
                      <a:pt x="1981488" y="102612"/>
                      <a:pt x="2040180" y="113904"/>
                      <a:pt x="1952977" y="79023"/>
                    </a:cubicBezTo>
                    <a:cubicBezTo>
                      <a:pt x="1935162" y="71897"/>
                      <a:pt x="1915147" y="72388"/>
                      <a:pt x="1896533" y="67734"/>
                    </a:cubicBezTo>
                    <a:cubicBezTo>
                      <a:pt x="1869956" y="61090"/>
                      <a:pt x="1843256" y="54518"/>
                      <a:pt x="1817511" y="45156"/>
                    </a:cubicBezTo>
                    <a:cubicBezTo>
                      <a:pt x="1801696" y="39405"/>
                      <a:pt x="1787980" y="28828"/>
                      <a:pt x="1772355" y="22578"/>
                    </a:cubicBezTo>
                    <a:cubicBezTo>
                      <a:pt x="1750258" y="13739"/>
                      <a:pt x="1727200" y="7526"/>
                      <a:pt x="1704622" y="0"/>
                    </a:cubicBezTo>
                    <a:cubicBezTo>
                      <a:pt x="1651940" y="7526"/>
                      <a:pt x="1598205" y="9671"/>
                      <a:pt x="1546577" y="22578"/>
                    </a:cubicBezTo>
                    <a:cubicBezTo>
                      <a:pt x="1522088" y="28700"/>
                      <a:pt x="1502145" y="46736"/>
                      <a:pt x="1478844" y="56445"/>
                    </a:cubicBezTo>
                    <a:cubicBezTo>
                      <a:pt x="1386667" y="94853"/>
                      <a:pt x="1421811" y="61045"/>
                      <a:pt x="1320800" y="124178"/>
                    </a:cubicBezTo>
                    <a:cubicBezTo>
                      <a:pt x="1290696" y="142993"/>
                      <a:pt x="1255591" y="155521"/>
                      <a:pt x="1230489" y="180623"/>
                    </a:cubicBezTo>
                    <a:cubicBezTo>
                      <a:pt x="1215437" y="195675"/>
                      <a:pt x="1202205" y="212799"/>
                      <a:pt x="1185333" y="225778"/>
                    </a:cubicBezTo>
                    <a:cubicBezTo>
                      <a:pt x="1153071" y="250595"/>
                      <a:pt x="1116295" y="269089"/>
                      <a:pt x="1083733" y="293511"/>
                    </a:cubicBezTo>
                    <a:cubicBezTo>
                      <a:pt x="1068681" y="304800"/>
                      <a:pt x="1053887" y="316442"/>
                      <a:pt x="1038577" y="327378"/>
                    </a:cubicBezTo>
                    <a:cubicBezTo>
                      <a:pt x="1027537" y="335264"/>
                      <a:pt x="1015134" y="341270"/>
                      <a:pt x="1004711" y="349956"/>
                    </a:cubicBezTo>
                    <a:cubicBezTo>
                      <a:pt x="992446" y="360177"/>
                      <a:pt x="984706" y="375902"/>
                      <a:pt x="970844" y="383823"/>
                    </a:cubicBezTo>
                    <a:cubicBezTo>
                      <a:pt x="935119" y="404237"/>
                      <a:pt x="901230" y="410163"/>
                      <a:pt x="824089" y="417689"/>
                    </a:cubicBez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r>
                  <a:rPr lang="en-GB" sz="1600">
                    <a:solidFill>
                      <a:srgbClr val="FFFFFF"/>
                    </a:solidFill>
                  </a:rPr>
                  <a:t>   </a:t>
                </a: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69"/>
              <p:cNvGrpSpPr/>
              <p:nvPr/>
            </p:nvGrpSpPr>
            <p:grpSpPr>
              <a:xfrm>
                <a:off x="4495800" y="4800600"/>
                <a:ext cx="685800" cy="381000"/>
                <a:chOff x="4495800" y="4800600"/>
                <a:chExt cx="685800" cy="381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495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572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4876800" y="48006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953000" y="49530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" name="Group 79"/>
          <p:cNvGrpSpPr/>
          <p:nvPr/>
        </p:nvGrpSpPr>
        <p:grpSpPr>
          <a:xfrm>
            <a:off x="1788361" y="4752826"/>
            <a:ext cx="3088439" cy="1770044"/>
            <a:chOff x="2093161" y="2590800"/>
            <a:chExt cx="3088439" cy="1770044"/>
          </a:xfrm>
        </p:grpSpPr>
        <p:grpSp>
          <p:nvGrpSpPr>
            <p:cNvPr id="10" name="Group 68"/>
            <p:cNvGrpSpPr/>
            <p:nvPr/>
          </p:nvGrpSpPr>
          <p:grpSpPr>
            <a:xfrm>
              <a:off x="3657600" y="2590800"/>
              <a:ext cx="1343378" cy="1770044"/>
              <a:chOff x="3657600" y="2590800"/>
              <a:chExt cx="1343378" cy="1770044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657600" y="2590800"/>
                <a:ext cx="1343378" cy="1770044"/>
              </a:xfrm>
              <a:custGeom>
                <a:avLst/>
                <a:gdLst>
                  <a:gd name="connsiteX0" fmla="*/ 203200 w 1343378"/>
                  <a:gd name="connsiteY0" fmla="*/ 471822 h 1770044"/>
                  <a:gd name="connsiteX1" fmla="*/ 237067 w 1343378"/>
                  <a:gd name="connsiteY1" fmla="*/ 516977 h 1770044"/>
                  <a:gd name="connsiteX2" fmla="*/ 203200 w 1343378"/>
                  <a:gd name="connsiteY2" fmla="*/ 833066 h 1770044"/>
                  <a:gd name="connsiteX3" fmla="*/ 191911 w 1343378"/>
                  <a:gd name="connsiteY3" fmla="*/ 878222 h 1770044"/>
                  <a:gd name="connsiteX4" fmla="*/ 169334 w 1343378"/>
                  <a:gd name="connsiteY4" fmla="*/ 923377 h 1770044"/>
                  <a:gd name="connsiteX5" fmla="*/ 135467 w 1343378"/>
                  <a:gd name="connsiteY5" fmla="*/ 979822 h 1770044"/>
                  <a:gd name="connsiteX6" fmla="*/ 112889 w 1343378"/>
                  <a:gd name="connsiteY6" fmla="*/ 1036266 h 1770044"/>
                  <a:gd name="connsiteX7" fmla="*/ 67734 w 1343378"/>
                  <a:gd name="connsiteY7" fmla="*/ 1126577 h 1770044"/>
                  <a:gd name="connsiteX8" fmla="*/ 45156 w 1343378"/>
                  <a:gd name="connsiteY8" fmla="*/ 1171733 h 1770044"/>
                  <a:gd name="connsiteX9" fmla="*/ 22578 w 1343378"/>
                  <a:gd name="connsiteY9" fmla="*/ 1318488 h 1770044"/>
                  <a:gd name="connsiteX10" fmla="*/ 0 w 1343378"/>
                  <a:gd name="connsiteY10" fmla="*/ 1374933 h 1770044"/>
                  <a:gd name="connsiteX11" fmla="*/ 22578 w 1343378"/>
                  <a:gd name="connsiteY11" fmla="*/ 1566844 h 1770044"/>
                  <a:gd name="connsiteX12" fmla="*/ 79023 w 1343378"/>
                  <a:gd name="connsiteY12" fmla="*/ 1645866 h 1770044"/>
                  <a:gd name="connsiteX13" fmla="*/ 101600 w 1343378"/>
                  <a:gd name="connsiteY13" fmla="*/ 1679733 h 1770044"/>
                  <a:gd name="connsiteX14" fmla="*/ 225778 w 1343378"/>
                  <a:gd name="connsiteY14" fmla="*/ 1736177 h 1770044"/>
                  <a:gd name="connsiteX15" fmla="*/ 304800 w 1343378"/>
                  <a:gd name="connsiteY15" fmla="*/ 1770044 h 1770044"/>
                  <a:gd name="connsiteX16" fmla="*/ 914400 w 1343378"/>
                  <a:gd name="connsiteY16" fmla="*/ 1758755 h 1770044"/>
                  <a:gd name="connsiteX17" fmla="*/ 959556 w 1343378"/>
                  <a:gd name="connsiteY17" fmla="*/ 1736177 h 1770044"/>
                  <a:gd name="connsiteX18" fmla="*/ 1016000 w 1343378"/>
                  <a:gd name="connsiteY18" fmla="*/ 1713599 h 1770044"/>
                  <a:gd name="connsiteX19" fmla="*/ 1128889 w 1343378"/>
                  <a:gd name="connsiteY19" fmla="*/ 1623288 h 1770044"/>
                  <a:gd name="connsiteX20" fmla="*/ 1241778 w 1343378"/>
                  <a:gd name="connsiteY20" fmla="*/ 1420088 h 1770044"/>
                  <a:gd name="connsiteX21" fmla="*/ 1298223 w 1343378"/>
                  <a:gd name="connsiteY21" fmla="*/ 1160444 h 1770044"/>
                  <a:gd name="connsiteX22" fmla="*/ 1320800 w 1343378"/>
                  <a:gd name="connsiteY22" fmla="*/ 1036266 h 1770044"/>
                  <a:gd name="connsiteX23" fmla="*/ 1343378 w 1343378"/>
                  <a:gd name="connsiteY23" fmla="*/ 810488 h 1770044"/>
                  <a:gd name="connsiteX24" fmla="*/ 1320800 w 1343378"/>
                  <a:gd name="connsiteY24" fmla="*/ 358933 h 1770044"/>
                  <a:gd name="connsiteX25" fmla="*/ 1298223 w 1343378"/>
                  <a:gd name="connsiteY25" fmla="*/ 313777 h 1770044"/>
                  <a:gd name="connsiteX26" fmla="*/ 1275645 w 1343378"/>
                  <a:gd name="connsiteY26" fmla="*/ 257333 h 1770044"/>
                  <a:gd name="connsiteX27" fmla="*/ 1264356 w 1343378"/>
                  <a:gd name="connsiteY27" fmla="*/ 223466 h 1770044"/>
                  <a:gd name="connsiteX28" fmla="*/ 1196623 w 1343378"/>
                  <a:gd name="connsiteY28" fmla="*/ 155733 h 1770044"/>
                  <a:gd name="connsiteX29" fmla="*/ 1174045 w 1343378"/>
                  <a:gd name="connsiteY29" fmla="*/ 121866 h 1770044"/>
                  <a:gd name="connsiteX30" fmla="*/ 1128889 w 1343378"/>
                  <a:gd name="connsiteY30" fmla="*/ 99288 h 1770044"/>
                  <a:gd name="connsiteX31" fmla="*/ 1095023 w 1343378"/>
                  <a:gd name="connsiteY31" fmla="*/ 65422 h 1770044"/>
                  <a:gd name="connsiteX32" fmla="*/ 1038578 w 1343378"/>
                  <a:gd name="connsiteY32" fmla="*/ 54133 h 1770044"/>
                  <a:gd name="connsiteX33" fmla="*/ 1004711 w 1343378"/>
                  <a:gd name="connsiteY33" fmla="*/ 31555 h 1770044"/>
                  <a:gd name="connsiteX34" fmla="*/ 677334 w 1343378"/>
                  <a:gd name="connsiteY34" fmla="*/ 31555 h 1770044"/>
                  <a:gd name="connsiteX35" fmla="*/ 519289 w 1343378"/>
                  <a:gd name="connsiteY35" fmla="*/ 54133 h 1770044"/>
                  <a:gd name="connsiteX36" fmla="*/ 395111 w 1343378"/>
                  <a:gd name="connsiteY36" fmla="*/ 87999 h 1770044"/>
                  <a:gd name="connsiteX37" fmla="*/ 327378 w 1343378"/>
                  <a:gd name="connsiteY37" fmla="*/ 133155 h 1770044"/>
                  <a:gd name="connsiteX38" fmla="*/ 282223 w 1343378"/>
                  <a:gd name="connsiteY38" fmla="*/ 155733 h 1770044"/>
                  <a:gd name="connsiteX39" fmla="*/ 214489 w 1343378"/>
                  <a:gd name="connsiteY39" fmla="*/ 200888 h 1770044"/>
                  <a:gd name="connsiteX40" fmla="*/ 158045 w 1343378"/>
                  <a:gd name="connsiteY40" fmla="*/ 279911 h 1770044"/>
                  <a:gd name="connsiteX41" fmla="*/ 146756 w 1343378"/>
                  <a:gd name="connsiteY41" fmla="*/ 313777 h 1770044"/>
                  <a:gd name="connsiteX42" fmla="*/ 124178 w 1343378"/>
                  <a:gd name="connsiteY42" fmla="*/ 358933 h 1770044"/>
                  <a:gd name="connsiteX43" fmla="*/ 135467 w 1343378"/>
                  <a:gd name="connsiteY43" fmla="*/ 449244 h 1770044"/>
                  <a:gd name="connsiteX44" fmla="*/ 203200 w 1343378"/>
                  <a:gd name="connsiteY44" fmla="*/ 471822 h 177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3378" h="1770044">
                    <a:moveTo>
                      <a:pt x="203200" y="471822"/>
                    </a:moveTo>
                    <a:cubicBezTo>
                      <a:pt x="220133" y="483111"/>
                      <a:pt x="237067" y="498162"/>
                      <a:pt x="237067" y="516977"/>
                    </a:cubicBezTo>
                    <a:cubicBezTo>
                      <a:pt x="237067" y="622943"/>
                      <a:pt x="216344" y="727918"/>
                      <a:pt x="203200" y="833066"/>
                    </a:cubicBezTo>
                    <a:cubicBezTo>
                      <a:pt x="201276" y="848461"/>
                      <a:pt x="197359" y="863695"/>
                      <a:pt x="191911" y="878222"/>
                    </a:cubicBezTo>
                    <a:cubicBezTo>
                      <a:pt x="186002" y="893979"/>
                      <a:pt x="177506" y="908666"/>
                      <a:pt x="169334" y="923377"/>
                    </a:cubicBezTo>
                    <a:cubicBezTo>
                      <a:pt x="158678" y="942558"/>
                      <a:pt x="145280" y="960197"/>
                      <a:pt x="135467" y="979822"/>
                    </a:cubicBezTo>
                    <a:cubicBezTo>
                      <a:pt x="126405" y="997947"/>
                      <a:pt x="121381" y="1017867"/>
                      <a:pt x="112889" y="1036266"/>
                    </a:cubicBezTo>
                    <a:cubicBezTo>
                      <a:pt x="98785" y="1066825"/>
                      <a:pt x="82786" y="1096473"/>
                      <a:pt x="67734" y="1126577"/>
                    </a:cubicBezTo>
                    <a:lnTo>
                      <a:pt x="45156" y="1171733"/>
                    </a:lnTo>
                    <a:cubicBezTo>
                      <a:pt x="41222" y="1203208"/>
                      <a:pt x="33660" y="1281547"/>
                      <a:pt x="22578" y="1318488"/>
                    </a:cubicBezTo>
                    <a:cubicBezTo>
                      <a:pt x="16755" y="1337898"/>
                      <a:pt x="7526" y="1356118"/>
                      <a:pt x="0" y="1374933"/>
                    </a:cubicBezTo>
                    <a:cubicBezTo>
                      <a:pt x="7526" y="1438903"/>
                      <a:pt x="10526" y="1503570"/>
                      <a:pt x="22578" y="1566844"/>
                    </a:cubicBezTo>
                    <a:cubicBezTo>
                      <a:pt x="30830" y="1610169"/>
                      <a:pt x="53621" y="1615383"/>
                      <a:pt x="79023" y="1645866"/>
                    </a:cubicBezTo>
                    <a:cubicBezTo>
                      <a:pt x="87709" y="1656289"/>
                      <a:pt x="91299" y="1670903"/>
                      <a:pt x="101600" y="1679733"/>
                    </a:cubicBezTo>
                    <a:cubicBezTo>
                      <a:pt x="145487" y="1717351"/>
                      <a:pt x="172985" y="1715872"/>
                      <a:pt x="225778" y="1736177"/>
                    </a:cubicBezTo>
                    <a:cubicBezTo>
                      <a:pt x="252526" y="1746465"/>
                      <a:pt x="278459" y="1758755"/>
                      <a:pt x="304800" y="1770044"/>
                    </a:cubicBezTo>
                    <a:cubicBezTo>
                      <a:pt x="508000" y="1766281"/>
                      <a:pt x="711436" y="1769253"/>
                      <a:pt x="914400" y="1758755"/>
                    </a:cubicBezTo>
                    <a:cubicBezTo>
                      <a:pt x="931206" y="1757886"/>
                      <a:pt x="944178" y="1743012"/>
                      <a:pt x="959556" y="1736177"/>
                    </a:cubicBezTo>
                    <a:cubicBezTo>
                      <a:pt x="978074" y="1727947"/>
                      <a:pt x="997875" y="1722661"/>
                      <a:pt x="1016000" y="1713599"/>
                    </a:cubicBezTo>
                    <a:cubicBezTo>
                      <a:pt x="1063104" y="1690047"/>
                      <a:pt x="1095926" y="1666140"/>
                      <a:pt x="1128889" y="1623288"/>
                    </a:cubicBezTo>
                    <a:cubicBezTo>
                      <a:pt x="1173888" y="1564789"/>
                      <a:pt x="1209448" y="1484748"/>
                      <a:pt x="1241778" y="1420088"/>
                    </a:cubicBezTo>
                    <a:cubicBezTo>
                      <a:pt x="1272702" y="1286087"/>
                      <a:pt x="1274645" y="1284231"/>
                      <a:pt x="1298223" y="1160444"/>
                    </a:cubicBezTo>
                    <a:cubicBezTo>
                      <a:pt x="1306095" y="1119116"/>
                      <a:pt x="1314559" y="1077872"/>
                      <a:pt x="1320800" y="1036266"/>
                    </a:cubicBezTo>
                    <a:cubicBezTo>
                      <a:pt x="1328129" y="987404"/>
                      <a:pt x="1339433" y="853886"/>
                      <a:pt x="1343378" y="810488"/>
                    </a:cubicBezTo>
                    <a:cubicBezTo>
                      <a:pt x="1335852" y="659970"/>
                      <a:pt x="1334444" y="509020"/>
                      <a:pt x="1320800" y="358933"/>
                    </a:cubicBezTo>
                    <a:cubicBezTo>
                      <a:pt x="1319276" y="342174"/>
                      <a:pt x="1305058" y="329155"/>
                      <a:pt x="1298223" y="313777"/>
                    </a:cubicBezTo>
                    <a:cubicBezTo>
                      <a:pt x="1289993" y="295259"/>
                      <a:pt x="1282760" y="276307"/>
                      <a:pt x="1275645" y="257333"/>
                    </a:cubicBezTo>
                    <a:cubicBezTo>
                      <a:pt x="1271467" y="246191"/>
                      <a:pt x="1271662" y="232859"/>
                      <a:pt x="1264356" y="223466"/>
                    </a:cubicBezTo>
                    <a:cubicBezTo>
                      <a:pt x="1244753" y="198262"/>
                      <a:pt x="1214334" y="182300"/>
                      <a:pt x="1196623" y="155733"/>
                    </a:cubicBezTo>
                    <a:cubicBezTo>
                      <a:pt x="1189097" y="144444"/>
                      <a:pt x="1184468" y="130552"/>
                      <a:pt x="1174045" y="121866"/>
                    </a:cubicBezTo>
                    <a:cubicBezTo>
                      <a:pt x="1161117" y="111093"/>
                      <a:pt x="1142583" y="109069"/>
                      <a:pt x="1128889" y="99288"/>
                    </a:cubicBezTo>
                    <a:cubicBezTo>
                      <a:pt x="1115898" y="90009"/>
                      <a:pt x="1109302" y="72562"/>
                      <a:pt x="1095023" y="65422"/>
                    </a:cubicBezTo>
                    <a:cubicBezTo>
                      <a:pt x="1077861" y="56841"/>
                      <a:pt x="1057393" y="57896"/>
                      <a:pt x="1038578" y="54133"/>
                    </a:cubicBezTo>
                    <a:cubicBezTo>
                      <a:pt x="1027289" y="46607"/>
                      <a:pt x="1017415" y="36319"/>
                      <a:pt x="1004711" y="31555"/>
                    </a:cubicBezTo>
                    <a:cubicBezTo>
                      <a:pt x="920565" y="0"/>
                      <a:pt x="680392" y="31428"/>
                      <a:pt x="677334" y="31555"/>
                    </a:cubicBezTo>
                    <a:cubicBezTo>
                      <a:pt x="624652" y="39081"/>
                      <a:pt x="571781" y="45384"/>
                      <a:pt x="519289" y="54133"/>
                    </a:cubicBezTo>
                    <a:cubicBezTo>
                      <a:pt x="497778" y="57718"/>
                      <a:pt x="400376" y="86495"/>
                      <a:pt x="395111" y="87999"/>
                    </a:cubicBezTo>
                    <a:cubicBezTo>
                      <a:pt x="372533" y="103051"/>
                      <a:pt x="350646" y="119194"/>
                      <a:pt x="327378" y="133155"/>
                    </a:cubicBezTo>
                    <a:cubicBezTo>
                      <a:pt x="312948" y="141813"/>
                      <a:pt x="296653" y="147075"/>
                      <a:pt x="282223" y="155733"/>
                    </a:cubicBezTo>
                    <a:cubicBezTo>
                      <a:pt x="258955" y="169694"/>
                      <a:pt x="214489" y="200888"/>
                      <a:pt x="214489" y="200888"/>
                    </a:cubicBezTo>
                    <a:cubicBezTo>
                      <a:pt x="206821" y="211112"/>
                      <a:pt x="166298" y="263406"/>
                      <a:pt x="158045" y="279911"/>
                    </a:cubicBezTo>
                    <a:cubicBezTo>
                      <a:pt x="152723" y="290554"/>
                      <a:pt x="151443" y="302840"/>
                      <a:pt x="146756" y="313777"/>
                    </a:cubicBezTo>
                    <a:cubicBezTo>
                      <a:pt x="140127" y="329245"/>
                      <a:pt x="131704" y="343881"/>
                      <a:pt x="124178" y="358933"/>
                    </a:cubicBezTo>
                    <a:cubicBezTo>
                      <a:pt x="127941" y="389037"/>
                      <a:pt x="123145" y="421521"/>
                      <a:pt x="135467" y="449244"/>
                    </a:cubicBezTo>
                    <a:cubicBezTo>
                      <a:pt x="140300" y="460118"/>
                      <a:pt x="186267" y="460533"/>
                      <a:pt x="203200" y="471822"/>
                    </a:cubicBezTo>
                    <a:close/>
                  </a:path>
                </a:pathLst>
              </a:cu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56"/>
              <p:cNvGrpSpPr/>
              <p:nvPr/>
            </p:nvGrpSpPr>
            <p:grpSpPr>
              <a:xfrm>
                <a:off x="4191000" y="2971800"/>
                <a:ext cx="685800" cy="381000"/>
                <a:chOff x="7543800" y="1600200"/>
                <a:chExt cx="685800" cy="3810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7543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620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924800" y="1600200"/>
                  <a:ext cx="304800" cy="3810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8001000" y="17526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41" name="Group 78"/>
            <p:cNvGrpSpPr/>
            <p:nvPr/>
          </p:nvGrpSpPr>
          <p:grpSpPr>
            <a:xfrm>
              <a:off x="2093161" y="2743200"/>
              <a:ext cx="3088439" cy="1481554"/>
              <a:chOff x="2093161" y="2743200"/>
              <a:chExt cx="3088439" cy="1481554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2743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1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38862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2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2" name="Group 40"/>
              <p:cNvGrpSpPr/>
              <p:nvPr/>
            </p:nvGrpSpPr>
            <p:grpSpPr>
              <a:xfrm>
                <a:off x="2093161" y="2912400"/>
                <a:ext cx="1372827" cy="1244978"/>
                <a:chOff x="2093161" y="2912400"/>
                <a:chExt cx="1372827" cy="1244978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 rot="15302902">
                  <a:off x="2550361" y="2455200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7246082">
                  <a:off x="2551588" y="3242978"/>
                  <a:ext cx="457200" cy="13716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FontTx/>
                    <a:buNone/>
                  </a:pPr>
                  <a:endParaRPr lang="en-US"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Evolutionary constraints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4295626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Gene duplication/paralogy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3" name="Group 45"/>
          <p:cNvGrpSpPr/>
          <p:nvPr/>
        </p:nvGrpSpPr>
        <p:grpSpPr>
          <a:xfrm>
            <a:off x="5181600" y="4905226"/>
            <a:ext cx="1524000" cy="1481554"/>
            <a:chOff x="5486400" y="2743200"/>
            <a:chExt cx="1524000" cy="148155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486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5486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 46"/>
          <p:cNvGrpSpPr/>
          <p:nvPr/>
        </p:nvGrpSpPr>
        <p:grpSpPr>
          <a:xfrm>
            <a:off x="7086600" y="4905226"/>
            <a:ext cx="1524000" cy="1481554"/>
            <a:chOff x="7391400" y="2743200"/>
            <a:chExt cx="1524000" cy="148155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391400" y="2743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 dirty="0">
                  <a:solidFill>
                    <a:srgbClr val="000000"/>
                  </a:solidFill>
                </a:rPr>
                <a:t>Function 1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5" name="Group 47"/>
          <p:cNvGrpSpPr/>
          <p:nvPr/>
        </p:nvGrpSpPr>
        <p:grpSpPr>
          <a:xfrm>
            <a:off x="3886200" y="5210026"/>
            <a:ext cx="4114800" cy="914400"/>
            <a:chOff x="4191000" y="3048000"/>
            <a:chExt cx="4114800" cy="914400"/>
          </a:xfrm>
        </p:grpSpPr>
        <p:sp>
          <p:nvSpPr>
            <p:cNvPr id="20" name="Left-Right Arrow 19"/>
            <p:cNvSpPr/>
            <p:nvPr/>
          </p:nvSpPr>
          <p:spPr>
            <a:xfrm rot="5400000">
              <a:off x="39243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5753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7658100" y="33147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33528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3400" y="2953168"/>
            <a:ext cx="12954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Sequence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6" name="Group 74"/>
          <p:cNvGrpSpPr/>
          <p:nvPr/>
        </p:nvGrpSpPr>
        <p:grpSpPr>
          <a:xfrm>
            <a:off x="1788361" y="2419768"/>
            <a:ext cx="3088439" cy="1481554"/>
            <a:chOff x="2093161" y="5105400"/>
            <a:chExt cx="3088439" cy="1481554"/>
          </a:xfrm>
        </p:grpSpPr>
        <p:grpSp>
          <p:nvGrpSpPr>
            <p:cNvPr id="47" name="Group 43"/>
            <p:cNvGrpSpPr/>
            <p:nvPr/>
          </p:nvGrpSpPr>
          <p:grpSpPr>
            <a:xfrm>
              <a:off x="3352800" y="5105400"/>
              <a:ext cx="1828800" cy="1481554"/>
              <a:chOff x="3352800" y="5105400"/>
              <a:chExt cx="1828800" cy="1481554"/>
            </a:xfrm>
          </p:grpSpPr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3429000" y="5105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>
                    <a:solidFill>
                      <a:srgbClr val="000000"/>
                    </a:solidFill>
                  </a:rPr>
                  <a:t>Sequence 1</a:t>
                </a:r>
                <a:endParaRPr lang="en-US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3352800" y="6248400"/>
                <a:ext cx="1752600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de-DE" sz="1600" dirty="0">
                    <a:solidFill>
                      <a:srgbClr val="000000"/>
                    </a:solidFill>
                  </a:rPr>
                  <a:t>Sequence 2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8" name="Group 41"/>
            <p:cNvGrpSpPr/>
            <p:nvPr/>
          </p:nvGrpSpPr>
          <p:grpSpPr>
            <a:xfrm>
              <a:off x="2093161" y="5274600"/>
              <a:ext cx="1372827" cy="1244978"/>
              <a:chOff x="2093161" y="5274600"/>
              <a:chExt cx="1372827" cy="1244978"/>
            </a:xfrm>
          </p:grpSpPr>
          <p:sp>
            <p:nvSpPr>
              <p:cNvPr id="27" name="Down Arrow 26"/>
              <p:cNvSpPr/>
              <p:nvPr/>
            </p:nvSpPr>
            <p:spPr>
              <a:xfrm rot="15302902">
                <a:off x="2550361" y="4817400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7246082">
                <a:off x="2551588" y="5605178"/>
                <a:ext cx="457200" cy="1371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FontTx/>
                  <a:buNone/>
                </a:pPr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1" name="Group 51"/>
          <p:cNvGrpSpPr/>
          <p:nvPr/>
        </p:nvGrpSpPr>
        <p:grpSpPr>
          <a:xfrm>
            <a:off x="5181600" y="2419768"/>
            <a:ext cx="1524000" cy="1481554"/>
            <a:chOff x="5486400" y="5105400"/>
            <a:chExt cx="1524000" cy="1481554"/>
          </a:xfrm>
        </p:grpSpPr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486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Structure 2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7086600" y="2419768"/>
            <a:ext cx="1524000" cy="1481554"/>
            <a:chOff x="7391400" y="5105400"/>
            <a:chExt cx="1524000" cy="1481554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7391400" y="5105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391400" y="6248400"/>
              <a:ext cx="1524000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de-DE" sz="1600">
                  <a:solidFill>
                    <a:srgbClr val="000000"/>
                  </a:solidFill>
                </a:rPr>
                <a:t>Function 1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3400" y="1810168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Speciation/orthology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3886200" y="2724568"/>
            <a:ext cx="4114800" cy="914400"/>
            <a:chOff x="4191000" y="5410200"/>
            <a:chExt cx="4114800" cy="914400"/>
          </a:xfrm>
        </p:grpSpPr>
        <p:sp>
          <p:nvSpPr>
            <p:cNvPr id="34" name="Left-Right Arrow 33"/>
            <p:cNvSpPr/>
            <p:nvPr/>
          </p:nvSpPr>
          <p:spPr>
            <a:xfrm rot="5400000">
              <a:off x="39243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5400000">
              <a:off x="5753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7658100" y="5676900"/>
              <a:ext cx="914400" cy="381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5562600"/>
              <a:ext cx="190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</a:rPr>
                <a:t>Similarity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sz="4000" b="1" dirty="0">
                <a:solidFill>
                  <a:srgbClr val="000000"/>
                </a:solidFill>
              </a:rPr>
              <a:t>Sequence and function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9" grpId="0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buNone/>
          <a:defRPr sz="1050" dirty="0" smtClean="0"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On-screen Show (4:3)</PresentationFormat>
  <Paragraphs>369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Courier New</vt:lpstr>
      <vt:lpstr>Helvetica Neue</vt:lpstr>
      <vt:lpstr>Verdana</vt:lpstr>
      <vt:lpstr>Default Design</vt:lpstr>
      <vt:lpstr>1_Default Design</vt:lpstr>
      <vt:lpstr>2_Default Design</vt:lpstr>
      <vt:lpstr>Homology 3D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274</cp:revision>
  <cp:lastPrinted>2018-08-30T10:49:29Z</cp:lastPrinted>
  <dcterms:created xsi:type="dcterms:W3CDTF">2005-04-13T15:56:51Z</dcterms:created>
  <dcterms:modified xsi:type="dcterms:W3CDTF">2020-03-11T14:10:30Z</dcterms:modified>
</cp:coreProperties>
</file>