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9" r:id="rId3"/>
    <p:sldMasterId id="2147483725" r:id="rId4"/>
    <p:sldMasterId id="2147483737" r:id="rId5"/>
    <p:sldMasterId id="2147483750" r:id="rId6"/>
  </p:sldMasterIdLst>
  <p:notesMasterIdLst>
    <p:notesMasterId r:id="rId26"/>
  </p:notesMasterIdLst>
  <p:handoutMasterIdLst>
    <p:handoutMasterId r:id="rId27"/>
  </p:handoutMasterIdLst>
  <p:sldIdLst>
    <p:sldId id="681" r:id="rId7"/>
    <p:sldId id="692" r:id="rId8"/>
    <p:sldId id="693" r:id="rId9"/>
    <p:sldId id="691" r:id="rId10"/>
    <p:sldId id="716" r:id="rId11"/>
    <p:sldId id="698" r:id="rId12"/>
    <p:sldId id="699" r:id="rId13"/>
    <p:sldId id="680" r:id="rId14"/>
    <p:sldId id="700" r:id="rId15"/>
    <p:sldId id="702" r:id="rId16"/>
    <p:sldId id="703" r:id="rId17"/>
    <p:sldId id="704" r:id="rId18"/>
    <p:sldId id="705" r:id="rId19"/>
    <p:sldId id="706" r:id="rId20"/>
    <p:sldId id="715" r:id="rId21"/>
    <p:sldId id="708" r:id="rId22"/>
    <p:sldId id="709" r:id="rId23"/>
    <p:sldId id="710" r:id="rId24"/>
    <p:sldId id="71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FF0000"/>
    <a:srgbClr val="D9EDEF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9" autoAdjust="0"/>
    <p:restoredTop sz="94660"/>
  </p:normalViewPr>
  <p:slideViewPr>
    <p:cSldViewPr>
      <p:cViewPr varScale="1">
        <p:scale>
          <a:sx n="94" d="100"/>
          <a:sy n="94" d="100"/>
        </p:scale>
        <p:origin x="6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30C8F8EA-6E9A-450E-AB3D-2A57E7FF6260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5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5727CA8C-4A7C-4591-AD45-718F8DF3F103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30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2EB7D-8D60-42D5-A45F-65FF8B19D2EA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6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4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2EB7D-8D60-42D5-A45F-65FF8B19D2EA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6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15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srgbClr val="000000"/>
                </a:solidFill>
              </a:rPr>
              <a:pPr/>
              <a:t>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52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10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88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0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srgbClr val="000000"/>
                </a:solidFill>
              </a:rPr>
              <a:pPr/>
              <a:t>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09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9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Left: ataxin1;</a:t>
            </a:r>
            <a:r>
              <a:rPr lang="en-US" baseline="0" dirty="0" smtClean="0"/>
              <a:t> right: PRR11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59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25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2EB7D-8D60-42D5-A45F-65FF8B19D2EA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6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30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2EB7D-8D60-42D5-A45F-65FF8B19D2EA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6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3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2EB7D-8D60-42D5-A45F-65FF8B19D2EA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6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4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36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19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22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5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58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82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14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17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55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82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96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05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53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45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60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5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97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00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76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06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43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74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58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56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54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4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69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59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38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9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48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56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27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19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52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770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374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499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912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85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98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18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245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745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01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64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474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027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409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635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30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262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509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7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7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‹Nr.›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9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9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3/13/2019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20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‹Nr.›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6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‹Nr.›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0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peatsdb.bio.unipd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bdm-01.zdv.uni-mainz.de/~munoz/polyx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solidFill>
            <a:srgbClr val="0F5B8F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298174"/>
            <a:ext cx="1905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en-US" sz="1800" b="1" smtClean="0">
              <a:solidFill>
                <a:srgbClr val="000000"/>
              </a:solidFill>
            </a:endParaRPr>
          </a:p>
        </p:txBody>
      </p:sp>
      <p:pic>
        <p:nvPicPr>
          <p:cNvPr id="1026" name="Bild 3" descr="JGU-Logo_farbe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-2"/>
            <a:ext cx="2336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29387"/>
            <a:ext cx="7696199" cy="2879285"/>
          </a:xfrm>
        </p:spPr>
        <p:txBody>
          <a:bodyPr/>
          <a:lstStyle/>
          <a:p>
            <a:r>
              <a:rPr lang="en-US" sz="5400" smtClean="0"/>
              <a:t>Examining repeats</a:t>
            </a:r>
            <a:br>
              <a:rPr lang="en-US" sz="5400" smtClean="0"/>
            </a:br>
            <a:r>
              <a:rPr lang="en-US" sz="5400" smtClean="0"/>
              <a:t>with databases</a:t>
            </a:r>
            <a:endParaRPr lang="en-US" sz="54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00539" y="4696885"/>
            <a:ext cx="4942921" cy="16004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Miguel </a:t>
            </a:r>
            <a:r>
              <a:rPr lang="en-US" sz="24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Andrade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Faculty of Biology, 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Johannes Gutenberg </a:t>
            </a:r>
            <a:r>
              <a:rPr lang="en-US" sz="18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endParaRPr lang="en-US" sz="180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Mainz, Germany</a:t>
            </a:r>
            <a:endParaRPr lang="en-US" sz="2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ndrade@uni-mainz.de</a:t>
            </a: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"/>
          <p:cNvSpPr>
            <a:spLocks noGrp="1"/>
          </p:cNvSpPr>
          <p:nvPr>
            <p:ph type="title"/>
          </p:nvPr>
        </p:nvSpPr>
        <p:spPr>
          <a:xfrm>
            <a:off x="228600" y="0"/>
            <a:ext cx="6162692" cy="1371600"/>
          </a:xfrm>
        </p:spPr>
        <p:txBody>
          <a:bodyPr/>
          <a:lstStyle/>
          <a:p>
            <a:r>
              <a:rPr lang="de-DE" dirty="0" smtClean="0"/>
              <a:t>3D </a:t>
            </a:r>
            <a:r>
              <a:rPr lang="de-DE" dirty="0" err="1"/>
              <a:t>c</a:t>
            </a:r>
            <a:r>
              <a:rPr lang="de-DE" dirty="0" err="1" smtClean="0"/>
              <a:t>ontext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polyQ</a:t>
            </a:r>
            <a:endParaRPr lang="de-DE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215056" y="361544"/>
            <a:ext cx="270034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Franziska Totzeck</a:t>
            </a:r>
          </a:p>
          <a:p>
            <a:pPr algn="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Pablo Mier</a:t>
            </a:r>
            <a:endParaRPr lang="en-GB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6096000"/>
            <a:ext cx="3505200" cy="338554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GB" sz="1600" dirty="0" err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Totzek</a:t>
            </a:r>
            <a:r>
              <a:rPr lang="de-DE" sz="16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_tradnl" sz="16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 al</a:t>
            </a:r>
            <a:r>
              <a:rPr lang="es-ES_tradnl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_tradnl" sz="1600" i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PLoS ONE (2017)</a:t>
            </a:r>
            <a:endParaRPr lang="en-US" sz="1600" i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162707" y="3297547"/>
            <a:ext cx="5867400" cy="381000"/>
            <a:chOff x="1447800" y="1828800"/>
            <a:chExt cx="5867400" cy="381000"/>
          </a:xfrm>
        </p:grpSpPr>
        <p:sp>
          <p:nvSpPr>
            <p:cNvPr id="6" name="Rechteck 5"/>
            <p:cNvSpPr/>
            <p:nvPr/>
          </p:nvSpPr>
          <p:spPr bwMode="auto">
            <a:xfrm>
              <a:off x="1447800" y="1828800"/>
              <a:ext cx="58674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buFontTx/>
                <a:buNone/>
              </a:pPr>
              <a:endParaRPr lang="de-DE" sz="1800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2286000" y="1828800"/>
              <a:ext cx="1447800" cy="381000"/>
            </a:xfrm>
            <a:prstGeom prst="rect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buFontTx/>
                <a:buNone/>
              </a:pPr>
              <a:r>
                <a:rPr lang="en-US" sz="1800" b="1" dirty="0" smtClean="0">
                  <a:solidFill>
                    <a:srgbClr val="000000"/>
                  </a:solidFill>
                  <a:latin typeface="Arial" charset="0"/>
                </a:rPr>
                <a:t>polyQ</a:t>
              </a:r>
              <a:endParaRPr lang="de-DE" sz="1800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7276052" y="3134104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3D</a:t>
            </a:r>
            <a:endParaRPr lang="de-DE" sz="40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1217135" y="3657600"/>
            <a:ext cx="6899212" cy="1015737"/>
            <a:chOff x="1217135" y="3657600"/>
            <a:chExt cx="6899212" cy="1015737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1217135" y="3657600"/>
              <a:ext cx="4997921" cy="840503"/>
              <a:chOff x="1217135" y="3657600"/>
              <a:chExt cx="4997921" cy="840503"/>
            </a:xfrm>
          </p:grpSpPr>
          <p:grpSp>
            <p:nvGrpSpPr>
              <p:cNvPr id="12" name="Gruppieren 11"/>
              <p:cNvGrpSpPr/>
              <p:nvPr/>
            </p:nvGrpSpPr>
            <p:grpSpPr>
              <a:xfrm>
                <a:off x="1217135" y="4117103"/>
                <a:ext cx="4997921" cy="381000"/>
                <a:chOff x="1217135" y="4117103"/>
                <a:chExt cx="4997921" cy="381000"/>
              </a:xfrm>
            </p:grpSpPr>
            <p:sp>
              <p:nvSpPr>
                <p:cNvPr id="22" name="Rechteck 21"/>
                <p:cNvSpPr/>
                <p:nvPr/>
              </p:nvSpPr>
              <p:spPr bwMode="auto">
                <a:xfrm>
                  <a:off x="1217135" y="4117103"/>
                  <a:ext cx="4997921" cy="381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buFontTx/>
                    <a:buNone/>
                  </a:pPr>
                  <a:endParaRPr lang="de-DE" sz="1800" b="1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1" name="Gerader Verbinder 10"/>
                <p:cNvCxnSpPr/>
                <p:nvPr/>
              </p:nvCxnSpPr>
              <p:spPr bwMode="auto">
                <a:xfrm flipV="1">
                  <a:off x="2819400" y="4138050"/>
                  <a:ext cx="0" cy="360053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9" name="Pfeil nach unten 8"/>
              <p:cNvSpPr/>
              <p:nvPr/>
            </p:nvSpPr>
            <p:spPr bwMode="auto">
              <a:xfrm>
                <a:off x="2667000" y="3657600"/>
                <a:ext cx="304800" cy="533400"/>
              </a:xfrm>
              <a:prstGeom prst="downArrow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buFontTx/>
                  <a:buNone/>
                </a:pPr>
                <a:endParaRPr lang="de-DE" sz="1800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4" name="Textfeld 23"/>
            <p:cNvSpPr txBox="1"/>
            <p:nvPr/>
          </p:nvSpPr>
          <p:spPr>
            <a:xfrm>
              <a:off x="7276052" y="3965451"/>
              <a:ext cx="8402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4000" b="1" dirty="0" smtClean="0">
                  <a:solidFill>
                    <a:srgbClr val="000000"/>
                  </a:solidFill>
                  <a:latin typeface="Arial" charset="0"/>
                </a:rPr>
                <a:t>3D</a:t>
              </a:r>
              <a:endParaRPr lang="de-DE" sz="40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4098" name="Picture 2" descr="http://images.all-free-download.com/images/graphiclarge/not_ok_mark_clip_art_9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43" y="3155470"/>
            <a:ext cx="631111" cy="63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Checkmark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54" y="3809466"/>
            <a:ext cx="1004105" cy="89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21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"/>
          <p:cNvSpPr>
            <a:spLocks noGrp="1"/>
          </p:cNvSpPr>
          <p:nvPr>
            <p:ph type="title"/>
          </p:nvPr>
        </p:nvSpPr>
        <p:spPr>
          <a:xfrm>
            <a:off x="228600" y="0"/>
            <a:ext cx="6162692" cy="1371600"/>
          </a:xfrm>
        </p:spPr>
        <p:txBody>
          <a:bodyPr/>
          <a:lstStyle/>
          <a:p>
            <a:r>
              <a:rPr lang="de-DE" dirty="0" smtClean="0"/>
              <a:t>3D </a:t>
            </a:r>
            <a:r>
              <a:rPr lang="de-DE" dirty="0" err="1"/>
              <a:t>c</a:t>
            </a:r>
            <a:r>
              <a:rPr lang="de-DE" dirty="0" err="1" smtClean="0"/>
              <a:t>ontext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polyQ</a:t>
            </a:r>
            <a:endParaRPr lang="de-DE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215056" y="361544"/>
            <a:ext cx="270034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Franziska Totzeck</a:t>
            </a:r>
          </a:p>
          <a:p>
            <a:pPr algn="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Pablo Mier</a:t>
            </a:r>
            <a:endParaRPr lang="en-GB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961" y="2276059"/>
            <a:ext cx="2827265" cy="290347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311583"/>
            <a:ext cx="2812024" cy="286536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080" y="1856187"/>
            <a:ext cx="670618" cy="44199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1577961" y="2276059"/>
            <a:ext cx="203119" cy="28040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de-DE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4495800" y="2298185"/>
            <a:ext cx="228600" cy="278262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de-DE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Box 20"/>
          <p:cNvSpPr txBox="1"/>
          <p:nvPr/>
        </p:nvSpPr>
        <p:spPr>
          <a:xfrm>
            <a:off x="5638800" y="6096000"/>
            <a:ext cx="3505200" cy="338554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GB" sz="1600" dirty="0" err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Totzek</a:t>
            </a:r>
            <a:r>
              <a:rPr lang="de-DE" sz="16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_tradnl" sz="16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 al</a:t>
            </a:r>
            <a:r>
              <a:rPr lang="es-ES_tradnl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_tradnl" sz="1600" i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PLoS ONE (2017)</a:t>
            </a:r>
            <a:endParaRPr lang="en-US" sz="1600" i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3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"/>
          <p:cNvSpPr>
            <a:spLocks noGrp="1"/>
          </p:cNvSpPr>
          <p:nvPr>
            <p:ph type="title"/>
          </p:nvPr>
        </p:nvSpPr>
        <p:spPr>
          <a:xfrm>
            <a:off x="228600" y="0"/>
            <a:ext cx="6162692" cy="1371600"/>
          </a:xfrm>
        </p:spPr>
        <p:txBody>
          <a:bodyPr/>
          <a:lstStyle/>
          <a:p>
            <a:r>
              <a:rPr lang="de-DE" dirty="0" smtClean="0"/>
              <a:t>3D </a:t>
            </a:r>
            <a:r>
              <a:rPr lang="de-DE" dirty="0" err="1"/>
              <a:t>c</a:t>
            </a:r>
            <a:r>
              <a:rPr lang="de-DE" dirty="0" err="1" smtClean="0"/>
              <a:t>ontext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polyQ</a:t>
            </a:r>
            <a:endParaRPr lang="de-DE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215056" y="361544"/>
            <a:ext cx="270034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Franziska Totzeck</a:t>
            </a:r>
          </a:p>
          <a:p>
            <a:pPr algn="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Pablo Mier</a:t>
            </a:r>
            <a:endParaRPr lang="en-GB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080" y="1856187"/>
            <a:ext cx="670618" cy="441998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1638573" y="2411240"/>
            <a:ext cx="2843508" cy="2949196"/>
            <a:chOff x="1849588" y="2411240"/>
            <a:chExt cx="2843508" cy="2949196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6796" y="2411240"/>
              <a:ext cx="2766300" cy="2949196"/>
            </a:xfrm>
            <a:prstGeom prst="rect">
              <a:avLst/>
            </a:prstGeom>
          </p:spPr>
        </p:pic>
        <p:sp>
          <p:nvSpPr>
            <p:cNvPr id="12" name="Rechteck 11"/>
            <p:cNvSpPr/>
            <p:nvPr/>
          </p:nvSpPr>
          <p:spPr bwMode="auto">
            <a:xfrm>
              <a:off x="1849588" y="2413671"/>
              <a:ext cx="203119" cy="28040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buFontTx/>
                <a:buNone/>
              </a:pPr>
              <a:endParaRPr lang="de-DE" sz="1800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4482081" y="2411240"/>
            <a:ext cx="2805224" cy="2872989"/>
            <a:chOff x="4693096" y="2411240"/>
            <a:chExt cx="2805224" cy="287298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4400" y="2411240"/>
              <a:ext cx="2773920" cy="2872989"/>
            </a:xfrm>
            <a:prstGeom prst="rect">
              <a:avLst/>
            </a:prstGeom>
          </p:spPr>
        </p:pic>
        <p:sp>
          <p:nvSpPr>
            <p:cNvPr id="15" name="Rechteck 14"/>
            <p:cNvSpPr/>
            <p:nvPr/>
          </p:nvSpPr>
          <p:spPr bwMode="auto">
            <a:xfrm>
              <a:off x="4693096" y="2411240"/>
              <a:ext cx="228600" cy="278262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buFontTx/>
                <a:buNone/>
              </a:pPr>
              <a:endParaRPr lang="de-DE" sz="1800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" name="TextBox 20"/>
          <p:cNvSpPr txBox="1"/>
          <p:nvPr/>
        </p:nvSpPr>
        <p:spPr>
          <a:xfrm>
            <a:off x="5638800" y="6096000"/>
            <a:ext cx="3505200" cy="338554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GB" sz="1600" dirty="0" err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Totzek</a:t>
            </a:r>
            <a:r>
              <a:rPr lang="de-DE" sz="16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_tradnl" sz="16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 al</a:t>
            </a:r>
            <a:r>
              <a:rPr lang="es-ES_tradnl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_tradnl" sz="1600" i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PLoS ONE (2017)</a:t>
            </a:r>
            <a:endParaRPr lang="en-US" sz="1600" i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86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"/>
          <p:cNvSpPr>
            <a:spLocks noGrp="1"/>
          </p:cNvSpPr>
          <p:nvPr>
            <p:ph type="title"/>
          </p:nvPr>
        </p:nvSpPr>
        <p:spPr>
          <a:xfrm>
            <a:off x="228600" y="0"/>
            <a:ext cx="6162692" cy="1371600"/>
          </a:xfrm>
        </p:spPr>
        <p:txBody>
          <a:bodyPr/>
          <a:lstStyle/>
          <a:p>
            <a:r>
              <a:rPr lang="de-DE" dirty="0" smtClean="0"/>
              <a:t>3D </a:t>
            </a:r>
            <a:r>
              <a:rPr lang="de-DE" dirty="0" err="1"/>
              <a:t>c</a:t>
            </a:r>
            <a:r>
              <a:rPr lang="de-DE" dirty="0" err="1" smtClean="0"/>
              <a:t>ontext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polyQ</a:t>
            </a:r>
            <a:endParaRPr lang="de-DE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215056" y="361544"/>
            <a:ext cx="270034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Franziska Totzeck</a:t>
            </a:r>
          </a:p>
          <a:p>
            <a:pPr algn="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Pablo Mier</a:t>
            </a:r>
            <a:endParaRPr lang="en-GB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080" y="1856187"/>
            <a:ext cx="670618" cy="44199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080" y="2308233"/>
            <a:ext cx="2758679" cy="285012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832" y="2331095"/>
            <a:ext cx="2781541" cy="2827265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4495800" y="2298185"/>
            <a:ext cx="228600" cy="278262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de-DE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1769527" y="2298185"/>
            <a:ext cx="228600" cy="278262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de-DE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5638800" y="6096000"/>
            <a:ext cx="3505200" cy="338554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GB" sz="1600" dirty="0" err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Totzek</a:t>
            </a:r>
            <a:r>
              <a:rPr lang="de-DE" sz="16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_tradnl" sz="16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 al</a:t>
            </a:r>
            <a:r>
              <a:rPr lang="es-ES_tradnl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_tradnl" sz="1600" i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PLoS ONE (2017)</a:t>
            </a:r>
            <a:endParaRPr lang="en-US" sz="1600" i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109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de-DE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itel 2"/>
          <p:cNvSpPr>
            <a:spLocks noGrp="1"/>
          </p:cNvSpPr>
          <p:nvPr>
            <p:ph type="title"/>
          </p:nvPr>
        </p:nvSpPr>
        <p:spPr>
          <a:xfrm>
            <a:off x="228600" y="0"/>
            <a:ext cx="6162692" cy="1371600"/>
          </a:xfrm>
        </p:spPr>
        <p:txBody>
          <a:bodyPr/>
          <a:lstStyle/>
          <a:p>
            <a:r>
              <a:rPr lang="de-DE" dirty="0" smtClean="0"/>
              <a:t>3D </a:t>
            </a:r>
            <a:r>
              <a:rPr lang="de-DE" dirty="0" err="1"/>
              <a:t>c</a:t>
            </a:r>
            <a:r>
              <a:rPr lang="de-DE" dirty="0" err="1" smtClean="0"/>
              <a:t>ontext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polyQ</a:t>
            </a:r>
            <a:endParaRPr lang="de-DE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215056" y="361544"/>
            <a:ext cx="270034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Franziska Totzeck</a:t>
            </a:r>
          </a:p>
          <a:p>
            <a:pPr algn="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Pablo Mier</a:t>
            </a:r>
            <a:endParaRPr lang="en-GB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53" y="1633537"/>
            <a:ext cx="6848475" cy="4962525"/>
          </a:xfrm>
          <a:prstGeom prst="rect">
            <a:avLst/>
          </a:prstGeom>
        </p:spPr>
      </p:pic>
      <p:sp>
        <p:nvSpPr>
          <p:cNvPr id="7" name="TextBox 20"/>
          <p:cNvSpPr txBox="1"/>
          <p:nvPr/>
        </p:nvSpPr>
        <p:spPr>
          <a:xfrm>
            <a:off x="5638800" y="6096000"/>
            <a:ext cx="3505200" cy="338554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GB" sz="1600" dirty="0" err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Totzek</a:t>
            </a:r>
            <a:r>
              <a:rPr lang="de-DE" sz="16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_tradnl" sz="16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 al</a:t>
            </a:r>
            <a:r>
              <a:rPr lang="es-ES_tradnl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_tradnl" sz="1600" i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PLoS ONE (2017)</a:t>
            </a:r>
            <a:endParaRPr lang="en-US" sz="1600" i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92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457200" y="76200"/>
            <a:ext cx="7556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GB" sz="3600" b="1" dirty="0" err="1" smtClean="0">
                <a:solidFill>
                  <a:srgbClr val="000000"/>
                </a:solidFill>
                <a:latin typeface="Arial" charset="0"/>
              </a:rPr>
              <a:t>Fasta</a:t>
            </a:r>
            <a:r>
              <a:rPr lang="en-GB" sz="3600" b="1" dirty="0" smtClean="0">
                <a:solidFill>
                  <a:srgbClr val="000000"/>
                </a:solidFill>
                <a:latin typeface="Arial" charset="0"/>
              </a:rPr>
              <a:t> Herder 2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5" y="1177863"/>
            <a:ext cx="8824725" cy="5105842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740811" y="80128"/>
            <a:ext cx="114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Pablo Mier</a:t>
            </a:r>
            <a:endParaRPr lang="de-DE" sz="2000" dirty="0" smtClean="0">
              <a:solidFill>
                <a:srgbClr val="000000"/>
              </a:solidFill>
            </a:endParaRPr>
          </a:p>
        </p:txBody>
      </p:sp>
      <p:pic>
        <p:nvPicPr>
          <p:cNvPr id="13" name="Picture 2" descr="http://cbdm.uni-mainz.de/files/2014/08/PM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76200"/>
            <a:ext cx="8953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0"/>
          <p:cNvSpPr txBox="1"/>
          <p:nvPr/>
        </p:nvSpPr>
        <p:spPr>
          <a:xfrm>
            <a:off x="4495799" y="6263280"/>
            <a:ext cx="4648201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s-ES_tradnl" sz="1800" b="1" dirty="0" smtClean="0">
                <a:solidFill>
                  <a:srgbClr val="000000"/>
                </a:solidFill>
                <a:latin typeface="Arial" charset="0"/>
              </a:rPr>
              <a:t>Mier and Andrade (2016) </a:t>
            </a:r>
            <a:r>
              <a:rPr lang="es-ES_tradnl" sz="1800" b="1" i="1" dirty="0" smtClean="0">
                <a:solidFill>
                  <a:srgbClr val="000000"/>
                </a:solidFill>
                <a:latin typeface="Arial" charset="0"/>
              </a:rPr>
              <a:t>J. Comp. Biol.</a:t>
            </a:r>
            <a:endParaRPr lang="en-US" sz="1800" b="1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2" y="838200"/>
            <a:ext cx="8305800" cy="5914044"/>
          </a:xfrm>
          <a:prstGeom prst="rect">
            <a:avLst/>
          </a:prstGeom>
        </p:spPr>
      </p:pic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b="1" smtClean="0">
                <a:solidFill>
                  <a:srgbClr val="000000"/>
                </a:solidFill>
              </a:rPr>
              <a:t>Exercise </a:t>
            </a:r>
            <a:r>
              <a:rPr lang="en-US" sz="2800" b="1">
                <a:solidFill>
                  <a:srgbClr val="000000"/>
                </a:solidFill>
              </a:rPr>
              <a:t>3</a:t>
            </a:r>
            <a:r>
              <a:rPr lang="en-US" sz="2800" b="1" smtClean="0">
                <a:solidFill>
                  <a:srgbClr val="000000"/>
                </a:solidFill>
              </a:rPr>
              <a:t>. </a:t>
            </a:r>
            <a:r>
              <a:rPr lang="en-US" sz="2800" b="1" dirty="0" smtClean="0">
                <a:solidFill>
                  <a:srgbClr val="000000"/>
                </a:solidFill>
              </a:rPr>
              <a:t>Find a 3D of a </a:t>
            </a:r>
            <a:r>
              <a:rPr lang="en-US" sz="2800" b="1" dirty="0" err="1" smtClean="0">
                <a:solidFill>
                  <a:srgbClr val="000000"/>
                </a:solidFill>
              </a:rPr>
              <a:t>polyQ</a:t>
            </a:r>
            <a:r>
              <a:rPr lang="en-US" sz="2800" b="1" dirty="0" smtClean="0">
                <a:solidFill>
                  <a:srgbClr val="000000"/>
                </a:solidFill>
              </a:rPr>
              <a:t> ortholog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153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Go to </a:t>
            </a:r>
            <a:r>
              <a:rPr lang="en-US" sz="2000" dirty="0">
                <a:solidFill>
                  <a:srgbClr val="000000"/>
                </a:solidFill>
              </a:rPr>
              <a:t>FASTAHERDER2: 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http</a:t>
            </a:r>
            <a:r>
              <a:rPr lang="en-US" sz="2000" dirty="0">
                <a:solidFill>
                  <a:srgbClr val="000000"/>
                </a:solidFill>
              </a:rPr>
              <a:t>://cbdm-01.zdv.uni-mainz.de/~munoz/fh2/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Find a cluster containing </a:t>
            </a:r>
            <a:r>
              <a:rPr lang="en-US" sz="2000" dirty="0" err="1" smtClean="0">
                <a:solidFill>
                  <a:srgbClr val="000000"/>
                </a:solidFill>
              </a:rPr>
              <a:t>polyQ</a:t>
            </a:r>
            <a:r>
              <a:rPr lang="en-US" sz="2000" dirty="0" smtClean="0">
                <a:solidFill>
                  <a:srgbClr val="000000"/>
                </a:solidFill>
              </a:rPr>
              <a:t> and a PDB using mode 4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Find the structure surrounding the place of </a:t>
            </a:r>
            <a:r>
              <a:rPr lang="en-US" sz="2000" dirty="0" err="1">
                <a:solidFill>
                  <a:srgbClr val="0000FF"/>
                </a:solidFill>
              </a:rPr>
              <a:t>polyQ</a:t>
            </a:r>
            <a:r>
              <a:rPr lang="en-US" sz="2000" dirty="0">
                <a:solidFill>
                  <a:srgbClr val="0000FF"/>
                </a:solidFill>
              </a:rPr>
              <a:t> insertion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Any problems?</a:t>
            </a:r>
          </a:p>
          <a:p>
            <a:pPr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153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Go to FASTAHERDER2: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http://cbdm-01.zdv.uni-mainz.de/~munoz/fh2/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Find a cluster containing </a:t>
            </a:r>
            <a:r>
              <a:rPr lang="en-US" sz="2000" dirty="0" err="1" smtClean="0">
                <a:solidFill>
                  <a:srgbClr val="000000"/>
                </a:solidFill>
              </a:rPr>
              <a:t>polyQ</a:t>
            </a:r>
            <a:r>
              <a:rPr lang="en-US" sz="2000" dirty="0" smtClean="0">
                <a:solidFill>
                  <a:srgbClr val="000000"/>
                </a:solidFill>
              </a:rPr>
              <a:t> and a PDB using mode 4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Find the structure surrounding the place of </a:t>
            </a:r>
            <a:r>
              <a:rPr lang="en-US" sz="2000" dirty="0" err="1">
                <a:solidFill>
                  <a:srgbClr val="0000FF"/>
                </a:solidFill>
              </a:rPr>
              <a:t>polyQ</a:t>
            </a:r>
            <a:r>
              <a:rPr lang="en-US" sz="2000" dirty="0">
                <a:solidFill>
                  <a:srgbClr val="0000FF"/>
                </a:solidFill>
              </a:rPr>
              <a:t> insertion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Any problems?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If yes, then use this example:</a:t>
            </a:r>
          </a:p>
          <a:p>
            <a:pPr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Species: “Escherichia coli”, PDB “yes”, and </a:t>
            </a:r>
            <a:r>
              <a:rPr lang="en-US" sz="2000" dirty="0" err="1" smtClean="0">
                <a:solidFill>
                  <a:srgbClr val="000000"/>
                </a:solidFill>
              </a:rPr>
              <a:t>polyQ</a:t>
            </a:r>
            <a:r>
              <a:rPr lang="en-US" sz="2000" dirty="0" smtClean="0">
                <a:solidFill>
                  <a:srgbClr val="000000"/>
                </a:solidFill>
              </a:rPr>
              <a:t> “yes”</a:t>
            </a:r>
          </a:p>
          <a:p>
            <a:pPr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Get the E. coli sequence and the one with </a:t>
            </a:r>
            <a:r>
              <a:rPr lang="en-US" sz="2000" dirty="0" err="1" smtClean="0">
                <a:solidFill>
                  <a:srgbClr val="000000"/>
                </a:solidFill>
              </a:rPr>
              <a:t>polyQ</a:t>
            </a:r>
            <a:r>
              <a:rPr lang="en-US" sz="2000" dirty="0" smtClean="0">
                <a:solidFill>
                  <a:srgbClr val="000000"/>
                </a:solidFill>
              </a:rPr>
              <a:t> and align them. </a:t>
            </a:r>
            <a:r>
              <a:rPr lang="en-US" sz="2000" dirty="0">
                <a:solidFill>
                  <a:srgbClr val="0000FF"/>
                </a:solidFill>
              </a:rPr>
              <a:t>Can you see the </a:t>
            </a:r>
            <a:r>
              <a:rPr lang="en-US" sz="2000" dirty="0" err="1">
                <a:solidFill>
                  <a:srgbClr val="0000FF"/>
                </a:solidFill>
              </a:rPr>
              <a:t>polyQ</a:t>
            </a:r>
            <a:r>
              <a:rPr lang="en-US" sz="2000" dirty="0">
                <a:solidFill>
                  <a:srgbClr val="0000FF"/>
                </a:solidFill>
              </a:rPr>
              <a:t> insertions?</a:t>
            </a:r>
          </a:p>
          <a:p>
            <a:pPr>
              <a:buFontTx/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Compare </a:t>
            </a:r>
            <a:r>
              <a:rPr lang="en-US" sz="2000" dirty="0">
                <a:solidFill>
                  <a:srgbClr val="0000FF"/>
                </a:solidFill>
              </a:rPr>
              <a:t>to </a:t>
            </a:r>
            <a:r>
              <a:rPr lang="en-US" sz="2000" dirty="0" smtClean="0">
                <a:solidFill>
                  <a:srgbClr val="0000FF"/>
                </a:solidFill>
              </a:rPr>
              <a:t>PDB:</a:t>
            </a:r>
            <a:r>
              <a:rPr lang="de-DE" sz="2000" dirty="0" smtClean="0">
                <a:solidFill>
                  <a:srgbClr val="0000FF"/>
                </a:solidFill>
              </a:rPr>
              <a:t>4JNF (</a:t>
            </a:r>
            <a:r>
              <a:rPr lang="de-DE" sz="2000" dirty="0" err="1" smtClean="0">
                <a:solidFill>
                  <a:srgbClr val="0000FF"/>
                </a:solidFill>
              </a:rPr>
              <a:t>from</a:t>
            </a:r>
            <a:r>
              <a:rPr lang="de-DE" sz="2000" dirty="0" smtClean="0">
                <a:solidFill>
                  <a:srgbClr val="0000FF"/>
                </a:solidFill>
              </a:rPr>
              <a:t> DNAK_ECOLI P0A6Y8)</a:t>
            </a:r>
            <a:endParaRPr lang="en-US" sz="2000" dirty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b="1" smtClean="0">
                <a:solidFill>
                  <a:srgbClr val="000000"/>
                </a:solidFill>
              </a:rPr>
              <a:t>Exercise </a:t>
            </a:r>
            <a:r>
              <a:rPr lang="en-US" sz="2800" b="1">
                <a:solidFill>
                  <a:srgbClr val="000000"/>
                </a:solidFill>
              </a:rPr>
              <a:t>3</a:t>
            </a:r>
            <a:r>
              <a:rPr lang="en-US" sz="2800" b="1" smtClean="0">
                <a:solidFill>
                  <a:srgbClr val="000000"/>
                </a:solidFill>
              </a:rPr>
              <a:t>. </a:t>
            </a:r>
            <a:r>
              <a:rPr lang="en-US" sz="2800" b="1" dirty="0" smtClean="0">
                <a:solidFill>
                  <a:srgbClr val="000000"/>
                </a:solidFill>
              </a:rPr>
              <a:t>Find a 3D of a </a:t>
            </a:r>
            <a:r>
              <a:rPr lang="en-US" sz="2800" b="1" dirty="0" err="1" smtClean="0">
                <a:solidFill>
                  <a:srgbClr val="000000"/>
                </a:solidFill>
              </a:rPr>
              <a:t>polyQ</a:t>
            </a:r>
            <a:r>
              <a:rPr lang="en-US" sz="2800" b="1" dirty="0" smtClean="0">
                <a:solidFill>
                  <a:srgbClr val="000000"/>
                </a:solidFill>
              </a:rPr>
              <a:t> ortholog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8153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FH2 </a:t>
            </a:r>
            <a:r>
              <a:rPr lang="en-US" sz="2000" dirty="0">
                <a:solidFill>
                  <a:srgbClr val="000000"/>
                </a:solidFill>
              </a:rPr>
              <a:t>mode 3 with </a:t>
            </a:r>
            <a:r>
              <a:rPr lang="en-US" sz="2000" dirty="0" smtClean="0">
                <a:solidFill>
                  <a:srgbClr val="000000"/>
                </a:solidFill>
              </a:rPr>
              <a:t>C4YKT4 / </a:t>
            </a:r>
            <a:r>
              <a:rPr lang="en-US" sz="2000" i="1" dirty="0" smtClean="0">
                <a:solidFill>
                  <a:srgbClr val="000000"/>
                </a:solidFill>
              </a:rPr>
              <a:t>Candida </a:t>
            </a:r>
            <a:r>
              <a:rPr lang="en-US" sz="2000" i="1" dirty="0" err="1">
                <a:solidFill>
                  <a:srgbClr val="000000"/>
                </a:solidFill>
              </a:rPr>
              <a:t>albicans</a:t>
            </a:r>
            <a:r>
              <a:rPr lang="en-US" sz="2000" dirty="0">
                <a:solidFill>
                  <a:srgbClr val="000000"/>
                </a:solidFill>
              </a:rPr>
              <a:t> 288 aa with two </a:t>
            </a:r>
            <a:r>
              <a:rPr lang="en-US" sz="2000" dirty="0" smtClean="0">
                <a:solidFill>
                  <a:srgbClr val="000000"/>
                </a:solidFill>
              </a:rPr>
              <a:t>polyQ</a:t>
            </a:r>
          </a:p>
          <a:p>
            <a:pPr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Align and compare to P01123 </a:t>
            </a:r>
            <a:r>
              <a:rPr lang="en-US" sz="2000" i="1" dirty="0">
                <a:solidFill>
                  <a:srgbClr val="0000FF"/>
                </a:solidFill>
              </a:rPr>
              <a:t>S. cerevisiae </a:t>
            </a:r>
            <a:r>
              <a:rPr lang="en-US" sz="2000" dirty="0">
                <a:solidFill>
                  <a:srgbClr val="0000FF"/>
                </a:solidFill>
              </a:rPr>
              <a:t>206 alpha-helix and polyQ inserts after. See PDB 2BCG chain Y = YPT1 </a:t>
            </a:r>
          </a:p>
          <a:p>
            <a:pPr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b="1" smtClean="0">
                <a:solidFill>
                  <a:srgbClr val="000000"/>
                </a:solidFill>
              </a:rPr>
              <a:t>Exercise </a:t>
            </a:r>
            <a:r>
              <a:rPr lang="en-US" sz="2800" b="1">
                <a:solidFill>
                  <a:srgbClr val="000000"/>
                </a:solidFill>
              </a:rPr>
              <a:t>3</a:t>
            </a:r>
            <a:r>
              <a:rPr lang="en-US" sz="2800" b="1" smtClean="0">
                <a:solidFill>
                  <a:srgbClr val="000000"/>
                </a:solidFill>
              </a:rPr>
              <a:t>. </a:t>
            </a:r>
            <a:r>
              <a:rPr lang="en-US" sz="2800" b="1" dirty="0" smtClean="0">
                <a:solidFill>
                  <a:srgbClr val="000000"/>
                </a:solidFill>
              </a:rPr>
              <a:t>Find a 3D of a </a:t>
            </a:r>
            <a:r>
              <a:rPr lang="en-US" sz="2800" b="1" dirty="0" err="1" smtClean="0">
                <a:solidFill>
                  <a:srgbClr val="000000"/>
                </a:solidFill>
              </a:rPr>
              <a:t>polyQ</a:t>
            </a:r>
            <a:r>
              <a:rPr lang="en-US" sz="2800" b="1" dirty="0" smtClean="0">
                <a:solidFill>
                  <a:srgbClr val="000000"/>
                </a:solidFill>
              </a:rPr>
              <a:t> ortholog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751566" y="228600"/>
            <a:ext cx="3326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dirty="0" err="1" smtClean="0">
                <a:latin typeface="Verdana" pitchFamily="34" charset="0"/>
              </a:rPr>
              <a:t>RepeatsDB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10" y="1143000"/>
            <a:ext cx="8390063" cy="551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751566" y="228600"/>
            <a:ext cx="3326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dirty="0" err="1" smtClean="0">
                <a:latin typeface="Verdana" pitchFamily="34" charset="0"/>
              </a:rPr>
              <a:t>RepeatsDB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00042" y="1102309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800" dirty="0"/>
              <a:t>http://repeatsdb.bio.unipd.it/protein/3vbpA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93" y="1775138"/>
            <a:ext cx="8535504" cy="508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42900" y="1447800"/>
            <a:ext cx="8229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Go to </a:t>
            </a:r>
            <a:r>
              <a:rPr lang="en-US" sz="2400" dirty="0" err="1" smtClean="0"/>
              <a:t>RepeatsDB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http://repeatsdb.bio.unipd.it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Go to Search, then select database </a:t>
            </a:r>
            <a:r>
              <a:rPr lang="en-US" sz="2400" dirty="0" err="1" smtClean="0"/>
              <a:t>RepeatsDB</a:t>
            </a:r>
            <a:r>
              <a:rPr lang="en-US" sz="2400" dirty="0" smtClean="0"/>
              <a:t>, and Search field</a:t>
            </a:r>
            <a:r>
              <a:rPr lang="en-US" sz="2400" smtClean="0"/>
              <a:t>, </a:t>
            </a:r>
            <a:r>
              <a:rPr lang="en-US" sz="2400" smtClean="0"/>
              <a:t>No.units (fill both </a:t>
            </a:r>
            <a:r>
              <a:rPr lang="en-US" sz="2400" b="1" smtClean="0"/>
              <a:t>From</a:t>
            </a:r>
            <a:r>
              <a:rPr lang="en-US" sz="2400" smtClean="0"/>
              <a:t> and </a:t>
            </a:r>
            <a:r>
              <a:rPr lang="en-US" sz="2400" b="1" smtClean="0"/>
              <a:t>To</a:t>
            </a:r>
            <a:r>
              <a:rPr lang="en-US" sz="2400" smtClean="0"/>
              <a:t> with the same number)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Choose one example (you might look for an </a:t>
            </a:r>
            <a:r>
              <a:rPr lang="en-US" sz="2400" dirty="0" err="1" smtClean="0"/>
              <a:t>unreviewed</a:t>
            </a:r>
            <a:r>
              <a:rPr lang="en-US" sz="2400" dirty="0" smtClean="0"/>
              <a:t> one) and </a:t>
            </a:r>
            <a:r>
              <a:rPr lang="en-US" sz="2400" dirty="0" smtClean="0">
                <a:solidFill>
                  <a:srgbClr val="0000FF"/>
                </a:solidFill>
              </a:rPr>
              <a:t>write </a:t>
            </a:r>
            <a:r>
              <a:rPr lang="en-US" sz="2400" smtClean="0">
                <a:solidFill>
                  <a:srgbClr val="0000FF"/>
                </a:solidFill>
              </a:rPr>
              <a:t>the </a:t>
            </a:r>
            <a:r>
              <a:rPr lang="en-US" sz="2400" smtClean="0">
                <a:solidFill>
                  <a:srgbClr val="0000FF"/>
                </a:solidFill>
              </a:rPr>
              <a:t>PDB name </a:t>
            </a:r>
            <a:r>
              <a:rPr lang="en-US" sz="2400" dirty="0" smtClean="0">
                <a:solidFill>
                  <a:srgbClr val="0000FF"/>
                </a:solidFill>
              </a:rPr>
              <a:t>in your card</a:t>
            </a:r>
            <a:r>
              <a:rPr lang="en-US" sz="2400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Check the assignment of the units. Is it correct? What about insertions? Are there mistakes? </a:t>
            </a:r>
            <a:r>
              <a:rPr lang="en-US" sz="2400" smtClean="0">
                <a:solidFill>
                  <a:srgbClr val="0000FF"/>
                </a:solidFill>
              </a:rPr>
              <a:t>Write an evaluation in the card: Looks good / one repeat wrong / many mistakes / total mess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smtClean="0"/>
              <a:t>Exercise 1. </a:t>
            </a:r>
            <a:r>
              <a:rPr lang="en-US" sz="2800" b="1" dirty="0" smtClean="0"/>
              <a:t>Examining repeat structures in </a:t>
            </a:r>
            <a:r>
              <a:rPr lang="en-US" sz="2800" b="1" dirty="0" err="1" smtClean="0"/>
              <a:t>repeatsDB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92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26" y="903733"/>
            <a:ext cx="8440698" cy="4506570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457199" y="76200"/>
            <a:ext cx="827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GB" b="1" dirty="0" smtClean="0">
                <a:solidFill>
                  <a:srgbClr val="000000"/>
                </a:solidFill>
                <a:latin typeface="Arial" charset="0"/>
              </a:rPr>
              <a:t>Evolution of </a:t>
            </a:r>
            <a:r>
              <a:rPr lang="en-GB" b="1" dirty="0" err="1" smtClean="0">
                <a:solidFill>
                  <a:srgbClr val="000000"/>
                </a:solidFill>
                <a:latin typeface="Arial" charset="0"/>
              </a:rPr>
              <a:t>homorepeats</a:t>
            </a:r>
            <a:r>
              <a:rPr lang="en-GB" b="1" dirty="0" smtClean="0">
                <a:solidFill>
                  <a:srgbClr val="000000"/>
                </a:solidFill>
                <a:latin typeface="Arial" charset="0"/>
              </a:rPr>
              <a:t> in 50 species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03330" y="5653062"/>
            <a:ext cx="114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Pablo Mier</a:t>
            </a:r>
            <a:endParaRPr lang="de-DE" sz="2000" dirty="0" smtClean="0">
              <a:solidFill>
                <a:srgbClr val="000000"/>
              </a:solidFill>
            </a:endParaRPr>
          </a:p>
        </p:txBody>
      </p:sp>
      <p:pic>
        <p:nvPicPr>
          <p:cNvPr id="7" name="Picture 2" descr="http://cbdm.uni-mainz.de/files/2014/08/PM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859" y="5185739"/>
            <a:ext cx="8953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6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feld 34"/>
          <p:cNvSpPr txBox="1"/>
          <p:nvPr/>
        </p:nvSpPr>
        <p:spPr>
          <a:xfrm>
            <a:off x="298704" y="213625"/>
            <a:ext cx="877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GB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ontext and evolution of </a:t>
            </a:r>
            <a:r>
              <a:rPr lang="en-GB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homorepeats</a:t>
            </a:r>
            <a:endParaRPr lang="en-GB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732"/>
            <a:ext cx="907686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06966"/>
            <a:ext cx="331946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3886200" y="5406966"/>
            <a:ext cx="508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b="1" dirty="0" err="1" smtClean="0">
                <a:solidFill>
                  <a:srgbClr val="006AB3"/>
                </a:solidFill>
                <a:latin typeface="Calibri"/>
              </a:rPr>
              <a:t>d</a:t>
            </a:r>
            <a:r>
              <a:rPr lang="en-GB" b="1" dirty="0" err="1">
                <a:solidFill>
                  <a:srgbClr val="006AB3"/>
                </a:solidFill>
                <a:latin typeface="Calibri"/>
              </a:rPr>
              <a:t>A</a:t>
            </a:r>
            <a:r>
              <a:rPr lang="en-GB" dirty="0" err="1" smtClean="0">
                <a:solidFill>
                  <a:srgbClr val="006AB3"/>
                </a:solidFill>
                <a:latin typeface="Calibri"/>
              </a:rPr>
              <a:t>tabase</a:t>
            </a:r>
            <a:r>
              <a:rPr lang="en-GB" dirty="0" smtClean="0">
                <a:solidFill>
                  <a:srgbClr val="006AB3"/>
                </a:solidFill>
                <a:latin typeface="Calibri"/>
              </a:rPr>
              <a:t> of </a:t>
            </a:r>
            <a:r>
              <a:rPr lang="en-GB" b="1" dirty="0" err="1">
                <a:solidFill>
                  <a:srgbClr val="006AB3"/>
                </a:solidFill>
                <a:latin typeface="Calibri"/>
              </a:rPr>
              <a:t>P</a:t>
            </a:r>
            <a:r>
              <a:rPr lang="en-GB" dirty="0" err="1" smtClean="0">
                <a:solidFill>
                  <a:srgbClr val="006AB3"/>
                </a:solidFill>
                <a:latin typeface="Calibri"/>
              </a:rPr>
              <a:t>olyX</a:t>
            </a:r>
            <a:r>
              <a:rPr lang="en-GB" dirty="0" smtClean="0">
                <a:solidFill>
                  <a:srgbClr val="006AB3"/>
                </a:solidFill>
                <a:latin typeface="Calibri"/>
              </a:rPr>
              <a:t> </a:t>
            </a:r>
            <a:r>
              <a:rPr lang="en-GB" b="1" dirty="0" smtClean="0">
                <a:solidFill>
                  <a:srgbClr val="006AB3"/>
                </a:solidFill>
                <a:latin typeface="Calibri"/>
              </a:rPr>
              <a:t>E</a:t>
            </a:r>
            <a:r>
              <a:rPr lang="en-GB" dirty="0" smtClean="0">
                <a:solidFill>
                  <a:srgbClr val="006AB3"/>
                </a:solidFill>
                <a:latin typeface="Calibri"/>
              </a:rPr>
              <a:t>volution</a:t>
            </a:r>
            <a:endParaRPr lang="en-GB" dirty="0">
              <a:solidFill>
                <a:srgbClr val="006AB3"/>
              </a:solidFill>
              <a:latin typeface="Calibri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5276032" y="6128069"/>
            <a:ext cx="386796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Mier </a:t>
            </a:r>
            <a:r>
              <a:rPr lang="en-US" sz="1600" i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 al. </a:t>
            </a: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(2016) Bioinformatics</a:t>
            </a:r>
          </a:p>
        </p:txBody>
      </p:sp>
    </p:spTree>
    <p:extLst>
      <p:ext uri="{BB962C8B-B14F-4D97-AF65-F5344CB8AC3E}">
        <p14:creationId xmlns:p14="http://schemas.microsoft.com/office/powerpoint/2010/main" val="26811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06966"/>
            <a:ext cx="331946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" y="754446"/>
            <a:ext cx="4642485" cy="415959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50" y="838774"/>
            <a:ext cx="4388334" cy="4489994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3886200" y="5406966"/>
            <a:ext cx="508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b="1" dirty="0" err="1" smtClean="0">
                <a:solidFill>
                  <a:srgbClr val="006AB3"/>
                </a:solidFill>
                <a:latin typeface="Calibri"/>
              </a:rPr>
              <a:t>d</a:t>
            </a:r>
            <a:r>
              <a:rPr lang="en-GB" b="1" dirty="0" err="1">
                <a:solidFill>
                  <a:srgbClr val="006AB3"/>
                </a:solidFill>
                <a:latin typeface="Calibri"/>
              </a:rPr>
              <a:t>A</a:t>
            </a:r>
            <a:r>
              <a:rPr lang="en-GB" dirty="0" err="1" smtClean="0">
                <a:solidFill>
                  <a:srgbClr val="006AB3"/>
                </a:solidFill>
                <a:latin typeface="Calibri"/>
              </a:rPr>
              <a:t>tabase</a:t>
            </a:r>
            <a:r>
              <a:rPr lang="en-GB" dirty="0" smtClean="0">
                <a:solidFill>
                  <a:srgbClr val="006AB3"/>
                </a:solidFill>
                <a:latin typeface="Calibri"/>
              </a:rPr>
              <a:t> of </a:t>
            </a:r>
            <a:r>
              <a:rPr lang="en-GB" b="1" dirty="0" err="1">
                <a:solidFill>
                  <a:srgbClr val="006AB3"/>
                </a:solidFill>
                <a:latin typeface="Calibri"/>
              </a:rPr>
              <a:t>P</a:t>
            </a:r>
            <a:r>
              <a:rPr lang="en-GB" dirty="0" err="1" smtClean="0">
                <a:solidFill>
                  <a:srgbClr val="006AB3"/>
                </a:solidFill>
                <a:latin typeface="Calibri"/>
              </a:rPr>
              <a:t>olyX</a:t>
            </a:r>
            <a:r>
              <a:rPr lang="en-GB" dirty="0" smtClean="0">
                <a:solidFill>
                  <a:srgbClr val="006AB3"/>
                </a:solidFill>
                <a:latin typeface="Calibri"/>
              </a:rPr>
              <a:t> </a:t>
            </a:r>
            <a:r>
              <a:rPr lang="en-GB" b="1" dirty="0" smtClean="0">
                <a:solidFill>
                  <a:srgbClr val="006AB3"/>
                </a:solidFill>
                <a:latin typeface="Calibri"/>
              </a:rPr>
              <a:t>E</a:t>
            </a:r>
            <a:r>
              <a:rPr lang="en-GB" dirty="0" smtClean="0">
                <a:solidFill>
                  <a:srgbClr val="006AB3"/>
                </a:solidFill>
                <a:latin typeface="Calibri"/>
              </a:rPr>
              <a:t>volution</a:t>
            </a:r>
            <a:endParaRPr lang="en-GB" dirty="0">
              <a:solidFill>
                <a:srgbClr val="006AB3"/>
              </a:solidFill>
              <a:latin typeface="Calibri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276032" y="6128069"/>
            <a:ext cx="386796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Mier </a:t>
            </a:r>
            <a:r>
              <a:rPr lang="en-US" sz="1600" i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 al. </a:t>
            </a: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(2016) Bioinformatics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98704" y="213625"/>
            <a:ext cx="877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GB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ontext and evolution of </a:t>
            </a:r>
            <a:r>
              <a:rPr lang="en-GB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homorepeats</a:t>
            </a:r>
            <a:endParaRPr lang="en-GB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153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Find </a:t>
            </a:r>
            <a:r>
              <a:rPr lang="en-US" sz="2000" smtClean="0"/>
              <a:t>a random human protein </a:t>
            </a:r>
            <a:r>
              <a:rPr lang="en-US" sz="2000" smtClean="0"/>
              <a:t>in </a:t>
            </a:r>
            <a:r>
              <a:rPr lang="en-US" sz="2000" b="1" smtClean="0"/>
              <a:t>UniProt</a:t>
            </a:r>
            <a:r>
              <a:rPr lang="en-US" sz="2000" smtClean="0"/>
              <a:t> using </a:t>
            </a:r>
            <a:r>
              <a:rPr lang="en-US" sz="2000" smtClean="0"/>
              <a:t>this URL:</a:t>
            </a:r>
          </a:p>
          <a:p>
            <a:pPr>
              <a:buNone/>
            </a:pPr>
            <a:r>
              <a:rPr lang="en-US" sz="2000"/>
              <a:t>https://www.uniprot.org/uniprot/?</a:t>
            </a:r>
            <a:r>
              <a:rPr lang="en-US" sz="2000" smtClean="0"/>
              <a:t>query=organism%3Ahuman&amp;random=yes. </a:t>
            </a:r>
            <a:r>
              <a:rPr lang="en-US" sz="2000" dirty="0" smtClean="0">
                <a:solidFill>
                  <a:srgbClr val="0000FF"/>
                </a:solidFill>
              </a:rPr>
              <a:t>Write the Entry Name in your card.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Copy the Entry ID (e.g. P10275).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Go to the </a:t>
            </a:r>
            <a:r>
              <a:rPr lang="en-US" sz="2000" dirty="0" err="1" smtClean="0"/>
              <a:t>dAPE</a:t>
            </a:r>
            <a:r>
              <a:rPr lang="en-US" sz="2000" dirty="0" smtClean="0"/>
              <a:t> web page:</a:t>
            </a:r>
          </a:p>
          <a:p>
            <a:pPr>
              <a:buNone/>
            </a:pPr>
            <a:r>
              <a:rPr lang="en-US" sz="2000" dirty="0">
                <a:hlinkClick r:id="rId3"/>
              </a:rPr>
              <a:t>http://cbdm-01.zdv.uni-mainz.de/~munoz/polyx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Use the Entry ID in option A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Hit the “Report the evolution of its </a:t>
            </a:r>
            <a:r>
              <a:rPr lang="en-US" sz="2000" dirty="0" err="1" smtClean="0"/>
              <a:t>polyX</a:t>
            </a:r>
            <a:r>
              <a:rPr lang="en-US" sz="2000" dirty="0" smtClean="0"/>
              <a:t>" button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smtClean="0">
                <a:solidFill>
                  <a:srgbClr val="0000FF"/>
                </a:solidFill>
              </a:rPr>
              <a:t>Write down in you card: (1) Which type of polyX </a:t>
            </a:r>
            <a:r>
              <a:rPr lang="en-US" sz="2000" dirty="0" smtClean="0">
                <a:solidFill>
                  <a:srgbClr val="0000FF"/>
                </a:solidFill>
              </a:rPr>
              <a:t>has the human protein</a:t>
            </a:r>
            <a:r>
              <a:rPr lang="en-US" sz="2000" smtClean="0">
                <a:solidFill>
                  <a:srgbClr val="0000FF"/>
                </a:solidFill>
              </a:rPr>
              <a:t>? </a:t>
            </a:r>
            <a:r>
              <a:rPr lang="en-US" sz="2000" smtClean="0">
                <a:solidFill>
                  <a:srgbClr val="0000FF"/>
                </a:solidFill>
              </a:rPr>
              <a:t>(2) Which </a:t>
            </a:r>
            <a:r>
              <a:rPr lang="en-US" sz="2000" b="1" smtClean="0">
                <a:solidFill>
                  <a:srgbClr val="0000FF"/>
                </a:solidFill>
              </a:rPr>
              <a:t>additional</a:t>
            </a:r>
            <a:r>
              <a:rPr lang="en-US" sz="2000" smtClean="0">
                <a:solidFill>
                  <a:srgbClr val="0000FF"/>
                </a:solidFill>
              </a:rPr>
              <a:t> polyX </a:t>
            </a:r>
            <a:r>
              <a:rPr lang="en-US" sz="2000" dirty="0" smtClean="0">
                <a:solidFill>
                  <a:srgbClr val="0000FF"/>
                </a:solidFill>
              </a:rPr>
              <a:t>not in the human protein were found in the </a:t>
            </a:r>
            <a:r>
              <a:rPr lang="en-US" sz="2000" err="1" smtClean="0">
                <a:solidFill>
                  <a:srgbClr val="0000FF"/>
                </a:solidFill>
              </a:rPr>
              <a:t>orthologs</a:t>
            </a:r>
            <a:r>
              <a:rPr lang="en-US" sz="2000" smtClean="0">
                <a:solidFill>
                  <a:srgbClr val="0000FF"/>
                </a:solidFill>
              </a:rPr>
              <a:t>?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smtClean="0"/>
              <a:t>Exercise </a:t>
            </a:r>
            <a:r>
              <a:rPr lang="en-US" sz="2800" b="1"/>
              <a:t>2</a:t>
            </a:r>
            <a:r>
              <a:rPr lang="en-US" sz="2800" b="1" smtClean="0"/>
              <a:t>. </a:t>
            </a:r>
            <a:r>
              <a:rPr lang="en-US" sz="2800" b="1" dirty="0" smtClean="0"/>
              <a:t>Viewing </a:t>
            </a:r>
            <a:r>
              <a:rPr lang="en-US" sz="2800" b="1" dirty="0" err="1" smtClean="0"/>
              <a:t>homorepeats</a:t>
            </a:r>
            <a:r>
              <a:rPr lang="en-US" sz="2800" b="1" dirty="0" smtClean="0"/>
              <a:t> in an alignment with </a:t>
            </a:r>
            <a:r>
              <a:rPr lang="en-US" sz="2800" b="1" dirty="0" err="1" smtClean="0"/>
              <a:t>dAPE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50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smtClean="0"/>
              <a:t>Exercise </a:t>
            </a:r>
            <a:r>
              <a:rPr lang="en-US" sz="2800" b="1"/>
              <a:t>2</a:t>
            </a:r>
            <a:r>
              <a:rPr lang="en-US" sz="2800" b="1" smtClean="0"/>
              <a:t>. </a:t>
            </a:r>
            <a:r>
              <a:rPr lang="en-US" sz="2800" b="1" dirty="0" smtClean="0"/>
              <a:t>Viewing </a:t>
            </a:r>
            <a:r>
              <a:rPr lang="en-US" sz="2800" b="1" dirty="0" err="1" smtClean="0"/>
              <a:t>homorepeats</a:t>
            </a:r>
            <a:r>
              <a:rPr lang="en-US" sz="2800" b="1" dirty="0" smtClean="0"/>
              <a:t> in an alignment with </a:t>
            </a:r>
            <a:r>
              <a:rPr lang="en-US" sz="2800" b="1" dirty="0" err="1" smtClean="0"/>
              <a:t>dAPE</a:t>
            </a:r>
            <a:endParaRPr lang="en-US" sz="2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53" y="1371600"/>
            <a:ext cx="8809563" cy="530230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1311" y="3352800"/>
            <a:ext cx="2641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280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Entry ID </a:t>
            </a:r>
            <a:r>
              <a:rPr lang="en-GB" sz="2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endParaRPr lang="en-GB" sz="28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Bildschirmpräsentation (4:3)</PresentationFormat>
  <Paragraphs>114</Paragraphs>
  <Slides>19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Arial</vt:lpstr>
      <vt:lpstr>Calibri</vt:lpstr>
      <vt:lpstr>Verdana</vt:lpstr>
      <vt:lpstr>Default Design</vt:lpstr>
      <vt:lpstr>1_Default Design</vt:lpstr>
      <vt:lpstr>3_Default Design</vt:lpstr>
      <vt:lpstr>Office Theme</vt:lpstr>
      <vt:lpstr>2_Default Design</vt:lpstr>
      <vt:lpstr>4_Default Design</vt:lpstr>
      <vt:lpstr>Examining repeats with databases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3D context of polyQ</vt:lpstr>
      <vt:lpstr>3D context of polyQ</vt:lpstr>
      <vt:lpstr>3D context of polyQ</vt:lpstr>
      <vt:lpstr>3D context of polyQ</vt:lpstr>
      <vt:lpstr>3D context of polyQ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OHRI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Andrade</dc:creator>
  <cp:lastModifiedBy>Andrade, Miguel</cp:lastModifiedBy>
  <cp:revision>198</cp:revision>
  <dcterms:created xsi:type="dcterms:W3CDTF">2005-04-13T15:56:51Z</dcterms:created>
  <dcterms:modified xsi:type="dcterms:W3CDTF">2019-03-13T11:36:37Z</dcterms:modified>
</cp:coreProperties>
</file>