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699" r:id="rId5"/>
    <p:sldMasterId id="2147483712" r:id="rId6"/>
    <p:sldMasterId id="2147483725" r:id="rId7"/>
    <p:sldMasterId id="2147483737" r:id="rId8"/>
  </p:sldMasterIdLst>
  <p:notesMasterIdLst>
    <p:notesMasterId r:id="rId81"/>
  </p:notesMasterIdLst>
  <p:handoutMasterIdLst>
    <p:handoutMasterId r:id="rId82"/>
  </p:handoutMasterIdLst>
  <p:sldIdLst>
    <p:sldId id="681" r:id="rId9"/>
    <p:sldId id="634" r:id="rId10"/>
    <p:sldId id="636" r:id="rId11"/>
    <p:sldId id="637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86" r:id="rId24"/>
    <p:sldId id="687" r:id="rId25"/>
    <p:sldId id="688" r:id="rId26"/>
    <p:sldId id="689" r:id="rId27"/>
    <p:sldId id="690" r:id="rId28"/>
    <p:sldId id="649" r:id="rId29"/>
    <p:sldId id="650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58" r:id="rId38"/>
    <p:sldId id="661" r:id="rId39"/>
    <p:sldId id="662" r:id="rId40"/>
    <p:sldId id="663" r:id="rId41"/>
    <p:sldId id="664" r:id="rId42"/>
    <p:sldId id="665" r:id="rId43"/>
    <p:sldId id="666" r:id="rId44"/>
    <p:sldId id="667" r:id="rId45"/>
    <p:sldId id="668" r:id="rId46"/>
    <p:sldId id="669" r:id="rId47"/>
    <p:sldId id="670" r:id="rId48"/>
    <p:sldId id="679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83" r:id="rId58"/>
    <p:sldId id="684" r:id="rId59"/>
    <p:sldId id="635" r:id="rId60"/>
    <p:sldId id="609" r:id="rId61"/>
    <p:sldId id="610" r:id="rId62"/>
    <p:sldId id="611" r:id="rId63"/>
    <p:sldId id="612" r:id="rId64"/>
    <p:sldId id="613" r:id="rId65"/>
    <p:sldId id="614" r:id="rId66"/>
    <p:sldId id="615" r:id="rId67"/>
    <p:sldId id="616" r:id="rId68"/>
    <p:sldId id="617" r:id="rId69"/>
    <p:sldId id="618" r:id="rId70"/>
    <p:sldId id="620" r:id="rId71"/>
    <p:sldId id="682" r:id="rId72"/>
    <p:sldId id="621" r:id="rId73"/>
    <p:sldId id="622" r:id="rId74"/>
    <p:sldId id="623" r:id="rId75"/>
    <p:sldId id="624" r:id="rId76"/>
    <p:sldId id="626" r:id="rId77"/>
    <p:sldId id="696" r:id="rId78"/>
    <p:sldId id="700" r:id="rId79"/>
    <p:sldId id="733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94" d="100"/>
          <a:sy n="94" d="100"/>
        </p:scale>
        <p:origin x="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AF3E2-5B27-436E-A89B-C37740F82EE8}" type="slidenum">
              <a:rPr lang="en-US"/>
              <a:pPr/>
              <a:t>52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64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0F0DCE-540C-4293-97AD-ACDB3CE76828}" type="slidenum">
              <a:rPr lang="en-GB"/>
              <a:pPr/>
              <a:t>69</a:t>
            </a:fld>
            <a:endParaRPr lang="en-GB"/>
          </a:p>
        </p:txBody>
      </p:sp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30% residues are disordered</a:t>
            </a:r>
          </a:p>
          <a:p>
            <a:r>
              <a:rPr lang="en-US" dirty="0" smtClean="0"/>
              <a:t>50% human proteins have one long disordered segment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70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2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2EB7D-8D60-42D5-A45F-65FF8B19D2EA}" type="slidenum">
              <a:rPr lang="en-US">
                <a:solidFill>
                  <a:srgbClr val="000000"/>
                </a:solidFill>
              </a:rPr>
              <a:pPr/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9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2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15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15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39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48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A98EE-3F30-42BE-8F68-6D7EEB85877D}" type="slidenum">
              <a:rPr lang="de-DE" smtClean="0">
                <a:ea typeface="WenQuanYi Micro Hei"/>
                <a:cs typeface="WenQuanYi Micro Hei"/>
              </a:rPr>
              <a:pPr/>
              <a:t>49</a:t>
            </a:fld>
            <a:endParaRPr lang="de-DE" smtClean="0">
              <a:ea typeface="WenQuanYi Micro Hei"/>
              <a:cs typeface="WenQuanYi Micro Hei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439" y="8686640"/>
            <a:ext cx="2973387" cy="4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CC230D-251E-48A7-91E0-EA513D481921}" type="slidenum">
              <a:rPr lang="de-DE" sz="1200" u="none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49</a:t>
            </a:fld>
            <a:endParaRPr lang="de-DE" sz="1200" u="non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0"/>
            <a:ext cx="5486400" cy="4114641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E02DD8-5AE7-42F4-B100-BC65AE8887B6}" type="slidenum">
              <a:rPr lang="de-DE" smtClean="0">
                <a:solidFill>
                  <a:srgbClr val="000000"/>
                </a:solidFill>
                <a:ea typeface="WenQuanYi Micro Hei"/>
                <a:cs typeface="WenQuanYi Micro Hei"/>
              </a:rPr>
              <a:pPr/>
              <a:t>50</a:t>
            </a:fld>
            <a:endParaRPr lang="de-DE" smtClean="0">
              <a:solidFill>
                <a:srgbClr val="000000"/>
              </a:solidFill>
              <a:ea typeface="WenQuanYi Micro Hei"/>
              <a:cs typeface="WenQuanYi Micro Hei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9CAF9886-7987-4D64-B6F2-2F5A72E34314}" type="slidenum">
              <a:rPr lang="de-DE" sz="1200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50</a:t>
            </a:fld>
            <a:endParaRPr lang="de-DE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 txBox="1">
            <a:spLocks noGrp="1" noChangeArrowheads="1"/>
          </p:cNvSpPr>
          <p:nvPr/>
        </p:nvSpPr>
        <p:spPr bwMode="auto">
          <a:xfrm>
            <a:off x="3881438" y="8621713"/>
            <a:ext cx="296862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8229FEA1-930D-425B-B5D1-BB1D60A52743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51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438" y="8623300"/>
            <a:ext cx="2973387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2113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390525" algn="l"/>
                <a:tab pos="782638" algn="l"/>
                <a:tab pos="1174750" algn="l"/>
                <a:tab pos="1566863" algn="l"/>
                <a:tab pos="1958975" algn="l"/>
                <a:tab pos="2351088" algn="l"/>
                <a:tab pos="2744788" algn="l"/>
                <a:tab pos="3136900" algn="l"/>
                <a:tab pos="3529013" algn="l"/>
                <a:tab pos="3921125" algn="l"/>
                <a:tab pos="4313238" algn="l"/>
                <a:tab pos="4705350" algn="l"/>
                <a:tab pos="5097463" algn="l"/>
                <a:tab pos="5489575" algn="l"/>
                <a:tab pos="5881688" algn="l"/>
                <a:tab pos="6273800" algn="l"/>
                <a:tab pos="6665913" algn="l"/>
                <a:tab pos="7058025" algn="l"/>
                <a:tab pos="7450138" algn="l"/>
                <a:tab pos="7842250" algn="l"/>
              </a:tabLst>
            </a:pPr>
            <a:fld id="{C4F27BD4-ECD5-4FFE-A4DC-78B7A7A535E4}" type="slidenum"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pPr algn="r" defTabSz="392113" hangingPunct="0">
                <a:lnSpc>
                  <a:spcPct val="93000"/>
                </a:lnSpc>
                <a:buSzPct val="100000"/>
                <a:buFontTx/>
                <a:buNone/>
                <a:tabLst>
                  <a:tab pos="0" algn="l"/>
                  <a:tab pos="390525" algn="l"/>
                  <a:tab pos="782638" algn="l"/>
                  <a:tab pos="1174750" algn="l"/>
                  <a:tab pos="1566863" algn="l"/>
                  <a:tab pos="1958975" algn="l"/>
                  <a:tab pos="2351088" algn="l"/>
                  <a:tab pos="2744788" algn="l"/>
                  <a:tab pos="3136900" algn="l"/>
                  <a:tab pos="3529013" algn="l"/>
                  <a:tab pos="3921125" algn="l"/>
                  <a:tab pos="4313238" algn="l"/>
                  <a:tab pos="4705350" algn="l"/>
                  <a:tab pos="5097463" algn="l"/>
                  <a:tab pos="5489575" algn="l"/>
                  <a:tab pos="5881688" algn="l"/>
                  <a:tab pos="6273800" algn="l"/>
                  <a:tab pos="6665913" algn="l"/>
                  <a:tab pos="7058025" algn="l"/>
                  <a:tab pos="7450138" algn="l"/>
                  <a:tab pos="7842250" algn="l"/>
                </a:tabLst>
              </a:pPr>
              <a:t>51</a:t>
            </a:fld>
            <a:endParaRPr lang="de-DE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537075" cy="3402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4813" cy="40830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3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8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74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5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60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5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9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80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6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60E2-EBB4-4E20-B2FA-0224A2D1A4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43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2BA8-40E6-4823-95AC-C29FC9C55E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872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31BD-8487-4A92-82F7-A63D14704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4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5436571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3DDF-D5D7-45DF-8D72-3A1E13581B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245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2802-E22D-4361-B3EE-79650D3825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926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6CB60-780D-44D0-8B90-2ECB30481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65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6F95-7435-4D25-859E-8E289278BC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024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2595-69DA-404A-A7DC-6DED18A8F5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63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57E6-46AE-44BB-909F-0D7449201F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325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D21C-2FFA-4EF0-85F0-B82D47BE5D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44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6767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6767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B412-5A1C-4B8B-9FBD-7362541DD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70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EEC50-4DAF-4E1D-935A-65BFC5FB2E98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3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E903-8DFF-4052-ABA5-8AEB8579B77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3F745-7042-4A48-A84D-72DCB053DA91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A7A3-A0EE-4E19-ADF1-83236060978E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4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8197-F6C3-460F-BCF0-CB8255F295F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03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612A-D990-4845-9457-55D37328DC2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58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DC86-F5E6-49A3-8C7C-40080410A907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3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4026-D950-4D7E-AD08-E5D5D8CF319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76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56B88-962B-4950-B945-6C0B93CD66C2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105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4C68-650E-4BEB-BDC7-1FD94B0CD000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6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660EF-9D57-42B0-BE26-6E4C3BD54084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9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59D8E-80A9-4B77-8B8A-DB6E0081FBBC}" type="slidenum">
              <a:rPr lang="en-US" altLang="de-DE">
                <a:solidFill>
                  <a:srgbClr val="000000"/>
                </a:solidFill>
              </a:rPr>
              <a:pPr/>
              <a:t>‹Nr.›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63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668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83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45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1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7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69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36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97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7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2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54365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u="none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07526">
              <a:defRPr/>
            </a:pPr>
            <a:fld id="{58B27BDA-4E27-472E-B5B8-8FB99E506668}" type="slidenum">
              <a:rPr lang="de-DE" sz="1800" smtClean="0"/>
              <a:pPr defTabSz="407526">
                <a:defRPr/>
              </a:pPr>
              <a:t>‹Nr.›</a:t>
            </a:fld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548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>
              <a:buFontTx/>
              <a:buNone/>
            </a:pPr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buFontTx/>
              <a:buNone/>
            </a:pPr>
            <a:fld id="{CB3D2803-3AE5-45FF-808C-EE9EF790504F}" type="slidenum">
              <a:rPr lang="en-US" altLang="de-DE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‹Nr.›</a:t>
            </a:fld>
            <a:endParaRPr lang="en-US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‹Nr.›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otlet.vital-it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 smtClean="0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 smtClean="0"/>
              <a:t>Repeats and </a:t>
            </a:r>
            <a:r>
              <a:rPr lang="en-US" sz="5400" smtClean="0"/>
              <a:t>composition bias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</a:t>
            </a:r>
            <a:r>
              <a:rPr lang="en-US" sz="24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 smtClean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ndrade@uni-mainz.de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381610" y="977900"/>
            <a:ext cx="4358855" cy="518639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8855" h="5186392">
                <a:moveTo>
                  <a:pt x="132991" y="1460500"/>
                </a:moveTo>
                <a:cubicBezTo>
                  <a:pt x="0" y="1085970"/>
                  <a:pt x="82190" y="88900"/>
                  <a:pt x="209190" y="88900"/>
                </a:cubicBezTo>
                <a:cubicBezTo>
                  <a:pt x="336190" y="88900"/>
                  <a:pt x="602890" y="1473200"/>
                  <a:pt x="894990" y="1460500"/>
                </a:cubicBezTo>
                <a:cubicBezTo>
                  <a:pt x="1187090" y="1447800"/>
                  <a:pt x="1758590" y="25400"/>
                  <a:pt x="1961790" y="12700"/>
                </a:cubicBezTo>
                <a:cubicBezTo>
                  <a:pt x="2164990" y="0"/>
                  <a:pt x="1698684" y="1532866"/>
                  <a:pt x="2114190" y="1384300"/>
                </a:cubicBezTo>
                <a:cubicBezTo>
                  <a:pt x="2654778" y="1252987"/>
                  <a:pt x="3368974" y="473974"/>
                  <a:pt x="3942990" y="698500"/>
                </a:cubicBezTo>
                <a:cubicBezTo>
                  <a:pt x="4358855" y="990600"/>
                  <a:pt x="3003190" y="1257300"/>
                  <a:pt x="2952390" y="1689100"/>
                </a:cubicBezTo>
                <a:cubicBezTo>
                  <a:pt x="2901590" y="2120900"/>
                  <a:pt x="3739790" y="3187700"/>
                  <a:pt x="3638190" y="3289300"/>
                </a:cubicBezTo>
                <a:cubicBezTo>
                  <a:pt x="3536590" y="3390900"/>
                  <a:pt x="2685690" y="2413000"/>
                  <a:pt x="2342790" y="2298700"/>
                </a:cubicBezTo>
                <a:cubicBezTo>
                  <a:pt x="1999890" y="2184400"/>
                  <a:pt x="1885590" y="2590800"/>
                  <a:pt x="1580790" y="2603500"/>
                </a:cubicBezTo>
                <a:cubicBezTo>
                  <a:pt x="1275990" y="2616200"/>
                  <a:pt x="526690" y="2260600"/>
                  <a:pt x="513990" y="2374900"/>
                </a:cubicBezTo>
                <a:cubicBezTo>
                  <a:pt x="501290" y="2489200"/>
                  <a:pt x="1491890" y="2870200"/>
                  <a:pt x="1504590" y="3289300"/>
                </a:cubicBezTo>
                <a:cubicBezTo>
                  <a:pt x="1517290" y="3708400"/>
                  <a:pt x="593665" y="4537974"/>
                  <a:pt x="590190" y="4889500"/>
                </a:cubicBezTo>
                <a:cubicBezTo>
                  <a:pt x="534957" y="5186392"/>
                  <a:pt x="869590" y="5003800"/>
                  <a:pt x="1047390" y="4813300"/>
                </a:cubicBezTo>
                <a:cubicBezTo>
                  <a:pt x="1225190" y="4622800"/>
                  <a:pt x="1538377" y="4214483"/>
                  <a:pt x="1656990" y="37465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984645" y="15967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706938">
            <a:off x="3392617" y="148182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175368">
            <a:off x="5217384" y="1626333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990070">
            <a:off x="5210892" y="338768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7942965">
            <a:off x="2855154" y="5105155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272128">
            <a:off x="3134740" y="330398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416594" y="15538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192199">
            <a:off x="3842810" y="145496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8781986">
            <a:off x="5357176" y="199313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667892">
            <a:off x="4856465" y="357842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497587">
            <a:off x="2974145" y="363142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8729704">
            <a:off x="3103699" y="533115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90800" y="1371600"/>
            <a:ext cx="3644901" cy="4277983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4901" h="4277983">
                <a:moveTo>
                  <a:pt x="132991" y="1648883"/>
                </a:moveTo>
                <a:cubicBezTo>
                  <a:pt x="0" y="1274353"/>
                  <a:pt x="91656" y="114300"/>
                  <a:pt x="209191" y="124883"/>
                </a:cubicBezTo>
                <a:cubicBezTo>
                  <a:pt x="326726" y="135466"/>
                  <a:pt x="711200" y="1559983"/>
                  <a:pt x="838200" y="1712383"/>
                </a:cubicBezTo>
                <a:cubicBezTo>
                  <a:pt x="965200" y="1864783"/>
                  <a:pt x="894990" y="1305983"/>
                  <a:pt x="971190" y="1039283"/>
                </a:cubicBezTo>
                <a:cubicBezTo>
                  <a:pt x="1047390" y="772583"/>
                  <a:pt x="1139765" y="0"/>
                  <a:pt x="1295400" y="112183"/>
                </a:cubicBezTo>
                <a:cubicBezTo>
                  <a:pt x="1451035" y="224366"/>
                  <a:pt x="1739900" y="1534583"/>
                  <a:pt x="1905000" y="1712383"/>
                </a:cubicBezTo>
                <a:cubicBezTo>
                  <a:pt x="2070100" y="1890183"/>
                  <a:pt x="2082800" y="1382184"/>
                  <a:pt x="2286000" y="1178984"/>
                </a:cubicBezTo>
                <a:cubicBezTo>
                  <a:pt x="2489200" y="975784"/>
                  <a:pt x="2817844" y="496339"/>
                  <a:pt x="3124201" y="493184"/>
                </a:cubicBezTo>
                <a:cubicBezTo>
                  <a:pt x="3540066" y="785284"/>
                  <a:pt x="2044701" y="1813984"/>
                  <a:pt x="1981201" y="2093384"/>
                </a:cubicBezTo>
                <a:cubicBezTo>
                  <a:pt x="1917701" y="2372784"/>
                  <a:pt x="2476501" y="2207684"/>
                  <a:pt x="2743201" y="2169584"/>
                </a:cubicBezTo>
                <a:cubicBezTo>
                  <a:pt x="3009901" y="2131484"/>
                  <a:pt x="3517901" y="1839384"/>
                  <a:pt x="3581401" y="1864784"/>
                </a:cubicBezTo>
                <a:cubicBezTo>
                  <a:pt x="3644901" y="1890184"/>
                  <a:pt x="3340101" y="2162881"/>
                  <a:pt x="3124201" y="2321984"/>
                </a:cubicBezTo>
                <a:cubicBezTo>
                  <a:pt x="2908301" y="2481087"/>
                  <a:pt x="2425700" y="2698397"/>
                  <a:pt x="2286000" y="2819400"/>
                </a:cubicBezTo>
                <a:cubicBezTo>
                  <a:pt x="2146300" y="2940403"/>
                  <a:pt x="2336800" y="3035300"/>
                  <a:pt x="2286000" y="3048000"/>
                </a:cubicBezTo>
                <a:cubicBezTo>
                  <a:pt x="2235200" y="3060700"/>
                  <a:pt x="2222500" y="2978503"/>
                  <a:pt x="1981200" y="2895600"/>
                </a:cubicBezTo>
                <a:cubicBezTo>
                  <a:pt x="1739900" y="2812697"/>
                  <a:pt x="863602" y="2461684"/>
                  <a:pt x="838202" y="2550584"/>
                </a:cubicBezTo>
                <a:cubicBezTo>
                  <a:pt x="812802" y="2639484"/>
                  <a:pt x="1676400" y="3257197"/>
                  <a:pt x="1828800" y="3429000"/>
                </a:cubicBezTo>
                <a:cubicBezTo>
                  <a:pt x="1926566" y="3615181"/>
                  <a:pt x="1612900" y="3588103"/>
                  <a:pt x="1371600" y="3657600"/>
                </a:cubicBezTo>
                <a:cubicBezTo>
                  <a:pt x="1130300" y="3727097"/>
                  <a:pt x="241302" y="3820584"/>
                  <a:pt x="381002" y="3845984"/>
                </a:cubicBezTo>
                <a:cubicBezTo>
                  <a:pt x="520702" y="3871384"/>
                  <a:pt x="2091187" y="4277983"/>
                  <a:pt x="2209800" y="3810000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2213244" y="2053955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4448536">
            <a:off x="2645193" y="2011091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 rot="21190971">
            <a:off x="3410057" y="16457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"/>
          <p:cNvGrpSpPr/>
          <p:nvPr/>
        </p:nvGrpSpPr>
        <p:grpSpPr>
          <a:xfrm rot="20462781">
            <a:off x="4739187" y="199098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3"/>
          <p:cNvGrpSpPr/>
          <p:nvPr/>
        </p:nvGrpSpPr>
        <p:grpSpPr>
          <a:xfrm rot="17030469">
            <a:off x="4938993" y="3111053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429000" y="3962400"/>
            <a:ext cx="1089707" cy="708433"/>
            <a:chOff x="2974145" y="3303989"/>
            <a:chExt cx="1089707" cy="708433"/>
          </a:xfrm>
        </p:grpSpPr>
        <p:sp>
          <p:nvSpPr>
            <p:cNvPr id="14" name="Rectangle 13"/>
            <p:cNvSpPr/>
            <p:nvPr/>
          </p:nvSpPr>
          <p:spPr>
            <a:xfrm rot="1272128">
              <a:off x="3134740" y="3303989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497587">
              <a:off x="2974145" y="3631422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5"/>
          <p:cNvGrpSpPr/>
          <p:nvPr/>
        </p:nvGrpSpPr>
        <p:grpSpPr>
          <a:xfrm rot="2851212">
            <a:off x="3449689" y="4626177"/>
            <a:ext cx="664201" cy="1175057"/>
            <a:chOff x="3121854" y="4838455"/>
            <a:chExt cx="664201" cy="1175057"/>
          </a:xfrm>
        </p:grpSpPr>
        <p:sp>
          <p:nvSpPr>
            <p:cNvPr id="13" name="Rectangle 12"/>
            <p:cNvSpPr/>
            <p:nvPr/>
          </p:nvSpPr>
          <p:spPr>
            <a:xfrm rot="17942965">
              <a:off x="2855154" y="5105155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8729704">
              <a:off x="3103699" y="5331157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743200" y="1676400"/>
            <a:ext cx="3126356" cy="4106686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26356" h="4106686">
                <a:moveTo>
                  <a:pt x="132991" y="1744486"/>
                </a:moveTo>
                <a:cubicBezTo>
                  <a:pt x="0" y="1369956"/>
                  <a:pt x="244056" y="57503"/>
                  <a:pt x="361591" y="68086"/>
                </a:cubicBezTo>
                <a:cubicBezTo>
                  <a:pt x="631526" y="67167"/>
                  <a:pt x="517225" y="1787172"/>
                  <a:pt x="590190" y="1896886"/>
                </a:cubicBezTo>
                <a:cubicBezTo>
                  <a:pt x="663155" y="2006600"/>
                  <a:pt x="710481" y="1005769"/>
                  <a:pt x="799381" y="726369"/>
                </a:cubicBezTo>
                <a:cubicBezTo>
                  <a:pt x="888281" y="446969"/>
                  <a:pt x="1006055" y="0"/>
                  <a:pt x="1123590" y="220486"/>
                </a:cubicBezTo>
                <a:cubicBezTo>
                  <a:pt x="1241125" y="440972"/>
                  <a:pt x="1479190" y="1807985"/>
                  <a:pt x="1504590" y="2049285"/>
                </a:cubicBezTo>
                <a:cubicBezTo>
                  <a:pt x="1529990" y="2290585"/>
                  <a:pt x="1187090" y="1909586"/>
                  <a:pt x="1275990" y="1668286"/>
                </a:cubicBezTo>
                <a:cubicBezTo>
                  <a:pt x="1364890" y="1426986"/>
                  <a:pt x="1731633" y="604641"/>
                  <a:pt x="2037990" y="601486"/>
                </a:cubicBezTo>
                <a:cubicBezTo>
                  <a:pt x="2453855" y="893586"/>
                  <a:pt x="1568090" y="1998486"/>
                  <a:pt x="1580790" y="2201686"/>
                </a:cubicBezTo>
                <a:cubicBezTo>
                  <a:pt x="1593490" y="2404886"/>
                  <a:pt x="1910990" y="1998486"/>
                  <a:pt x="2114190" y="1820686"/>
                </a:cubicBezTo>
                <a:cubicBezTo>
                  <a:pt x="2317390" y="1642886"/>
                  <a:pt x="2749190" y="1084086"/>
                  <a:pt x="2799990" y="1134886"/>
                </a:cubicBezTo>
                <a:cubicBezTo>
                  <a:pt x="2850790" y="1185686"/>
                  <a:pt x="2542755" y="1920934"/>
                  <a:pt x="2418990" y="2125486"/>
                </a:cubicBezTo>
                <a:cubicBezTo>
                  <a:pt x="2295225" y="2330038"/>
                  <a:pt x="2193865" y="2322748"/>
                  <a:pt x="2057400" y="2362200"/>
                </a:cubicBezTo>
                <a:cubicBezTo>
                  <a:pt x="1920935" y="2401652"/>
                  <a:pt x="1768535" y="2338152"/>
                  <a:pt x="1600200" y="2362200"/>
                </a:cubicBezTo>
                <a:cubicBezTo>
                  <a:pt x="1431865" y="2386248"/>
                  <a:pt x="1063325" y="2457038"/>
                  <a:pt x="1047390" y="2506485"/>
                </a:cubicBezTo>
                <a:cubicBezTo>
                  <a:pt x="1031455" y="2555932"/>
                  <a:pt x="1174390" y="2633485"/>
                  <a:pt x="1504590" y="2658885"/>
                </a:cubicBezTo>
                <a:cubicBezTo>
                  <a:pt x="1834790" y="2684285"/>
                  <a:pt x="2876190" y="2487082"/>
                  <a:pt x="3028590" y="2658885"/>
                </a:cubicBezTo>
                <a:cubicBezTo>
                  <a:pt x="3126356" y="2845066"/>
                  <a:pt x="1580790" y="3052585"/>
                  <a:pt x="1352190" y="3192285"/>
                </a:cubicBezTo>
                <a:cubicBezTo>
                  <a:pt x="1123590" y="3331985"/>
                  <a:pt x="1402990" y="3497085"/>
                  <a:pt x="1656990" y="3497085"/>
                </a:cubicBezTo>
                <a:cubicBezTo>
                  <a:pt x="1910990" y="3497085"/>
                  <a:pt x="2695155" y="3190934"/>
                  <a:pt x="2876190" y="3192286"/>
                </a:cubicBezTo>
                <a:cubicBezTo>
                  <a:pt x="3057225" y="3193639"/>
                  <a:pt x="2997200" y="3352800"/>
                  <a:pt x="2743200" y="3505200"/>
                </a:cubicBezTo>
                <a:cubicBezTo>
                  <a:pt x="2489200" y="3657600"/>
                  <a:pt x="1581150" y="3973850"/>
                  <a:pt x="1352190" y="41066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57253">
            <a:off x="2680931" y="1972888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21190971">
            <a:off x="3410056" y="21029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9257053">
            <a:off x="3996263" y="255636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5193303">
            <a:off x="4796887" y="2830370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54760" y="4114435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1210739">
            <a:off x="4514175" y="4473955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0734216">
            <a:off x="4496596" y="4835255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8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686408" y="1742018"/>
            <a:ext cx="4247791" cy="3210982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  <a:gd name="connsiteX0" fmla="*/ 0 w 5930900"/>
              <a:gd name="connsiteY0" fmla="*/ 1587500 h 5067300"/>
              <a:gd name="connsiteX1" fmla="*/ 1219200 w 5930900"/>
              <a:gd name="connsiteY1" fmla="*/ 63500 h 5067300"/>
              <a:gd name="connsiteX2" fmla="*/ 1828800 w 5930900"/>
              <a:gd name="connsiteY2" fmla="*/ 1206500 h 5067300"/>
              <a:gd name="connsiteX3" fmla="*/ 3124200 w 5930900"/>
              <a:gd name="connsiteY3" fmla="*/ 215899 h 5067300"/>
              <a:gd name="connsiteX4" fmla="*/ 4876800 w 5930900"/>
              <a:gd name="connsiteY4" fmla="*/ 596900 h 5067300"/>
              <a:gd name="connsiteX5" fmla="*/ 5791200 w 5930900"/>
              <a:gd name="connsiteY5" fmla="*/ 1358900 h 5067300"/>
              <a:gd name="connsiteX6" fmla="*/ 5715000 w 5930900"/>
              <a:gd name="connsiteY6" fmla="*/ 3111500 h 5067300"/>
              <a:gd name="connsiteX7" fmla="*/ 5029200 w 5930900"/>
              <a:gd name="connsiteY7" fmla="*/ 2882900 h 5067300"/>
              <a:gd name="connsiteX8" fmla="*/ 3962400 w 5930900"/>
              <a:gd name="connsiteY8" fmla="*/ 3568700 h 5067300"/>
              <a:gd name="connsiteX9" fmla="*/ 2209800 w 5930900"/>
              <a:gd name="connsiteY9" fmla="*/ 2578100 h 5067300"/>
              <a:gd name="connsiteX10" fmla="*/ 1219200 w 5930900"/>
              <a:gd name="connsiteY10" fmla="*/ 2501900 h 5067300"/>
              <a:gd name="connsiteX11" fmla="*/ 1600200 w 5930900"/>
              <a:gd name="connsiteY11" fmla="*/ 3644900 h 5067300"/>
              <a:gd name="connsiteX12" fmla="*/ 1676400 w 5930900"/>
              <a:gd name="connsiteY12" fmla="*/ 4864100 h 5067300"/>
              <a:gd name="connsiteX13" fmla="*/ 2209800 w 5930900"/>
              <a:gd name="connsiteY13" fmla="*/ 4864100 h 5067300"/>
              <a:gd name="connsiteX14" fmla="*/ 2590800 w 5930900"/>
              <a:gd name="connsiteY14" fmla="*/ 3949700 h 5067300"/>
              <a:gd name="connsiteX0" fmla="*/ 0 w 5168900"/>
              <a:gd name="connsiteY0" fmla="*/ 1676400 h 5080000"/>
              <a:gd name="connsiteX1" fmla="*/ 457200 w 5168900"/>
              <a:gd name="connsiteY1" fmla="*/ 76200 h 5080000"/>
              <a:gd name="connsiteX2" fmla="*/ 1066800 w 5168900"/>
              <a:gd name="connsiteY2" fmla="*/ 1219200 h 5080000"/>
              <a:gd name="connsiteX3" fmla="*/ 2362200 w 5168900"/>
              <a:gd name="connsiteY3" fmla="*/ 228599 h 5080000"/>
              <a:gd name="connsiteX4" fmla="*/ 4114800 w 5168900"/>
              <a:gd name="connsiteY4" fmla="*/ 609600 h 5080000"/>
              <a:gd name="connsiteX5" fmla="*/ 5029200 w 5168900"/>
              <a:gd name="connsiteY5" fmla="*/ 1371600 h 5080000"/>
              <a:gd name="connsiteX6" fmla="*/ 4953000 w 5168900"/>
              <a:gd name="connsiteY6" fmla="*/ 3124200 h 5080000"/>
              <a:gd name="connsiteX7" fmla="*/ 4267200 w 5168900"/>
              <a:gd name="connsiteY7" fmla="*/ 2895600 h 5080000"/>
              <a:gd name="connsiteX8" fmla="*/ 3200400 w 5168900"/>
              <a:gd name="connsiteY8" fmla="*/ 3581400 h 5080000"/>
              <a:gd name="connsiteX9" fmla="*/ 1447800 w 5168900"/>
              <a:gd name="connsiteY9" fmla="*/ 2590800 h 5080000"/>
              <a:gd name="connsiteX10" fmla="*/ 457200 w 5168900"/>
              <a:gd name="connsiteY10" fmla="*/ 2514600 h 5080000"/>
              <a:gd name="connsiteX11" fmla="*/ 838200 w 5168900"/>
              <a:gd name="connsiteY11" fmla="*/ 3657600 h 5080000"/>
              <a:gd name="connsiteX12" fmla="*/ 914400 w 5168900"/>
              <a:gd name="connsiteY12" fmla="*/ 4876800 h 5080000"/>
              <a:gd name="connsiteX13" fmla="*/ 1447800 w 5168900"/>
              <a:gd name="connsiteY13" fmla="*/ 4876800 h 5080000"/>
              <a:gd name="connsiteX14" fmla="*/ 1828800 w 5168900"/>
              <a:gd name="connsiteY14" fmla="*/ 3962400 h 5080000"/>
              <a:gd name="connsiteX0" fmla="*/ 0 w 5092700"/>
              <a:gd name="connsiteY0" fmla="*/ 1676400 h 5080000"/>
              <a:gd name="connsiteX1" fmla="*/ 381000 w 5092700"/>
              <a:gd name="connsiteY1" fmla="*/ 76200 h 5080000"/>
              <a:gd name="connsiteX2" fmla="*/ 990600 w 5092700"/>
              <a:gd name="connsiteY2" fmla="*/ 1219200 h 5080000"/>
              <a:gd name="connsiteX3" fmla="*/ 2286000 w 5092700"/>
              <a:gd name="connsiteY3" fmla="*/ 228599 h 5080000"/>
              <a:gd name="connsiteX4" fmla="*/ 4038600 w 5092700"/>
              <a:gd name="connsiteY4" fmla="*/ 609600 h 5080000"/>
              <a:gd name="connsiteX5" fmla="*/ 4953000 w 5092700"/>
              <a:gd name="connsiteY5" fmla="*/ 1371600 h 5080000"/>
              <a:gd name="connsiteX6" fmla="*/ 4876800 w 5092700"/>
              <a:gd name="connsiteY6" fmla="*/ 3124200 h 5080000"/>
              <a:gd name="connsiteX7" fmla="*/ 4191000 w 5092700"/>
              <a:gd name="connsiteY7" fmla="*/ 2895600 h 5080000"/>
              <a:gd name="connsiteX8" fmla="*/ 3124200 w 5092700"/>
              <a:gd name="connsiteY8" fmla="*/ 3581400 h 5080000"/>
              <a:gd name="connsiteX9" fmla="*/ 1371600 w 5092700"/>
              <a:gd name="connsiteY9" fmla="*/ 2590800 h 5080000"/>
              <a:gd name="connsiteX10" fmla="*/ 381000 w 5092700"/>
              <a:gd name="connsiteY10" fmla="*/ 2514600 h 5080000"/>
              <a:gd name="connsiteX11" fmla="*/ 762000 w 5092700"/>
              <a:gd name="connsiteY11" fmla="*/ 3657600 h 5080000"/>
              <a:gd name="connsiteX12" fmla="*/ 838200 w 5092700"/>
              <a:gd name="connsiteY12" fmla="*/ 4876800 h 5080000"/>
              <a:gd name="connsiteX13" fmla="*/ 1371600 w 5092700"/>
              <a:gd name="connsiteY13" fmla="*/ 4876800 h 5080000"/>
              <a:gd name="connsiteX14" fmla="*/ 1752600 w 5092700"/>
              <a:gd name="connsiteY14" fmla="*/ 3962400 h 5080000"/>
              <a:gd name="connsiteX0" fmla="*/ 132991 w 5225691"/>
              <a:gd name="connsiteY0" fmla="*/ 1676400 h 5080000"/>
              <a:gd name="connsiteX1" fmla="*/ 513991 w 5225691"/>
              <a:gd name="connsiteY1" fmla="*/ 76200 h 5080000"/>
              <a:gd name="connsiteX2" fmla="*/ 1123591 w 5225691"/>
              <a:gd name="connsiteY2" fmla="*/ 1219200 h 5080000"/>
              <a:gd name="connsiteX3" fmla="*/ 2418991 w 5225691"/>
              <a:gd name="connsiteY3" fmla="*/ 228599 h 5080000"/>
              <a:gd name="connsiteX4" fmla="*/ 4171591 w 5225691"/>
              <a:gd name="connsiteY4" fmla="*/ 609600 h 5080000"/>
              <a:gd name="connsiteX5" fmla="*/ 5085991 w 5225691"/>
              <a:gd name="connsiteY5" fmla="*/ 1371600 h 5080000"/>
              <a:gd name="connsiteX6" fmla="*/ 5009791 w 5225691"/>
              <a:gd name="connsiteY6" fmla="*/ 3124200 h 5080000"/>
              <a:gd name="connsiteX7" fmla="*/ 4323991 w 5225691"/>
              <a:gd name="connsiteY7" fmla="*/ 2895600 h 5080000"/>
              <a:gd name="connsiteX8" fmla="*/ 3257191 w 5225691"/>
              <a:gd name="connsiteY8" fmla="*/ 3581400 h 5080000"/>
              <a:gd name="connsiteX9" fmla="*/ 1504591 w 5225691"/>
              <a:gd name="connsiteY9" fmla="*/ 2590800 h 5080000"/>
              <a:gd name="connsiteX10" fmla="*/ 513991 w 5225691"/>
              <a:gd name="connsiteY10" fmla="*/ 2514600 h 5080000"/>
              <a:gd name="connsiteX11" fmla="*/ 894991 w 5225691"/>
              <a:gd name="connsiteY11" fmla="*/ 3657600 h 5080000"/>
              <a:gd name="connsiteX12" fmla="*/ 971191 w 5225691"/>
              <a:gd name="connsiteY12" fmla="*/ 4876800 h 5080000"/>
              <a:gd name="connsiteX13" fmla="*/ 1504591 w 5225691"/>
              <a:gd name="connsiteY13" fmla="*/ 4876800 h 5080000"/>
              <a:gd name="connsiteX14" fmla="*/ 1885591 w 5225691"/>
              <a:gd name="connsiteY14" fmla="*/ 3962400 h 5080000"/>
              <a:gd name="connsiteX0" fmla="*/ 132991 w 4825282"/>
              <a:gd name="connsiteY0" fmla="*/ 1409700 h 5041900"/>
              <a:gd name="connsiteX1" fmla="*/ 113582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409700 h 5041900"/>
              <a:gd name="connsiteX1" fmla="*/ 209190 w 4825282"/>
              <a:gd name="connsiteY1" fmla="*/ 38100 h 5041900"/>
              <a:gd name="connsiteX2" fmla="*/ 723182 w 4825282"/>
              <a:gd name="connsiteY2" fmla="*/ 1181100 h 5041900"/>
              <a:gd name="connsiteX3" fmla="*/ 2018582 w 4825282"/>
              <a:gd name="connsiteY3" fmla="*/ 190499 h 5041900"/>
              <a:gd name="connsiteX4" fmla="*/ 3771182 w 4825282"/>
              <a:gd name="connsiteY4" fmla="*/ 571500 h 5041900"/>
              <a:gd name="connsiteX5" fmla="*/ 4685582 w 4825282"/>
              <a:gd name="connsiteY5" fmla="*/ 1333500 h 5041900"/>
              <a:gd name="connsiteX6" fmla="*/ 4609382 w 4825282"/>
              <a:gd name="connsiteY6" fmla="*/ 3086100 h 5041900"/>
              <a:gd name="connsiteX7" fmla="*/ 3923582 w 4825282"/>
              <a:gd name="connsiteY7" fmla="*/ 2857500 h 5041900"/>
              <a:gd name="connsiteX8" fmla="*/ 2856782 w 4825282"/>
              <a:gd name="connsiteY8" fmla="*/ 3543300 h 5041900"/>
              <a:gd name="connsiteX9" fmla="*/ 1104182 w 4825282"/>
              <a:gd name="connsiteY9" fmla="*/ 2552700 h 5041900"/>
              <a:gd name="connsiteX10" fmla="*/ 113582 w 4825282"/>
              <a:gd name="connsiteY10" fmla="*/ 2476500 h 5041900"/>
              <a:gd name="connsiteX11" fmla="*/ 494582 w 4825282"/>
              <a:gd name="connsiteY11" fmla="*/ 3619500 h 5041900"/>
              <a:gd name="connsiteX12" fmla="*/ 570782 w 4825282"/>
              <a:gd name="connsiteY12" fmla="*/ 4838700 h 5041900"/>
              <a:gd name="connsiteX13" fmla="*/ 1104182 w 4825282"/>
              <a:gd name="connsiteY13" fmla="*/ 4838700 h 5041900"/>
              <a:gd name="connsiteX14" fmla="*/ 1485182 w 4825282"/>
              <a:gd name="connsiteY14" fmla="*/ 3924300 h 5041900"/>
              <a:gd name="connsiteX0" fmla="*/ 132991 w 4825282"/>
              <a:gd name="connsiteY0" fmla="*/ 1371600 h 5003800"/>
              <a:gd name="connsiteX1" fmla="*/ 209190 w 4825282"/>
              <a:gd name="connsiteY1" fmla="*/ 0 h 5003800"/>
              <a:gd name="connsiteX2" fmla="*/ 894990 w 4825282"/>
              <a:gd name="connsiteY2" fmla="*/ 1371600 h 5003800"/>
              <a:gd name="connsiteX3" fmla="*/ 2018582 w 4825282"/>
              <a:gd name="connsiteY3" fmla="*/ 152399 h 5003800"/>
              <a:gd name="connsiteX4" fmla="*/ 3771182 w 4825282"/>
              <a:gd name="connsiteY4" fmla="*/ 533400 h 5003800"/>
              <a:gd name="connsiteX5" fmla="*/ 4685582 w 4825282"/>
              <a:gd name="connsiteY5" fmla="*/ 1295400 h 5003800"/>
              <a:gd name="connsiteX6" fmla="*/ 4609382 w 4825282"/>
              <a:gd name="connsiteY6" fmla="*/ 3048000 h 5003800"/>
              <a:gd name="connsiteX7" fmla="*/ 3923582 w 4825282"/>
              <a:gd name="connsiteY7" fmla="*/ 2819400 h 5003800"/>
              <a:gd name="connsiteX8" fmla="*/ 2856782 w 4825282"/>
              <a:gd name="connsiteY8" fmla="*/ 3505200 h 5003800"/>
              <a:gd name="connsiteX9" fmla="*/ 1104182 w 4825282"/>
              <a:gd name="connsiteY9" fmla="*/ 2514600 h 5003800"/>
              <a:gd name="connsiteX10" fmla="*/ 113582 w 4825282"/>
              <a:gd name="connsiteY10" fmla="*/ 2438400 h 5003800"/>
              <a:gd name="connsiteX11" fmla="*/ 494582 w 4825282"/>
              <a:gd name="connsiteY11" fmla="*/ 3581400 h 5003800"/>
              <a:gd name="connsiteX12" fmla="*/ 570782 w 4825282"/>
              <a:gd name="connsiteY12" fmla="*/ 4800600 h 5003800"/>
              <a:gd name="connsiteX13" fmla="*/ 1104182 w 4825282"/>
              <a:gd name="connsiteY13" fmla="*/ 4800600 h 5003800"/>
              <a:gd name="connsiteX14" fmla="*/ 1485182 w 4825282"/>
              <a:gd name="connsiteY14" fmla="*/ 3886200 h 5003800"/>
              <a:gd name="connsiteX0" fmla="*/ 132991 w 4825282"/>
              <a:gd name="connsiteY0" fmla="*/ 1587500 h 5219700"/>
              <a:gd name="connsiteX1" fmla="*/ 209190 w 4825282"/>
              <a:gd name="connsiteY1" fmla="*/ 215900 h 5219700"/>
              <a:gd name="connsiteX2" fmla="*/ 894990 w 4825282"/>
              <a:gd name="connsiteY2" fmla="*/ 1587500 h 5219700"/>
              <a:gd name="connsiteX3" fmla="*/ 1961790 w 4825282"/>
              <a:gd name="connsiteY3" fmla="*/ 139700 h 5219700"/>
              <a:gd name="connsiteX4" fmla="*/ 3771182 w 4825282"/>
              <a:gd name="connsiteY4" fmla="*/ 749300 h 5219700"/>
              <a:gd name="connsiteX5" fmla="*/ 4685582 w 4825282"/>
              <a:gd name="connsiteY5" fmla="*/ 1511300 h 5219700"/>
              <a:gd name="connsiteX6" fmla="*/ 4609382 w 4825282"/>
              <a:gd name="connsiteY6" fmla="*/ 3263900 h 5219700"/>
              <a:gd name="connsiteX7" fmla="*/ 3923582 w 4825282"/>
              <a:gd name="connsiteY7" fmla="*/ 3035300 h 5219700"/>
              <a:gd name="connsiteX8" fmla="*/ 2856782 w 4825282"/>
              <a:gd name="connsiteY8" fmla="*/ 3721100 h 5219700"/>
              <a:gd name="connsiteX9" fmla="*/ 1104182 w 4825282"/>
              <a:gd name="connsiteY9" fmla="*/ 2730500 h 5219700"/>
              <a:gd name="connsiteX10" fmla="*/ 113582 w 4825282"/>
              <a:gd name="connsiteY10" fmla="*/ 2654300 h 5219700"/>
              <a:gd name="connsiteX11" fmla="*/ 494582 w 4825282"/>
              <a:gd name="connsiteY11" fmla="*/ 3797300 h 5219700"/>
              <a:gd name="connsiteX12" fmla="*/ 570782 w 4825282"/>
              <a:gd name="connsiteY12" fmla="*/ 5016500 h 5219700"/>
              <a:gd name="connsiteX13" fmla="*/ 1104182 w 4825282"/>
              <a:gd name="connsiteY13" fmla="*/ 5016500 h 5219700"/>
              <a:gd name="connsiteX14" fmla="*/ 1485182 w 4825282"/>
              <a:gd name="connsiteY14" fmla="*/ 4102100 h 5219700"/>
              <a:gd name="connsiteX0" fmla="*/ 132991 w 5101447"/>
              <a:gd name="connsiteY0" fmla="*/ 1460500 h 5092700"/>
              <a:gd name="connsiteX1" fmla="*/ 209190 w 5101447"/>
              <a:gd name="connsiteY1" fmla="*/ 88900 h 5092700"/>
              <a:gd name="connsiteX2" fmla="*/ 894990 w 5101447"/>
              <a:gd name="connsiteY2" fmla="*/ 1460500 h 5092700"/>
              <a:gd name="connsiteX3" fmla="*/ 1961790 w 5101447"/>
              <a:gd name="connsiteY3" fmla="*/ 12700 h 5092700"/>
              <a:gd name="connsiteX4" fmla="*/ 2114190 w 5101447"/>
              <a:gd name="connsiteY4" fmla="*/ 1384300 h 5092700"/>
              <a:gd name="connsiteX5" fmla="*/ 4685582 w 5101447"/>
              <a:gd name="connsiteY5" fmla="*/ 1384300 h 5092700"/>
              <a:gd name="connsiteX6" fmla="*/ 4609382 w 5101447"/>
              <a:gd name="connsiteY6" fmla="*/ 3136900 h 5092700"/>
              <a:gd name="connsiteX7" fmla="*/ 3923582 w 5101447"/>
              <a:gd name="connsiteY7" fmla="*/ 2908300 h 5092700"/>
              <a:gd name="connsiteX8" fmla="*/ 2856782 w 5101447"/>
              <a:gd name="connsiteY8" fmla="*/ 3594100 h 5092700"/>
              <a:gd name="connsiteX9" fmla="*/ 1104182 w 5101447"/>
              <a:gd name="connsiteY9" fmla="*/ 2603500 h 5092700"/>
              <a:gd name="connsiteX10" fmla="*/ 113582 w 5101447"/>
              <a:gd name="connsiteY10" fmla="*/ 2527300 h 5092700"/>
              <a:gd name="connsiteX11" fmla="*/ 494582 w 5101447"/>
              <a:gd name="connsiteY11" fmla="*/ 3670300 h 5092700"/>
              <a:gd name="connsiteX12" fmla="*/ 570782 w 5101447"/>
              <a:gd name="connsiteY12" fmla="*/ 4889500 h 5092700"/>
              <a:gd name="connsiteX13" fmla="*/ 1104182 w 5101447"/>
              <a:gd name="connsiteY13" fmla="*/ 4889500 h 5092700"/>
              <a:gd name="connsiteX14" fmla="*/ 1485182 w 5101447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223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4609382 w 4663655"/>
              <a:gd name="connsiteY6" fmla="*/ 3136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663655"/>
              <a:gd name="connsiteY0" fmla="*/ 1460500 h 5092700"/>
              <a:gd name="connsiteX1" fmla="*/ 209190 w 4663655"/>
              <a:gd name="connsiteY1" fmla="*/ 88900 h 5092700"/>
              <a:gd name="connsiteX2" fmla="*/ 894990 w 4663655"/>
              <a:gd name="connsiteY2" fmla="*/ 1460500 h 5092700"/>
              <a:gd name="connsiteX3" fmla="*/ 1961790 w 4663655"/>
              <a:gd name="connsiteY3" fmla="*/ 12700 h 5092700"/>
              <a:gd name="connsiteX4" fmla="*/ 2114190 w 4663655"/>
              <a:gd name="connsiteY4" fmla="*/ 1384300 h 5092700"/>
              <a:gd name="connsiteX5" fmla="*/ 4247790 w 4663655"/>
              <a:gd name="connsiteY5" fmla="*/ 698500 h 5092700"/>
              <a:gd name="connsiteX6" fmla="*/ 2876190 w 4663655"/>
              <a:gd name="connsiteY6" fmla="*/ 1612900 h 5092700"/>
              <a:gd name="connsiteX7" fmla="*/ 3923582 w 4663655"/>
              <a:gd name="connsiteY7" fmla="*/ 2908300 h 5092700"/>
              <a:gd name="connsiteX8" fmla="*/ 2856782 w 4663655"/>
              <a:gd name="connsiteY8" fmla="*/ 3594100 h 5092700"/>
              <a:gd name="connsiteX9" fmla="*/ 1104182 w 4663655"/>
              <a:gd name="connsiteY9" fmla="*/ 2603500 h 5092700"/>
              <a:gd name="connsiteX10" fmla="*/ 113582 w 4663655"/>
              <a:gd name="connsiteY10" fmla="*/ 2527300 h 5092700"/>
              <a:gd name="connsiteX11" fmla="*/ 494582 w 4663655"/>
              <a:gd name="connsiteY11" fmla="*/ 3670300 h 5092700"/>
              <a:gd name="connsiteX12" fmla="*/ 570782 w 4663655"/>
              <a:gd name="connsiteY12" fmla="*/ 4889500 h 5092700"/>
              <a:gd name="connsiteX13" fmla="*/ 1104182 w 4663655"/>
              <a:gd name="connsiteY13" fmla="*/ 4889500 h 5092700"/>
              <a:gd name="connsiteX14" fmla="*/ 1485182 w 46636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923582 w 4358855"/>
              <a:gd name="connsiteY7" fmla="*/ 2908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876190 w 4358855"/>
              <a:gd name="connsiteY6" fmla="*/ 16129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856782 w 4358855"/>
              <a:gd name="connsiteY8" fmla="*/ 35941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104182 w 4358855"/>
              <a:gd name="connsiteY9" fmla="*/ 2603500 h 5092700"/>
              <a:gd name="connsiteX10" fmla="*/ 113582 w 4358855"/>
              <a:gd name="connsiteY10" fmla="*/ 25273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200444 w 4426308"/>
              <a:gd name="connsiteY0" fmla="*/ 1460500 h 5092700"/>
              <a:gd name="connsiteX1" fmla="*/ 276643 w 4426308"/>
              <a:gd name="connsiteY1" fmla="*/ 88900 h 5092700"/>
              <a:gd name="connsiteX2" fmla="*/ 962443 w 4426308"/>
              <a:gd name="connsiteY2" fmla="*/ 1460500 h 5092700"/>
              <a:gd name="connsiteX3" fmla="*/ 2029243 w 4426308"/>
              <a:gd name="connsiteY3" fmla="*/ 12700 h 5092700"/>
              <a:gd name="connsiteX4" fmla="*/ 2181643 w 4426308"/>
              <a:gd name="connsiteY4" fmla="*/ 1384300 h 5092700"/>
              <a:gd name="connsiteX5" fmla="*/ 4010443 w 4426308"/>
              <a:gd name="connsiteY5" fmla="*/ 698500 h 5092700"/>
              <a:gd name="connsiteX6" fmla="*/ 3019843 w 4426308"/>
              <a:gd name="connsiteY6" fmla="*/ 1689100 h 5092700"/>
              <a:gd name="connsiteX7" fmla="*/ 3705643 w 4426308"/>
              <a:gd name="connsiteY7" fmla="*/ 3289300 h 5092700"/>
              <a:gd name="connsiteX8" fmla="*/ 2410243 w 4426308"/>
              <a:gd name="connsiteY8" fmla="*/ 2298700 h 5092700"/>
              <a:gd name="connsiteX9" fmla="*/ 1648243 w 4426308"/>
              <a:gd name="connsiteY9" fmla="*/ 2603500 h 5092700"/>
              <a:gd name="connsiteX10" fmla="*/ 181035 w 4426308"/>
              <a:gd name="connsiteY10" fmla="*/ 2527300 h 5092700"/>
              <a:gd name="connsiteX11" fmla="*/ 562035 w 4426308"/>
              <a:gd name="connsiteY11" fmla="*/ 3670300 h 5092700"/>
              <a:gd name="connsiteX12" fmla="*/ 638235 w 4426308"/>
              <a:gd name="connsiteY12" fmla="*/ 4889500 h 5092700"/>
              <a:gd name="connsiteX13" fmla="*/ 1171635 w 4426308"/>
              <a:gd name="connsiteY13" fmla="*/ 4889500 h 5092700"/>
              <a:gd name="connsiteX14" fmla="*/ 1552635 w 4426308"/>
              <a:gd name="connsiteY14" fmla="*/ 3975100 h 5092700"/>
              <a:gd name="connsiteX0" fmla="*/ 132991 w 4358855"/>
              <a:gd name="connsiteY0" fmla="*/ 1460500 h 5092700"/>
              <a:gd name="connsiteX1" fmla="*/ 209190 w 4358855"/>
              <a:gd name="connsiteY1" fmla="*/ 88900 h 5092700"/>
              <a:gd name="connsiteX2" fmla="*/ 894990 w 4358855"/>
              <a:gd name="connsiteY2" fmla="*/ 1460500 h 5092700"/>
              <a:gd name="connsiteX3" fmla="*/ 1961790 w 4358855"/>
              <a:gd name="connsiteY3" fmla="*/ 12700 h 5092700"/>
              <a:gd name="connsiteX4" fmla="*/ 2114190 w 4358855"/>
              <a:gd name="connsiteY4" fmla="*/ 1384300 h 5092700"/>
              <a:gd name="connsiteX5" fmla="*/ 3942990 w 4358855"/>
              <a:gd name="connsiteY5" fmla="*/ 698500 h 5092700"/>
              <a:gd name="connsiteX6" fmla="*/ 2952390 w 4358855"/>
              <a:gd name="connsiteY6" fmla="*/ 1689100 h 5092700"/>
              <a:gd name="connsiteX7" fmla="*/ 3638190 w 4358855"/>
              <a:gd name="connsiteY7" fmla="*/ 3289300 h 5092700"/>
              <a:gd name="connsiteX8" fmla="*/ 2342790 w 4358855"/>
              <a:gd name="connsiteY8" fmla="*/ 2298700 h 5092700"/>
              <a:gd name="connsiteX9" fmla="*/ 1580790 w 4358855"/>
              <a:gd name="connsiteY9" fmla="*/ 2603500 h 5092700"/>
              <a:gd name="connsiteX10" fmla="*/ 437790 w 4358855"/>
              <a:gd name="connsiteY10" fmla="*/ 2298700 h 5092700"/>
              <a:gd name="connsiteX11" fmla="*/ 494582 w 4358855"/>
              <a:gd name="connsiteY11" fmla="*/ 3670300 h 5092700"/>
              <a:gd name="connsiteX12" fmla="*/ 570782 w 4358855"/>
              <a:gd name="connsiteY12" fmla="*/ 4889500 h 5092700"/>
              <a:gd name="connsiteX13" fmla="*/ 1104182 w 4358855"/>
              <a:gd name="connsiteY13" fmla="*/ 4889500 h 5092700"/>
              <a:gd name="connsiteX14" fmla="*/ 1485182 w 4358855"/>
              <a:gd name="connsiteY14" fmla="*/ 3975100 h 50927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437790 w 4358855"/>
              <a:gd name="connsiteY10" fmla="*/ 22987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70782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56200"/>
              <a:gd name="connsiteX1" fmla="*/ 209190 w 4358855"/>
              <a:gd name="connsiteY1" fmla="*/ 88900 h 5156200"/>
              <a:gd name="connsiteX2" fmla="*/ 894990 w 4358855"/>
              <a:gd name="connsiteY2" fmla="*/ 1460500 h 5156200"/>
              <a:gd name="connsiteX3" fmla="*/ 1961790 w 4358855"/>
              <a:gd name="connsiteY3" fmla="*/ 12700 h 5156200"/>
              <a:gd name="connsiteX4" fmla="*/ 2114190 w 4358855"/>
              <a:gd name="connsiteY4" fmla="*/ 1384300 h 5156200"/>
              <a:gd name="connsiteX5" fmla="*/ 3942990 w 4358855"/>
              <a:gd name="connsiteY5" fmla="*/ 698500 h 5156200"/>
              <a:gd name="connsiteX6" fmla="*/ 2952390 w 4358855"/>
              <a:gd name="connsiteY6" fmla="*/ 1689100 h 5156200"/>
              <a:gd name="connsiteX7" fmla="*/ 3638190 w 4358855"/>
              <a:gd name="connsiteY7" fmla="*/ 3289300 h 5156200"/>
              <a:gd name="connsiteX8" fmla="*/ 2342790 w 4358855"/>
              <a:gd name="connsiteY8" fmla="*/ 2298700 h 5156200"/>
              <a:gd name="connsiteX9" fmla="*/ 1580790 w 4358855"/>
              <a:gd name="connsiteY9" fmla="*/ 2603500 h 5156200"/>
              <a:gd name="connsiteX10" fmla="*/ 513990 w 4358855"/>
              <a:gd name="connsiteY10" fmla="*/ 2374900 h 5156200"/>
              <a:gd name="connsiteX11" fmla="*/ 1504590 w 4358855"/>
              <a:gd name="connsiteY11" fmla="*/ 3289300 h 5156200"/>
              <a:gd name="connsiteX12" fmla="*/ 590190 w 4358855"/>
              <a:gd name="connsiteY12" fmla="*/ 4889500 h 5156200"/>
              <a:gd name="connsiteX13" fmla="*/ 1104182 w 4358855"/>
              <a:gd name="connsiteY13" fmla="*/ 4889500 h 5156200"/>
              <a:gd name="connsiteX14" fmla="*/ 1485182 w 4358855"/>
              <a:gd name="connsiteY14" fmla="*/ 3975100 h 5156200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104182 w 4358855"/>
              <a:gd name="connsiteY13" fmla="*/ 48895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485182 w 4358855"/>
              <a:gd name="connsiteY14" fmla="*/ 39751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504590 w 4358855"/>
              <a:gd name="connsiteY14" fmla="*/ 3822700 h 5186392"/>
              <a:gd name="connsiteX0" fmla="*/ 132991 w 4358855"/>
              <a:gd name="connsiteY0" fmla="*/ 1460500 h 5186392"/>
              <a:gd name="connsiteX1" fmla="*/ 209190 w 4358855"/>
              <a:gd name="connsiteY1" fmla="*/ 88900 h 5186392"/>
              <a:gd name="connsiteX2" fmla="*/ 894990 w 4358855"/>
              <a:gd name="connsiteY2" fmla="*/ 1460500 h 5186392"/>
              <a:gd name="connsiteX3" fmla="*/ 1961790 w 4358855"/>
              <a:gd name="connsiteY3" fmla="*/ 12700 h 5186392"/>
              <a:gd name="connsiteX4" fmla="*/ 2114190 w 4358855"/>
              <a:gd name="connsiteY4" fmla="*/ 1384300 h 5186392"/>
              <a:gd name="connsiteX5" fmla="*/ 3942990 w 4358855"/>
              <a:gd name="connsiteY5" fmla="*/ 698500 h 5186392"/>
              <a:gd name="connsiteX6" fmla="*/ 2952390 w 4358855"/>
              <a:gd name="connsiteY6" fmla="*/ 1689100 h 5186392"/>
              <a:gd name="connsiteX7" fmla="*/ 3638190 w 4358855"/>
              <a:gd name="connsiteY7" fmla="*/ 3289300 h 5186392"/>
              <a:gd name="connsiteX8" fmla="*/ 2342790 w 4358855"/>
              <a:gd name="connsiteY8" fmla="*/ 2298700 h 5186392"/>
              <a:gd name="connsiteX9" fmla="*/ 1580790 w 4358855"/>
              <a:gd name="connsiteY9" fmla="*/ 2603500 h 5186392"/>
              <a:gd name="connsiteX10" fmla="*/ 513990 w 4358855"/>
              <a:gd name="connsiteY10" fmla="*/ 2374900 h 5186392"/>
              <a:gd name="connsiteX11" fmla="*/ 1504590 w 4358855"/>
              <a:gd name="connsiteY11" fmla="*/ 3289300 h 5186392"/>
              <a:gd name="connsiteX12" fmla="*/ 590190 w 4358855"/>
              <a:gd name="connsiteY12" fmla="*/ 4889500 h 5186392"/>
              <a:gd name="connsiteX13" fmla="*/ 1047390 w 4358855"/>
              <a:gd name="connsiteY13" fmla="*/ 4813300 h 5186392"/>
              <a:gd name="connsiteX14" fmla="*/ 1656990 w 4358855"/>
              <a:gd name="connsiteY14" fmla="*/ 3746500 h 5186392"/>
              <a:gd name="connsiteX0" fmla="*/ 241300 w 4238565"/>
              <a:gd name="connsiteY0" fmla="*/ 2082800 h 5199092"/>
              <a:gd name="connsiteX1" fmla="*/ 88900 w 4238565"/>
              <a:gd name="connsiteY1" fmla="*/ 101600 h 5199092"/>
              <a:gd name="connsiteX2" fmla="*/ 774700 w 4238565"/>
              <a:gd name="connsiteY2" fmla="*/ 1473200 h 5199092"/>
              <a:gd name="connsiteX3" fmla="*/ 1841500 w 4238565"/>
              <a:gd name="connsiteY3" fmla="*/ 25400 h 5199092"/>
              <a:gd name="connsiteX4" fmla="*/ 1993900 w 4238565"/>
              <a:gd name="connsiteY4" fmla="*/ 1397000 h 5199092"/>
              <a:gd name="connsiteX5" fmla="*/ 3822700 w 4238565"/>
              <a:gd name="connsiteY5" fmla="*/ 711200 h 5199092"/>
              <a:gd name="connsiteX6" fmla="*/ 2832100 w 4238565"/>
              <a:gd name="connsiteY6" fmla="*/ 1701800 h 5199092"/>
              <a:gd name="connsiteX7" fmla="*/ 3517900 w 4238565"/>
              <a:gd name="connsiteY7" fmla="*/ 3302000 h 5199092"/>
              <a:gd name="connsiteX8" fmla="*/ 2222500 w 4238565"/>
              <a:gd name="connsiteY8" fmla="*/ 2311400 h 5199092"/>
              <a:gd name="connsiteX9" fmla="*/ 1460500 w 4238565"/>
              <a:gd name="connsiteY9" fmla="*/ 2616200 h 5199092"/>
              <a:gd name="connsiteX10" fmla="*/ 393700 w 4238565"/>
              <a:gd name="connsiteY10" fmla="*/ 2387600 h 5199092"/>
              <a:gd name="connsiteX11" fmla="*/ 1384300 w 4238565"/>
              <a:gd name="connsiteY11" fmla="*/ 3302000 h 5199092"/>
              <a:gd name="connsiteX12" fmla="*/ 469900 w 4238565"/>
              <a:gd name="connsiteY12" fmla="*/ 4902200 h 5199092"/>
              <a:gd name="connsiteX13" fmla="*/ 927100 w 4238565"/>
              <a:gd name="connsiteY13" fmla="*/ 4826000 h 5199092"/>
              <a:gd name="connsiteX14" fmla="*/ 1536700 w 4238565"/>
              <a:gd name="connsiteY14" fmla="*/ 3759200 h 5199092"/>
              <a:gd name="connsiteX0" fmla="*/ 132991 w 4130256"/>
              <a:gd name="connsiteY0" fmla="*/ 2070100 h 5186392"/>
              <a:gd name="connsiteX1" fmla="*/ 209191 w 4130256"/>
              <a:gd name="connsiteY1" fmla="*/ 546100 h 5186392"/>
              <a:gd name="connsiteX2" fmla="*/ 666391 w 4130256"/>
              <a:gd name="connsiteY2" fmla="*/ 1460500 h 5186392"/>
              <a:gd name="connsiteX3" fmla="*/ 1733191 w 4130256"/>
              <a:gd name="connsiteY3" fmla="*/ 12700 h 5186392"/>
              <a:gd name="connsiteX4" fmla="*/ 1885591 w 4130256"/>
              <a:gd name="connsiteY4" fmla="*/ 1384300 h 5186392"/>
              <a:gd name="connsiteX5" fmla="*/ 3714391 w 4130256"/>
              <a:gd name="connsiteY5" fmla="*/ 698500 h 5186392"/>
              <a:gd name="connsiteX6" fmla="*/ 2723791 w 4130256"/>
              <a:gd name="connsiteY6" fmla="*/ 1689100 h 5186392"/>
              <a:gd name="connsiteX7" fmla="*/ 3409591 w 4130256"/>
              <a:gd name="connsiteY7" fmla="*/ 3289300 h 5186392"/>
              <a:gd name="connsiteX8" fmla="*/ 2114191 w 4130256"/>
              <a:gd name="connsiteY8" fmla="*/ 2298700 h 5186392"/>
              <a:gd name="connsiteX9" fmla="*/ 1352191 w 4130256"/>
              <a:gd name="connsiteY9" fmla="*/ 2603500 h 5186392"/>
              <a:gd name="connsiteX10" fmla="*/ 285391 w 4130256"/>
              <a:gd name="connsiteY10" fmla="*/ 2374900 h 5186392"/>
              <a:gd name="connsiteX11" fmla="*/ 1275991 w 4130256"/>
              <a:gd name="connsiteY11" fmla="*/ 3289300 h 5186392"/>
              <a:gd name="connsiteX12" fmla="*/ 361591 w 4130256"/>
              <a:gd name="connsiteY12" fmla="*/ 4889500 h 5186392"/>
              <a:gd name="connsiteX13" fmla="*/ 818791 w 4130256"/>
              <a:gd name="connsiteY13" fmla="*/ 4813300 h 5186392"/>
              <a:gd name="connsiteX14" fmla="*/ 1428391 w 4130256"/>
              <a:gd name="connsiteY14" fmla="*/ 3746500 h 5186392"/>
              <a:gd name="connsiteX0" fmla="*/ 132991 w 4130256"/>
              <a:gd name="connsiteY0" fmla="*/ 2159000 h 5275292"/>
              <a:gd name="connsiteX1" fmla="*/ 209191 w 4130256"/>
              <a:gd name="connsiteY1" fmla="*/ 635000 h 5275292"/>
              <a:gd name="connsiteX2" fmla="*/ 894990 w 4130256"/>
              <a:gd name="connsiteY2" fmla="*/ 2082800 h 5275292"/>
              <a:gd name="connsiteX3" fmla="*/ 1733191 w 4130256"/>
              <a:gd name="connsiteY3" fmla="*/ 101600 h 5275292"/>
              <a:gd name="connsiteX4" fmla="*/ 1885591 w 4130256"/>
              <a:gd name="connsiteY4" fmla="*/ 1473200 h 5275292"/>
              <a:gd name="connsiteX5" fmla="*/ 3714391 w 4130256"/>
              <a:gd name="connsiteY5" fmla="*/ 787400 h 5275292"/>
              <a:gd name="connsiteX6" fmla="*/ 2723791 w 4130256"/>
              <a:gd name="connsiteY6" fmla="*/ 1778000 h 5275292"/>
              <a:gd name="connsiteX7" fmla="*/ 3409591 w 4130256"/>
              <a:gd name="connsiteY7" fmla="*/ 3378200 h 5275292"/>
              <a:gd name="connsiteX8" fmla="*/ 2114191 w 4130256"/>
              <a:gd name="connsiteY8" fmla="*/ 2387600 h 5275292"/>
              <a:gd name="connsiteX9" fmla="*/ 1352191 w 4130256"/>
              <a:gd name="connsiteY9" fmla="*/ 2692400 h 5275292"/>
              <a:gd name="connsiteX10" fmla="*/ 285391 w 4130256"/>
              <a:gd name="connsiteY10" fmla="*/ 2463800 h 5275292"/>
              <a:gd name="connsiteX11" fmla="*/ 1275991 w 4130256"/>
              <a:gd name="connsiteY11" fmla="*/ 3378200 h 5275292"/>
              <a:gd name="connsiteX12" fmla="*/ 361591 w 4130256"/>
              <a:gd name="connsiteY12" fmla="*/ 4978400 h 5275292"/>
              <a:gd name="connsiteX13" fmla="*/ 818791 w 4130256"/>
              <a:gd name="connsiteY13" fmla="*/ 4902200 h 5275292"/>
              <a:gd name="connsiteX14" fmla="*/ 1428391 w 4130256"/>
              <a:gd name="connsiteY14" fmla="*/ 3835400 h 5275292"/>
              <a:gd name="connsiteX0" fmla="*/ 132991 w 4130256"/>
              <a:gd name="connsiteY0" fmla="*/ 1778000 h 4894292"/>
              <a:gd name="connsiteX1" fmla="*/ 209191 w 4130256"/>
              <a:gd name="connsiteY1" fmla="*/ 254000 h 4894292"/>
              <a:gd name="connsiteX2" fmla="*/ 894990 w 4130256"/>
              <a:gd name="connsiteY2" fmla="*/ 1701800 h 4894292"/>
              <a:gd name="connsiteX3" fmla="*/ 1275990 w 4130256"/>
              <a:gd name="connsiteY3" fmla="*/ 101600 h 4894292"/>
              <a:gd name="connsiteX4" fmla="*/ 1885591 w 4130256"/>
              <a:gd name="connsiteY4" fmla="*/ 1092200 h 4894292"/>
              <a:gd name="connsiteX5" fmla="*/ 3714391 w 4130256"/>
              <a:gd name="connsiteY5" fmla="*/ 406400 h 4894292"/>
              <a:gd name="connsiteX6" fmla="*/ 2723791 w 4130256"/>
              <a:gd name="connsiteY6" fmla="*/ 1397000 h 4894292"/>
              <a:gd name="connsiteX7" fmla="*/ 3409591 w 4130256"/>
              <a:gd name="connsiteY7" fmla="*/ 2997200 h 4894292"/>
              <a:gd name="connsiteX8" fmla="*/ 2114191 w 4130256"/>
              <a:gd name="connsiteY8" fmla="*/ 2006600 h 4894292"/>
              <a:gd name="connsiteX9" fmla="*/ 1352191 w 4130256"/>
              <a:gd name="connsiteY9" fmla="*/ 2311400 h 4894292"/>
              <a:gd name="connsiteX10" fmla="*/ 285391 w 4130256"/>
              <a:gd name="connsiteY10" fmla="*/ 2082800 h 4894292"/>
              <a:gd name="connsiteX11" fmla="*/ 1275991 w 4130256"/>
              <a:gd name="connsiteY11" fmla="*/ 2997200 h 4894292"/>
              <a:gd name="connsiteX12" fmla="*/ 361591 w 4130256"/>
              <a:gd name="connsiteY12" fmla="*/ 4597400 h 4894292"/>
              <a:gd name="connsiteX13" fmla="*/ 818791 w 4130256"/>
              <a:gd name="connsiteY13" fmla="*/ 4521200 h 4894292"/>
              <a:gd name="connsiteX14" fmla="*/ 1428391 w 4130256"/>
              <a:gd name="connsiteY14" fmla="*/ 3454400 h 48942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94990 w 4130256"/>
              <a:gd name="connsiteY2" fmla="*/ 16129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5240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689100 h 4805392"/>
              <a:gd name="connsiteX1" fmla="*/ 209191 w 4130256"/>
              <a:gd name="connsiteY1" fmla="*/ 165100 h 4805392"/>
              <a:gd name="connsiteX2" fmla="*/ 838200 w 4130256"/>
              <a:gd name="connsiteY2" fmla="*/ 1752600 h 4805392"/>
              <a:gd name="connsiteX3" fmla="*/ 971190 w 4130256"/>
              <a:gd name="connsiteY3" fmla="*/ 1079500 h 4805392"/>
              <a:gd name="connsiteX4" fmla="*/ 1275990 w 4130256"/>
              <a:gd name="connsiteY4" fmla="*/ 12700 h 4805392"/>
              <a:gd name="connsiteX5" fmla="*/ 1885591 w 4130256"/>
              <a:gd name="connsiteY5" fmla="*/ 1003300 h 4805392"/>
              <a:gd name="connsiteX6" fmla="*/ 3714391 w 4130256"/>
              <a:gd name="connsiteY6" fmla="*/ 317500 h 4805392"/>
              <a:gd name="connsiteX7" fmla="*/ 2723791 w 4130256"/>
              <a:gd name="connsiteY7" fmla="*/ 1308100 h 4805392"/>
              <a:gd name="connsiteX8" fmla="*/ 3409591 w 4130256"/>
              <a:gd name="connsiteY8" fmla="*/ 2908300 h 4805392"/>
              <a:gd name="connsiteX9" fmla="*/ 2114191 w 4130256"/>
              <a:gd name="connsiteY9" fmla="*/ 1917700 h 4805392"/>
              <a:gd name="connsiteX10" fmla="*/ 1352191 w 4130256"/>
              <a:gd name="connsiteY10" fmla="*/ 2222500 h 4805392"/>
              <a:gd name="connsiteX11" fmla="*/ 285391 w 4130256"/>
              <a:gd name="connsiteY11" fmla="*/ 1993900 h 4805392"/>
              <a:gd name="connsiteX12" fmla="*/ 1275991 w 4130256"/>
              <a:gd name="connsiteY12" fmla="*/ 2908300 h 4805392"/>
              <a:gd name="connsiteX13" fmla="*/ 361591 w 4130256"/>
              <a:gd name="connsiteY13" fmla="*/ 4508500 h 4805392"/>
              <a:gd name="connsiteX14" fmla="*/ 818791 w 4130256"/>
              <a:gd name="connsiteY14" fmla="*/ 4432300 h 4805392"/>
              <a:gd name="connsiteX15" fmla="*/ 1428391 w 4130256"/>
              <a:gd name="connsiteY15" fmla="*/ 3365500 h 4805392"/>
              <a:gd name="connsiteX0" fmla="*/ 132991 w 4130256"/>
              <a:gd name="connsiteY0" fmla="*/ 1596126 h 4712418"/>
              <a:gd name="connsiteX1" fmla="*/ 209191 w 4130256"/>
              <a:gd name="connsiteY1" fmla="*/ 72126 h 4712418"/>
              <a:gd name="connsiteX2" fmla="*/ 838200 w 4130256"/>
              <a:gd name="connsiteY2" fmla="*/ 1659626 h 4712418"/>
              <a:gd name="connsiteX3" fmla="*/ 971190 w 4130256"/>
              <a:gd name="connsiteY3" fmla="*/ 986526 h 4712418"/>
              <a:gd name="connsiteX4" fmla="*/ 1295400 w 4130256"/>
              <a:gd name="connsiteY4" fmla="*/ 59426 h 4712418"/>
              <a:gd name="connsiteX5" fmla="*/ 1885591 w 4130256"/>
              <a:gd name="connsiteY5" fmla="*/ 910326 h 4712418"/>
              <a:gd name="connsiteX6" fmla="*/ 3714391 w 4130256"/>
              <a:gd name="connsiteY6" fmla="*/ 224526 h 4712418"/>
              <a:gd name="connsiteX7" fmla="*/ 2723791 w 4130256"/>
              <a:gd name="connsiteY7" fmla="*/ 1215126 h 4712418"/>
              <a:gd name="connsiteX8" fmla="*/ 3409591 w 4130256"/>
              <a:gd name="connsiteY8" fmla="*/ 2815326 h 4712418"/>
              <a:gd name="connsiteX9" fmla="*/ 2114191 w 4130256"/>
              <a:gd name="connsiteY9" fmla="*/ 1824726 h 4712418"/>
              <a:gd name="connsiteX10" fmla="*/ 1352191 w 4130256"/>
              <a:gd name="connsiteY10" fmla="*/ 2129526 h 4712418"/>
              <a:gd name="connsiteX11" fmla="*/ 285391 w 4130256"/>
              <a:gd name="connsiteY11" fmla="*/ 1900926 h 4712418"/>
              <a:gd name="connsiteX12" fmla="*/ 1275991 w 4130256"/>
              <a:gd name="connsiteY12" fmla="*/ 2815326 h 4712418"/>
              <a:gd name="connsiteX13" fmla="*/ 361591 w 4130256"/>
              <a:gd name="connsiteY13" fmla="*/ 4415526 h 4712418"/>
              <a:gd name="connsiteX14" fmla="*/ 818791 w 4130256"/>
              <a:gd name="connsiteY14" fmla="*/ 4339326 h 4712418"/>
              <a:gd name="connsiteX15" fmla="*/ 1428391 w 4130256"/>
              <a:gd name="connsiteY15" fmla="*/ 3272526 h 4712418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3714391 w 4130256"/>
              <a:gd name="connsiteY6" fmla="*/ 277283 h 4765175"/>
              <a:gd name="connsiteX7" fmla="*/ 2723791 w 4130256"/>
              <a:gd name="connsiteY7" fmla="*/ 1267883 h 4765175"/>
              <a:gd name="connsiteX8" fmla="*/ 3409591 w 4130256"/>
              <a:gd name="connsiteY8" fmla="*/ 2868083 h 4765175"/>
              <a:gd name="connsiteX9" fmla="*/ 2114191 w 4130256"/>
              <a:gd name="connsiteY9" fmla="*/ 1877483 h 4765175"/>
              <a:gd name="connsiteX10" fmla="*/ 1352191 w 4130256"/>
              <a:gd name="connsiteY10" fmla="*/ 2182283 h 4765175"/>
              <a:gd name="connsiteX11" fmla="*/ 285391 w 4130256"/>
              <a:gd name="connsiteY11" fmla="*/ 1953683 h 4765175"/>
              <a:gd name="connsiteX12" fmla="*/ 1275991 w 4130256"/>
              <a:gd name="connsiteY12" fmla="*/ 2868083 h 4765175"/>
              <a:gd name="connsiteX13" fmla="*/ 361591 w 4130256"/>
              <a:gd name="connsiteY13" fmla="*/ 4468283 h 4765175"/>
              <a:gd name="connsiteX14" fmla="*/ 818791 w 4130256"/>
              <a:gd name="connsiteY14" fmla="*/ 4392083 h 4765175"/>
              <a:gd name="connsiteX15" fmla="*/ 1428391 w 4130256"/>
              <a:gd name="connsiteY15" fmla="*/ 3325283 h 4765175"/>
              <a:gd name="connsiteX0" fmla="*/ 132991 w 4130256"/>
              <a:gd name="connsiteY0" fmla="*/ 1648883 h 4765175"/>
              <a:gd name="connsiteX1" fmla="*/ 209191 w 4130256"/>
              <a:gd name="connsiteY1" fmla="*/ 124883 h 4765175"/>
              <a:gd name="connsiteX2" fmla="*/ 838200 w 4130256"/>
              <a:gd name="connsiteY2" fmla="*/ 1712383 h 4765175"/>
              <a:gd name="connsiteX3" fmla="*/ 971190 w 4130256"/>
              <a:gd name="connsiteY3" fmla="*/ 1039283 h 4765175"/>
              <a:gd name="connsiteX4" fmla="*/ 1295400 w 4130256"/>
              <a:gd name="connsiteY4" fmla="*/ 112183 h 4765175"/>
              <a:gd name="connsiteX5" fmla="*/ 1905000 w 4130256"/>
              <a:gd name="connsiteY5" fmla="*/ 1712383 h 4765175"/>
              <a:gd name="connsiteX6" fmla="*/ 2286000 w 4130256"/>
              <a:gd name="connsiteY6" fmla="*/ 1178984 h 4765175"/>
              <a:gd name="connsiteX7" fmla="*/ 3714391 w 4130256"/>
              <a:gd name="connsiteY7" fmla="*/ 277283 h 4765175"/>
              <a:gd name="connsiteX8" fmla="*/ 2723791 w 4130256"/>
              <a:gd name="connsiteY8" fmla="*/ 1267883 h 4765175"/>
              <a:gd name="connsiteX9" fmla="*/ 3409591 w 4130256"/>
              <a:gd name="connsiteY9" fmla="*/ 2868083 h 4765175"/>
              <a:gd name="connsiteX10" fmla="*/ 2114191 w 4130256"/>
              <a:gd name="connsiteY10" fmla="*/ 1877483 h 4765175"/>
              <a:gd name="connsiteX11" fmla="*/ 1352191 w 4130256"/>
              <a:gd name="connsiteY11" fmla="*/ 2182283 h 4765175"/>
              <a:gd name="connsiteX12" fmla="*/ 285391 w 4130256"/>
              <a:gd name="connsiteY12" fmla="*/ 1953683 h 4765175"/>
              <a:gd name="connsiteX13" fmla="*/ 1275991 w 4130256"/>
              <a:gd name="connsiteY13" fmla="*/ 2868083 h 4765175"/>
              <a:gd name="connsiteX14" fmla="*/ 361591 w 4130256"/>
              <a:gd name="connsiteY14" fmla="*/ 4468283 h 4765175"/>
              <a:gd name="connsiteX15" fmla="*/ 818791 w 4130256"/>
              <a:gd name="connsiteY15" fmla="*/ 4392083 h 4765175"/>
              <a:gd name="connsiteX16" fmla="*/ 1428391 w 4130256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692465"/>
              <a:gd name="connsiteY0" fmla="*/ 1648883 h 4765175"/>
              <a:gd name="connsiteX1" fmla="*/ 209191 w 3692465"/>
              <a:gd name="connsiteY1" fmla="*/ 124883 h 4765175"/>
              <a:gd name="connsiteX2" fmla="*/ 838200 w 3692465"/>
              <a:gd name="connsiteY2" fmla="*/ 1712383 h 4765175"/>
              <a:gd name="connsiteX3" fmla="*/ 971190 w 3692465"/>
              <a:gd name="connsiteY3" fmla="*/ 1039283 h 4765175"/>
              <a:gd name="connsiteX4" fmla="*/ 1295400 w 3692465"/>
              <a:gd name="connsiteY4" fmla="*/ 112183 h 4765175"/>
              <a:gd name="connsiteX5" fmla="*/ 1905000 w 3692465"/>
              <a:gd name="connsiteY5" fmla="*/ 1712383 h 4765175"/>
              <a:gd name="connsiteX6" fmla="*/ 2286000 w 3692465"/>
              <a:gd name="connsiteY6" fmla="*/ 1178984 h 4765175"/>
              <a:gd name="connsiteX7" fmla="*/ 3276600 w 3692465"/>
              <a:gd name="connsiteY7" fmla="*/ 340784 h 4765175"/>
              <a:gd name="connsiteX8" fmla="*/ 2723791 w 3692465"/>
              <a:gd name="connsiteY8" fmla="*/ 1267883 h 4765175"/>
              <a:gd name="connsiteX9" fmla="*/ 3409591 w 3692465"/>
              <a:gd name="connsiteY9" fmla="*/ 2868083 h 4765175"/>
              <a:gd name="connsiteX10" fmla="*/ 2114191 w 3692465"/>
              <a:gd name="connsiteY10" fmla="*/ 1877483 h 4765175"/>
              <a:gd name="connsiteX11" fmla="*/ 1352191 w 3692465"/>
              <a:gd name="connsiteY11" fmla="*/ 2182283 h 4765175"/>
              <a:gd name="connsiteX12" fmla="*/ 285391 w 3692465"/>
              <a:gd name="connsiteY12" fmla="*/ 1953683 h 4765175"/>
              <a:gd name="connsiteX13" fmla="*/ 1275991 w 3692465"/>
              <a:gd name="connsiteY13" fmla="*/ 2868083 h 4765175"/>
              <a:gd name="connsiteX14" fmla="*/ 361591 w 3692465"/>
              <a:gd name="connsiteY14" fmla="*/ 4468283 h 4765175"/>
              <a:gd name="connsiteX15" fmla="*/ 818791 w 3692465"/>
              <a:gd name="connsiteY15" fmla="*/ 4392083 h 4765175"/>
              <a:gd name="connsiteX16" fmla="*/ 1428391 w 3692465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723791 w 3540066"/>
              <a:gd name="connsiteY8" fmla="*/ 1267883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2114191 w 3540066"/>
              <a:gd name="connsiteY10" fmla="*/ 1877483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2514601 w 3540066"/>
              <a:gd name="connsiteY8" fmla="*/ 16361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3409591 w 3540066"/>
              <a:gd name="connsiteY9" fmla="*/ 2868083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540066"/>
              <a:gd name="connsiteY0" fmla="*/ 1648883 h 4765175"/>
              <a:gd name="connsiteX1" fmla="*/ 209191 w 3540066"/>
              <a:gd name="connsiteY1" fmla="*/ 124883 h 4765175"/>
              <a:gd name="connsiteX2" fmla="*/ 838200 w 3540066"/>
              <a:gd name="connsiteY2" fmla="*/ 1712383 h 4765175"/>
              <a:gd name="connsiteX3" fmla="*/ 971190 w 3540066"/>
              <a:gd name="connsiteY3" fmla="*/ 1039283 h 4765175"/>
              <a:gd name="connsiteX4" fmla="*/ 1295400 w 3540066"/>
              <a:gd name="connsiteY4" fmla="*/ 112183 h 4765175"/>
              <a:gd name="connsiteX5" fmla="*/ 1905000 w 3540066"/>
              <a:gd name="connsiteY5" fmla="*/ 1712383 h 4765175"/>
              <a:gd name="connsiteX6" fmla="*/ 2286000 w 3540066"/>
              <a:gd name="connsiteY6" fmla="*/ 1178984 h 4765175"/>
              <a:gd name="connsiteX7" fmla="*/ 3124201 w 3540066"/>
              <a:gd name="connsiteY7" fmla="*/ 493184 h 4765175"/>
              <a:gd name="connsiteX8" fmla="*/ 1981201 w 3540066"/>
              <a:gd name="connsiteY8" fmla="*/ 2093384 h 4765175"/>
              <a:gd name="connsiteX9" fmla="*/ 2743201 w 3540066"/>
              <a:gd name="connsiteY9" fmla="*/ 2169584 h 4765175"/>
              <a:gd name="connsiteX10" fmla="*/ 1828801 w 3540066"/>
              <a:gd name="connsiteY10" fmla="*/ 2474384 h 4765175"/>
              <a:gd name="connsiteX11" fmla="*/ 1352191 w 3540066"/>
              <a:gd name="connsiteY11" fmla="*/ 2182283 h 4765175"/>
              <a:gd name="connsiteX12" fmla="*/ 285391 w 3540066"/>
              <a:gd name="connsiteY12" fmla="*/ 1953683 h 4765175"/>
              <a:gd name="connsiteX13" fmla="*/ 1275991 w 3540066"/>
              <a:gd name="connsiteY13" fmla="*/ 2868083 h 4765175"/>
              <a:gd name="connsiteX14" fmla="*/ 361591 w 3540066"/>
              <a:gd name="connsiteY14" fmla="*/ 4468283 h 4765175"/>
              <a:gd name="connsiteX15" fmla="*/ 818791 w 3540066"/>
              <a:gd name="connsiteY15" fmla="*/ 4392083 h 4765175"/>
              <a:gd name="connsiteX16" fmla="*/ 1428391 w 3540066"/>
              <a:gd name="connsiteY16" fmla="*/ 3325283 h 4765175"/>
              <a:gd name="connsiteX0" fmla="*/ 132991 w 3813236"/>
              <a:gd name="connsiteY0" fmla="*/ 1648883 h 4765175"/>
              <a:gd name="connsiteX1" fmla="*/ 209191 w 3813236"/>
              <a:gd name="connsiteY1" fmla="*/ 124883 h 4765175"/>
              <a:gd name="connsiteX2" fmla="*/ 838200 w 3813236"/>
              <a:gd name="connsiteY2" fmla="*/ 1712383 h 4765175"/>
              <a:gd name="connsiteX3" fmla="*/ 971190 w 3813236"/>
              <a:gd name="connsiteY3" fmla="*/ 1039283 h 4765175"/>
              <a:gd name="connsiteX4" fmla="*/ 1295400 w 3813236"/>
              <a:gd name="connsiteY4" fmla="*/ 112183 h 4765175"/>
              <a:gd name="connsiteX5" fmla="*/ 1905000 w 3813236"/>
              <a:gd name="connsiteY5" fmla="*/ 1712383 h 4765175"/>
              <a:gd name="connsiteX6" fmla="*/ 2286000 w 3813236"/>
              <a:gd name="connsiteY6" fmla="*/ 1178984 h 4765175"/>
              <a:gd name="connsiteX7" fmla="*/ 3124201 w 3813236"/>
              <a:gd name="connsiteY7" fmla="*/ 493184 h 4765175"/>
              <a:gd name="connsiteX8" fmla="*/ 1981201 w 3813236"/>
              <a:gd name="connsiteY8" fmla="*/ 2093384 h 4765175"/>
              <a:gd name="connsiteX9" fmla="*/ 2743201 w 3813236"/>
              <a:gd name="connsiteY9" fmla="*/ 2169584 h 4765175"/>
              <a:gd name="connsiteX10" fmla="*/ 3581401 w 3813236"/>
              <a:gd name="connsiteY10" fmla="*/ 1864784 h 4765175"/>
              <a:gd name="connsiteX11" fmla="*/ 1352191 w 3813236"/>
              <a:gd name="connsiteY11" fmla="*/ 2182283 h 4765175"/>
              <a:gd name="connsiteX12" fmla="*/ 285391 w 3813236"/>
              <a:gd name="connsiteY12" fmla="*/ 1953683 h 4765175"/>
              <a:gd name="connsiteX13" fmla="*/ 1275991 w 3813236"/>
              <a:gd name="connsiteY13" fmla="*/ 2868083 h 4765175"/>
              <a:gd name="connsiteX14" fmla="*/ 361591 w 3813236"/>
              <a:gd name="connsiteY14" fmla="*/ 4468283 h 4765175"/>
              <a:gd name="connsiteX15" fmla="*/ 818791 w 3813236"/>
              <a:gd name="connsiteY15" fmla="*/ 4392083 h 4765175"/>
              <a:gd name="connsiteX16" fmla="*/ 1428391 w 3813236"/>
              <a:gd name="connsiteY16" fmla="*/ 3325283 h 4765175"/>
              <a:gd name="connsiteX0" fmla="*/ 155635 w 3696180"/>
              <a:gd name="connsiteY0" fmla="*/ 1648883 h 4765175"/>
              <a:gd name="connsiteX1" fmla="*/ 231835 w 3696180"/>
              <a:gd name="connsiteY1" fmla="*/ 124883 h 4765175"/>
              <a:gd name="connsiteX2" fmla="*/ 860844 w 3696180"/>
              <a:gd name="connsiteY2" fmla="*/ 1712383 h 4765175"/>
              <a:gd name="connsiteX3" fmla="*/ 993834 w 3696180"/>
              <a:gd name="connsiteY3" fmla="*/ 1039283 h 4765175"/>
              <a:gd name="connsiteX4" fmla="*/ 1318044 w 3696180"/>
              <a:gd name="connsiteY4" fmla="*/ 112183 h 4765175"/>
              <a:gd name="connsiteX5" fmla="*/ 1927644 w 3696180"/>
              <a:gd name="connsiteY5" fmla="*/ 1712383 h 4765175"/>
              <a:gd name="connsiteX6" fmla="*/ 2308644 w 3696180"/>
              <a:gd name="connsiteY6" fmla="*/ 1178984 h 4765175"/>
              <a:gd name="connsiteX7" fmla="*/ 3146845 w 3696180"/>
              <a:gd name="connsiteY7" fmla="*/ 493184 h 4765175"/>
              <a:gd name="connsiteX8" fmla="*/ 2003845 w 3696180"/>
              <a:gd name="connsiteY8" fmla="*/ 2093384 h 4765175"/>
              <a:gd name="connsiteX9" fmla="*/ 2765845 w 3696180"/>
              <a:gd name="connsiteY9" fmla="*/ 2169584 h 4765175"/>
              <a:gd name="connsiteX10" fmla="*/ 3604045 w 3696180"/>
              <a:gd name="connsiteY10" fmla="*/ 1864784 h 4765175"/>
              <a:gd name="connsiteX11" fmla="*/ 3146845 w 3696180"/>
              <a:gd name="connsiteY11" fmla="*/ 2321984 h 4765175"/>
              <a:gd name="connsiteX12" fmla="*/ 308035 w 3696180"/>
              <a:gd name="connsiteY12" fmla="*/ 1953683 h 4765175"/>
              <a:gd name="connsiteX13" fmla="*/ 1298635 w 3696180"/>
              <a:gd name="connsiteY13" fmla="*/ 2868083 h 4765175"/>
              <a:gd name="connsiteX14" fmla="*/ 384235 w 3696180"/>
              <a:gd name="connsiteY14" fmla="*/ 4468283 h 4765175"/>
              <a:gd name="connsiteX15" fmla="*/ 841435 w 3696180"/>
              <a:gd name="connsiteY15" fmla="*/ 4392083 h 4765175"/>
              <a:gd name="connsiteX16" fmla="*/ 1451035 w 3696180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275991 w 3644901"/>
              <a:gd name="connsiteY13" fmla="*/ 2868083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1428391 w 3644901"/>
              <a:gd name="connsiteY16" fmla="*/ 3325283 h 4765175"/>
              <a:gd name="connsiteX0" fmla="*/ 132991 w 3644901"/>
              <a:gd name="connsiteY0" fmla="*/ 1648883 h 4765175"/>
              <a:gd name="connsiteX1" fmla="*/ 209191 w 3644901"/>
              <a:gd name="connsiteY1" fmla="*/ 124883 h 4765175"/>
              <a:gd name="connsiteX2" fmla="*/ 838200 w 3644901"/>
              <a:gd name="connsiteY2" fmla="*/ 1712383 h 4765175"/>
              <a:gd name="connsiteX3" fmla="*/ 971190 w 3644901"/>
              <a:gd name="connsiteY3" fmla="*/ 1039283 h 4765175"/>
              <a:gd name="connsiteX4" fmla="*/ 1295400 w 3644901"/>
              <a:gd name="connsiteY4" fmla="*/ 112183 h 4765175"/>
              <a:gd name="connsiteX5" fmla="*/ 1905000 w 3644901"/>
              <a:gd name="connsiteY5" fmla="*/ 1712383 h 4765175"/>
              <a:gd name="connsiteX6" fmla="*/ 2286000 w 3644901"/>
              <a:gd name="connsiteY6" fmla="*/ 1178984 h 4765175"/>
              <a:gd name="connsiteX7" fmla="*/ 3124201 w 3644901"/>
              <a:gd name="connsiteY7" fmla="*/ 493184 h 4765175"/>
              <a:gd name="connsiteX8" fmla="*/ 1981201 w 3644901"/>
              <a:gd name="connsiteY8" fmla="*/ 2093384 h 4765175"/>
              <a:gd name="connsiteX9" fmla="*/ 2743201 w 3644901"/>
              <a:gd name="connsiteY9" fmla="*/ 2169584 h 4765175"/>
              <a:gd name="connsiteX10" fmla="*/ 3581401 w 3644901"/>
              <a:gd name="connsiteY10" fmla="*/ 1864784 h 4765175"/>
              <a:gd name="connsiteX11" fmla="*/ 3124201 w 3644901"/>
              <a:gd name="connsiteY11" fmla="*/ 2321984 h 4765175"/>
              <a:gd name="connsiteX12" fmla="*/ 2209801 w 3644901"/>
              <a:gd name="connsiteY12" fmla="*/ 2779184 h 4765175"/>
              <a:gd name="connsiteX13" fmla="*/ 1066802 w 3644901"/>
              <a:gd name="connsiteY13" fmla="*/ 2626784 h 4765175"/>
              <a:gd name="connsiteX14" fmla="*/ 361591 w 3644901"/>
              <a:gd name="connsiteY14" fmla="*/ 4468283 h 4765175"/>
              <a:gd name="connsiteX15" fmla="*/ 818791 w 3644901"/>
              <a:gd name="connsiteY15" fmla="*/ 4392083 h 4765175"/>
              <a:gd name="connsiteX16" fmla="*/ 2819402 w 3644901"/>
              <a:gd name="connsiteY16" fmla="*/ 3922184 h 4765175"/>
              <a:gd name="connsiteX0" fmla="*/ 132991 w 3644901"/>
              <a:gd name="connsiteY0" fmla="*/ 1648883 h 4455583"/>
              <a:gd name="connsiteX1" fmla="*/ 209191 w 3644901"/>
              <a:gd name="connsiteY1" fmla="*/ 124883 h 4455583"/>
              <a:gd name="connsiteX2" fmla="*/ 838200 w 3644901"/>
              <a:gd name="connsiteY2" fmla="*/ 1712383 h 4455583"/>
              <a:gd name="connsiteX3" fmla="*/ 971190 w 3644901"/>
              <a:gd name="connsiteY3" fmla="*/ 1039283 h 4455583"/>
              <a:gd name="connsiteX4" fmla="*/ 1295400 w 3644901"/>
              <a:gd name="connsiteY4" fmla="*/ 112183 h 4455583"/>
              <a:gd name="connsiteX5" fmla="*/ 1905000 w 3644901"/>
              <a:gd name="connsiteY5" fmla="*/ 1712383 h 4455583"/>
              <a:gd name="connsiteX6" fmla="*/ 2286000 w 3644901"/>
              <a:gd name="connsiteY6" fmla="*/ 1178984 h 4455583"/>
              <a:gd name="connsiteX7" fmla="*/ 3124201 w 3644901"/>
              <a:gd name="connsiteY7" fmla="*/ 493184 h 4455583"/>
              <a:gd name="connsiteX8" fmla="*/ 1981201 w 3644901"/>
              <a:gd name="connsiteY8" fmla="*/ 2093384 h 4455583"/>
              <a:gd name="connsiteX9" fmla="*/ 2743201 w 3644901"/>
              <a:gd name="connsiteY9" fmla="*/ 2169584 h 4455583"/>
              <a:gd name="connsiteX10" fmla="*/ 3581401 w 3644901"/>
              <a:gd name="connsiteY10" fmla="*/ 1864784 h 4455583"/>
              <a:gd name="connsiteX11" fmla="*/ 3124201 w 3644901"/>
              <a:gd name="connsiteY11" fmla="*/ 2321984 h 4455583"/>
              <a:gd name="connsiteX12" fmla="*/ 2209801 w 3644901"/>
              <a:gd name="connsiteY12" fmla="*/ 2779184 h 4455583"/>
              <a:gd name="connsiteX13" fmla="*/ 1066802 w 3644901"/>
              <a:gd name="connsiteY13" fmla="*/ 2626784 h 4455583"/>
              <a:gd name="connsiteX14" fmla="*/ 990602 w 3644901"/>
              <a:gd name="connsiteY14" fmla="*/ 3541184 h 4455583"/>
              <a:gd name="connsiteX15" fmla="*/ 818791 w 3644901"/>
              <a:gd name="connsiteY15" fmla="*/ 4392083 h 4455583"/>
              <a:gd name="connsiteX16" fmla="*/ 2819402 w 3644901"/>
              <a:gd name="connsiteY16" fmla="*/ 3922184 h 4455583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990602 w 3644901"/>
              <a:gd name="connsiteY14" fmla="*/ 35411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2514602 w 3644901"/>
              <a:gd name="connsiteY15" fmla="*/ 3464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1066802 w 3644901"/>
              <a:gd name="connsiteY13" fmla="*/ 26267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1066802 w 3644901"/>
              <a:gd name="connsiteY15" fmla="*/ 28553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14602 w 3644901"/>
              <a:gd name="connsiteY14" fmla="*/ 3312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2 w 3644901"/>
              <a:gd name="connsiteY14" fmla="*/ 3693584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2590800 w 3644901"/>
              <a:gd name="connsiteY14" fmla="*/ 3733800 h 4390167"/>
              <a:gd name="connsiteX15" fmla="*/ 381002 w 3644901"/>
              <a:gd name="connsiteY15" fmla="*/ 3845984 h 4390167"/>
              <a:gd name="connsiteX16" fmla="*/ 2819402 w 3644901"/>
              <a:gd name="connsiteY16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381002 w 3644901"/>
              <a:gd name="connsiteY16" fmla="*/ 3845984 h 4390167"/>
              <a:gd name="connsiteX17" fmla="*/ 2819402 w 3644901"/>
              <a:gd name="connsiteY17" fmla="*/ 3922184 h 4390167"/>
              <a:gd name="connsiteX0" fmla="*/ 132991 w 3644901"/>
              <a:gd name="connsiteY0" fmla="*/ 1648883 h 4390167"/>
              <a:gd name="connsiteX1" fmla="*/ 209191 w 3644901"/>
              <a:gd name="connsiteY1" fmla="*/ 124883 h 4390167"/>
              <a:gd name="connsiteX2" fmla="*/ 838200 w 3644901"/>
              <a:gd name="connsiteY2" fmla="*/ 1712383 h 4390167"/>
              <a:gd name="connsiteX3" fmla="*/ 971190 w 3644901"/>
              <a:gd name="connsiteY3" fmla="*/ 1039283 h 4390167"/>
              <a:gd name="connsiteX4" fmla="*/ 1295400 w 3644901"/>
              <a:gd name="connsiteY4" fmla="*/ 112183 h 4390167"/>
              <a:gd name="connsiteX5" fmla="*/ 1905000 w 3644901"/>
              <a:gd name="connsiteY5" fmla="*/ 1712383 h 4390167"/>
              <a:gd name="connsiteX6" fmla="*/ 2286000 w 3644901"/>
              <a:gd name="connsiteY6" fmla="*/ 1178984 h 4390167"/>
              <a:gd name="connsiteX7" fmla="*/ 3124201 w 3644901"/>
              <a:gd name="connsiteY7" fmla="*/ 493184 h 4390167"/>
              <a:gd name="connsiteX8" fmla="*/ 1981201 w 3644901"/>
              <a:gd name="connsiteY8" fmla="*/ 2093384 h 4390167"/>
              <a:gd name="connsiteX9" fmla="*/ 2743201 w 3644901"/>
              <a:gd name="connsiteY9" fmla="*/ 2169584 h 4390167"/>
              <a:gd name="connsiteX10" fmla="*/ 3581401 w 3644901"/>
              <a:gd name="connsiteY10" fmla="*/ 1864784 h 4390167"/>
              <a:gd name="connsiteX11" fmla="*/ 3124201 w 3644901"/>
              <a:gd name="connsiteY11" fmla="*/ 2321984 h 4390167"/>
              <a:gd name="connsiteX12" fmla="*/ 2209801 w 3644901"/>
              <a:gd name="connsiteY12" fmla="*/ 2779184 h 4390167"/>
              <a:gd name="connsiteX13" fmla="*/ 838202 w 3644901"/>
              <a:gd name="connsiteY13" fmla="*/ 2550584 h 4390167"/>
              <a:gd name="connsiteX14" fmla="*/ 1828800 w 3644901"/>
              <a:gd name="connsiteY14" fmla="*/ 3505200 h 4390167"/>
              <a:gd name="connsiteX15" fmla="*/ 2590800 w 3644901"/>
              <a:gd name="connsiteY15" fmla="*/ 3733800 h 4390167"/>
              <a:gd name="connsiteX16" fmla="*/ 1752600 w 3644901"/>
              <a:gd name="connsiteY16" fmla="*/ 3581400 h 4390167"/>
              <a:gd name="connsiteX17" fmla="*/ 381002 w 3644901"/>
              <a:gd name="connsiteY17" fmla="*/ 3845984 h 4390167"/>
              <a:gd name="connsiteX18" fmla="*/ 2819402 w 3644901"/>
              <a:gd name="connsiteY18" fmla="*/ 3922184 h 4390167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09801 w 3644901"/>
              <a:gd name="connsiteY12" fmla="*/ 2779184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590800 w 3644901"/>
              <a:gd name="connsiteY15" fmla="*/ 37338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5052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2895600 w 3644901"/>
              <a:gd name="connsiteY15" fmla="*/ 3657600 h 4277983"/>
              <a:gd name="connsiteX16" fmla="*/ 1752600 w 3644901"/>
              <a:gd name="connsiteY16" fmla="*/ 35814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981200 w 3644901"/>
              <a:gd name="connsiteY14" fmla="*/ 33528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7526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676400 w 3644901"/>
              <a:gd name="connsiteY15" fmla="*/ 35814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21336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8956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057400 w 3644901"/>
              <a:gd name="connsiteY12" fmla="*/ 2971800 h 4277983"/>
              <a:gd name="connsiteX13" fmla="*/ 838202 w 3644901"/>
              <a:gd name="connsiteY13" fmla="*/ 2550584 h 4277983"/>
              <a:gd name="connsiteX14" fmla="*/ 1828800 w 3644901"/>
              <a:gd name="connsiteY14" fmla="*/ 3429000 h 4277983"/>
              <a:gd name="connsiteX15" fmla="*/ 1371600 w 3644901"/>
              <a:gd name="connsiteY15" fmla="*/ 3657600 h 4277983"/>
              <a:gd name="connsiteX16" fmla="*/ 381002 w 3644901"/>
              <a:gd name="connsiteY16" fmla="*/ 3845984 h 4277983"/>
              <a:gd name="connsiteX17" fmla="*/ 2209800 w 3644901"/>
              <a:gd name="connsiteY17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438400 w 3644901"/>
              <a:gd name="connsiteY12" fmla="*/ 3276600 h 4277983"/>
              <a:gd name="connsiteX13" fmla="*/ 2057400 w 3644901"/>
              <a:gd name="connsiteY13" fmla="*/ 2971800 h 4277983"/>
              <a:gd name="connsiteX14" fmla="*/ 838202 w 3644901"/>
              <a:gd name="connsiteY14" fmla="*/ 2550584 h 4277983"/>
              <a:gd name="connsiteX15" fmla="*/ 1828800 w 3644901"/>
              <a:gd name="connsiteY15" fmla="*/ 3429000 h 4277983"/>
              <a:gd name="connsiteX16" fmla="*/ 1371600 w 3644901"/>
              <a:gd name="connsiteY16" fmla="*/ 3657600 h 4277983"/>
              <a:gd name="connsiteX17" fmla="*/ 381002 w 3644901"/>
              <a:gd name="connsiteY17" fmla="*/ 3845984 h 4277983"/>
              <a:gd name="connsiteX18" fmla="*/ 2209800 w 3644901"/>
              <a:gd name="connsiteY18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2057400 w 3644901"/>
              <a:gd name="connsiteY14" fmla="*/ 29718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438400 w 3644901"/>
              <a:gd name="connsiteY13" fmla="*/ 32766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209191 w 3644901"/>
              <a:gd name="connsiteY1" fmla="*/ 124883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381000 w 3644901"/>
              <a:gd name="connsiteY1" fmla="*/ 3048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644901"/>
              <a:gd name="connsiteY0" fmla="*/ 1648883 h 4277983"/>
              <a:gd name="connsiteX1" fmla="*/ 533400 w 3644901"/>
              <a:gd name="connsiteY1" fmla="*/ 381000 h 4277983"/>
              <a:gd name="connsiteX2" fmla="*/ 838200 w 3644901"/>
              <a:gd name="connsiteY2" fmla="*/ 1712383 h 4277983"/>
              <a:gd name="connsiteX3" fmla="*/ 971190 w 3644901"/>
              <a:gd name="connsiteY3" fmla="*/ 1039283 h 4277983"/>
              <a:gd name="connsiteX4" fmla="*/ 1295400 w 3644901"/>
              <a:gd name="connsiteY4" fmla="*/ 112183 h 4277983"/>
              <a:gd name="connsiteX5" fmla="*/ 1905000 w 3644901"/>
              <a:gd name="connsiteY5" fmla="*/ 1712383 h 4277983"/>
              <a:gd name="connsiteX6" fmla="*/ 2286000 w 3644901"/>
              <a:gd name="connsiteY6" fmla="*/ 1178984 h 4277983"/>
              <a:gd name="connsiteX7" fmla="*/ 3124201 w 3644901"/>
              <a:gd name="connsiteY7" fmla="*/ 493184 h 4277983"/>
              <a:gd name="connsiteX8" fmla="*/ 1981201 w 3644901"/>
              <a:gd name="connsiteY8" fmla="*/ 2093384 h 4277983"/>
              <a:gd name="connsiteX9" fmla="*/ 2743201 w 3644901"/>
              <a:gd name="connsiteY9" fmla="*/ 2169584 h 4277983"/>
              <a:gd name="connsiteX10" fmla="*/ 3581401 w 3644901"/>
              <a:gd name="connsiteY10" fmla="*/ 1864784 h 4277983"/>
              <a:gd name="connsiteX11" fmla="*/ 3124201 w 3644901"/>
              <a:gd name="connsiteY11" fmla="*/ 2321984 h 4277983"/>
              <a:gd name="connsiteX12" fmla="*/ 2286000 w 3644901"/>
              <a:gd name="connsiteY12" fmla="*/ 2819400 h 4277983"/>
              <a:gd name="connsiteX13" fmla="*/ 2286000 w 3644901"/>
              <a:gd name="connsiteY13" fmla="*/ 3048000 h 4277983"/>
              <a:gd name="connsiteX14" fmla="*/ 1981200 w 3644901"/>
              <a:gd name="connsiteY14" fmla="*/ 2895600 h 4277983"/>
              <a:gd name="connsiteX15" fmla="*/ 838202 w 3644901"/>
              <a:gd name="connsiteY15" fmla="*/ 2550584 h 4277983"/>
              <a:gd name="connsiteX16" fmla="*/ 1828800 w 3644901"/>
              <a:gd name="connsiteY16" fmla="*/ 3429000 h 4277983"/>
              <a:gd name="connsiteX17" fmla="*/ 1371600 w 3644901"/>
              <a:gd name="connsiteY17" fmla="*/ 3657600 h 4277983"/>
              <a:gd name="connsiteX18" fmla="*/ 381002 w 3644901"/>
              <a:gd name="connsiteY18" fmla="*/ 3845984 h 4277983"/>
              <a:gd name="connsiteX19" fmla="*/ 2209800 w 3644901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666391 w 3473092"/>
              <a:gd name="connsiteY2" fmla="*/ 1712383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19812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2057400 h 4277983"/>
              <a:gd name="connsiteX1" fmla="*/ 361591 w 3473092"/>
              <a:gd name="connsiteY1" fmla="*/ 381000 h 4277983"/>
              <a:gd name="connsiteX2" fmla="*/ 590190 w 3473092"/>
              <a:gd name="connsiteY2" fmla="*/ 2209800 h 4277983"/>
              <a:gd name="connsiteX3" fmla="*/ 799381 w 3473092"/>
              <a:gd name="connsiteY3" fmla="*/ 1039283 h 4277983"/>
              <a:gd name="connsiteX4" fmla="*/ 1123591 w 3473092"/>
              <a:gd name="connsiteY4" fmla="*/ 112183 h 4277983"/>
              <a:gd name="connsiteX5" fmla="*/ 1733191 w 3473092"/>
              <a:gd name="connsiteY5" fmla="*/ 1712383 h 4277983"/>
              <a:gd name="connsiteX6" fmla="*/ 2114191 w 3473092"/>
              <a:gd name="connsiteY6" fmla="*/ 1178984 h 4277983"/>
              <a:gd name="connsiteX7" fmla="*/ 2952392 w 3473092"/>
              <a:gd name="connsiteY7" fmla="*/ 493184 h 4277983"/>
              <a:gd name="connsiteX8" fmla="*/ 1809392 w 3473092"/>
              <a:gd name="connsiteY8" fmla="*/ 2093384 h 4277983"/>
              <a:gd name="connsiteX9" fmla="*/ 2571392 w 3473092"/>
              <a:gd name="connsiteY9" fmla="*/ 2169584 h 4277983"/>
              <a:gd name="connsiteX10" fmla="*/ 3409592 w 3473092"/>
              <a:gd name="connsiteY10" fmla="*/ 1864784 h 4277983"/>
              <a:gd name="connsiteX11" fmla="*/ 2952392 w 3473092"/>
              <a:gd name="connsiteY11" fmla="*/ 2321984 h 4277983"/>
              <a:gd name="connsiteX12" fmla="*/ 2114191 w 3473092"/>
              <a:gd name="connsiteY12" fmla="*/ 2819400 h 4277983"/>
              <a:gd name="connsiteX13" fmla="*/ 2114191 w 3473092"/>
              <a:gd name="connsiteY13" fmla="*/ 3048000 h 4277983"/>
              <a:gd name="connsiteX14" fmla="*/ 1809391 w 3473092"/>
              <a:gd name="connsiteY14" fmla="*/ 2895600 h 4277983"/>
              <a:gd name="connsiteX15" fmla="*/ 666393 w 3473092"/>
              <a:gd name="connsiteY15" fmla="*/ 2550584 h 4277983"/>
              <a:gd name="connsiteX16" fmla="*/ 1656991 w 3473092"/>
              <a:gd name="connsiteY16" fmla="*/ 3429000 h 4277983"/>
              <a:gd name="connsiteX17" fmla="*/ 1199791 w 3473092"/>
              <a:gd name="connsiteY17" fmla="*/ 3657600 h 4277983"/>
              <a:gd name="connsiteX18" fmla="*/ 209193 w 3473092"/>
              <a:gd name="connsiteY18" fmla="*/ 3845984 h 4277983"/>
              <a:gd name="connsiteX19" fmla="*/ 2037991 w 3473092"/>
              <a:gd name="connsiteY19" fmla="*/ 3810000 h 4277983"/>
              <a:gd name="connsiteX0" fmla="*/ 132991 w 3473092"/>
              <a:gd name="connsiteY0" fmla="*/ 1686983 h 3907566"/>
              <a:gd name="connsiteX1" fmla="*/ 361591 w 3473092"/>
              <a:gd name="connsiteY1" fmla="*/ 10583 h 3907566"/>
              <a:gd name="connsiteX2" fmla="*/ 590190 w 3473092"/>
              <a:gd name="connsiteY2" fmla="*/ 1839383 h 3907566"/>
              <a:gd name="connsiteX3" fmla="*/ 799381 w 3473092"/>
              <a:gd name="connsiteY3" fmla="*/ 668866 h 3907566"/>
              <a:gd name="connsiteX4" fmla="*/ 1123590 w 3473092"/>
              <a:gd name="connsiteY4" fmla="*/ 162983 h 3907566"/>
              <a:gd name="connsiteX5" fmla="*/ 1733191 w 3473092"/>
              <a:gd name="connsiteY5" fmla="*/ 1341966 h 3907566"/>
              <a:gd name="connsiteX6" fmla="*/ 2114191 w 3473092"/>
              <a:gd name="connsiteY6" fmla="*/ 808567 h 3907566"/>
              <a:gd name="connsiteX7" fmla="*/ 2952392 w 3473092"/>
              <a:gd name="connsiteY7" fmla="*/ 122767 h 3907566"/>
              <a:gd name="connsiteX8" fmla="*/ 1809392 w 3473092"/>
              <a:gd name="connsiteY8" fmla="*/ 1722967 h 3907566"/>
              <a:gd name="connsiteX9" fmla="*/ 2571392 w 3473092"/>
              <a:gd name="connsiteY9" fmla="*/ 1799167 h 3907566"/>
              <a:gd name="connsiteX10" fmla="*/ 3409592 w 3473092"/>
              <a:gd name="connsiteY10" fmla="*/ 1494367 h 3907566"/>
              <a:gd name="connsiteX11" fmla="*/ 2952392 w 3473092"/>
              <a:gd name="connsiteY11" fmla="*/ 1951567 h 3907566"/>
              <a:gd name="connsiteX12" fmla="*/ 2114191 w 3473092"/>
              <a:gd name="connsiteY12" fmla="*/ 2448983 h 3907566"/>
              <a:gd name="connsiteX13" fmla="*/ 2114191 w 3473092"/>
              <a:gd name="connsiteY13" fmla="*/ 2677583 h 3907566"/>
              <a:gd name="connsiteX14" fmla="*/ 1809391 w 3473092"/>
              <a:gd name="connsiteY14" fmla="*/ 2525183 h 3907566"/>
              <a:gd name="connsiteX15" fmla="*/ 666393 w 3473092"/>
              <a:gd name="connsiteY15" fmla="*/ 2180167 h 3907566"/>
              <a:gd name="connsiteX16" fmla="*/ 1656991 w 3473092"/>
              <a:gd name="connsiteY16" fmla="*/ 3058583 h 3907566"/>
              <a:gd name="connsiteX17" fmla="*/ 1199791 w 3473092"/>
              <a:gd name="connsiteY17" fmla="*/ 3287183 h 3907566"/>
              <a:gd name="connsiteX18" fmla="*/ 209193 w 3473092"/>
              <a:gd name="connsiteY18" fmla="*/ 3475567 h 3907566"/>
              <a:gd name="connsiteX19" fmla="*/ 2037991 w 3473092"/>
              <a:gd name="connsiteY19" fmla="*/ 3439583 h 3907566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2114191 w 3473092"/>
              <a:gd name="connsiteY6" fmla="*/ 866070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952392 w 3473092"/>
              <a:gd name="connsiteY7" fmla="*/ 180270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809392 w 3473092"/>
              <a:gd name="connsiteY8" fmla="*/ 1780470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473092"/>
              <a:gd name="connsiteY0" fmla="*/ 1744486 h 3965069"/>
              <a:gd name="connsiteX1" fmla="*/ 361591 w 3473092"/>
              <a:gd name="connsiteY1" fmla="*/ 68086 h 3965069"/>
              <a:gd name="connsiteX2" fmla="*/ 590190 w 3473092"/>
              <a:gd name="connsiteY2" fmla="*/ 1896886 h 3965069"/>
              <a:gd name="connsiteX3" fmla="*/ 799381 w 3473092"/>
              <a:gd name="connsiteY3" fmla="*/ 726369 h 3965069"/>
              <a:gd name="connsiteX4" fmla="*/ 1123590 w 3473092"/>
              <a:gd name="connsiteY4" fmla="*/ 220486 h 3965069"/>
              <a:gd name="connsiteX5" fmla="*/ 1504590 w 3473092"/>
              <a:gd name="connsiteY5" fmla="*/ 2049285 h 3965069"/>
              <a:gd name="connsiteX6" fmla="*/ 1275990 w 3473092"/>
              <a:gd name="connsiteY6" fmla="*/ 1668286 h 3965069"/>
              <a:gd name="connsiteX7" fmla="*/ 2037990 w 3473092"/>
              <a:gd name="connsiteY7" fmla="*/ 601486 h 3965069"/>
              <a:gd name="connsiteX8" fmla="*/ 1580790 w 3473092"/>
              <a:gd name="connsiteY8" fmla="*/ 2201686 h 3965069"/>
              <a:gd name="connsiteX9" fmla="*/ 2571392 w 3473092"/>
              <a:gd name="connsiteY9" fmla="*/ 1856670 h 3965069"/>
              <a:gd name="connsiteX10" fmla="*/ 3409592 w 3473092"/>
              <a:gd name="connsiteY10" fmla="*/ 1551870 h 3965069"/>
              <a:gd name="connsiteX11" fmla="*/ 2952392 w 3473092"/>
              <a:gd name="connsiteY11" fmla="*/ 2009070 h 3965069"/>
              <a:gd name="connsiteX12" fmla="*/ 2114191 w 3473092"/>
              <a:gd name="connsiteY12" fmla="*/ 2506486 h 3965069"/>
              <a:gd name="connsiteX13" fmla="*/ 2114191 w 3473092"/>
              <a:gd name="connsiteY13" fmla="*/ 2735086 h 3965069"/>
              <a:gd name="connsiteX14" fmla="*/ 1809391 w 3473092"/>
              <a:gd name="connsiteY14" fmla="*/ 2582686 h 3965069"/>
              <a:gd name="connsiteX15" fmla="*/ 666393 w 3473092"/>
              <a:gd name="connsiteY15" fmla="*/ 2237670 h 3965069"/>
              <a:gd name="connsiteX16" fmla="*/ 1656991 w 3473092"/>
              <a:gd name="connsiteY16" fmla="*/ 3116086 h 3965069"/>
              <a:gd name="connsiteX17" fmla="*/ 1199791 w 3473092"/>
              <a:gd name="connsiteY17" fmla="*/ 3344686 h 3965069"/>
              <a:gd name="connsiteX18" fmla="*/ 209193 w 3473092"/>
              <a:gd name="connsiteY18" fmla="*/ 3533070 h 3965069"/>
              <a:gd name="connsiteX19" fmla="*/ 2037991 w 3473092"/>
              <a:gd name="connsiteY19" fmla="*/ 3497086 h 3965069"/>
              <a:gd name="connsiteX0" fmla="*/ 132991 w 3549292"/>
              <a:gd name="connsiteY0" fmla="*/ 1744486 h 3965069"/>
              <a:gd name="connsiteX1" fmla="*/ 361591 w 3549292"/>
              <a:gd name="connsiteY1" fmla="*/ 68086 h 3965069"/>
              <a:gd name="connsiteX2" fmla="*/ 590190 w 3549292"/>
              <a:gd name="connsiteY2" fmla="*/ 1896886 h 3965069"/>
              <a:gd name="connsiteX3" fmla="*/ 799381 w 3549292"/>
              <a:gd name="connsiteY3" fmla="*/ 726369 h 3965069"/>
              <a:gd name="connsiteX4" fmla="*/ 1123590 w 3549292"/>
              <a:gd name="connsiteY4" fmla="*/ 220486 h 3965069"/>
              <a:gd name="connsiteX5" fmla="*/ 1504590 w 3549292"/>
              <a:gd name="connsiteY5" fmla="*/ 2049285 h 3965069"/>
              <a:gd name="connsiteX6" fmla="*/ 1275990 w 3549292"/>
              <a:gd name="connsiteY6" fmla="*/ 1668286 h 3965069"/>
              <a:gd name="connsiteX7" fmla="*/ 2037990 w 3549292"/>
              <a:gd name="connsiteY7" fmla="*/ 601486 h 3965069"/>
              <a:gd name="connsiteX8" fmla="*/ 1580790 w 3549292"/>
              <a:gd name="connsiteY8" fmla="*/ 2201686 h 3965069"/>
              <a:gd name="connsiteX9" fmla="*/ 2114190 w 3549292"/>
              <a:gd name="connsiteY9" fmla="*/ 1820686 h 3965069"/>
              <a:gd name="connsiteX10" fmla="*/ 3409592 w 3549292"/>
              <a:gd name="connsiteY10" fmla="*/ 1551870 h 3965069"/>
              <a:gd name="connsiteX11" fmla="*/ 2952392 w 3549292"/>
              <a:gd name="connsiteY11" fmla="*/ 2009070 h 3965069"/>
              <a:gd name="connsiteX12" fmla="*/ 2114191 w 3549292"/>
              <a:gd name="connsiteY12" fmla="*/ 2506486 h 3965069"/>
              <a:gd name="connsiteX13" fmla="*/ 2114191 w 3549292"/>
              <a:gd name="connsiteY13" fmla="*/ 2735086 h 3965069"/>
              <a:gd name="connsiteX14" fmla="*/ 1809391 w 3549292"/>
              <a:gd name="connsiteY14" fmla="*/ 2582686 h 3965069"/>
              <a:gd name="connsiteX15" fmla="*/ 666393 w 3549292"/>
              <a:gd name="connsiteY15" fmla="*/ 2237670 h 3965069"/>
              <a:gd name="connsiteX16" fmla="*/ 1656991 w 3549292"/>
              <a:gd name="connsiteY16" fmla="*/ 3116086 h 3965069"/>
              <a:gd name="connsiteX17" fmla="*/ 1199791 w 3549292"/>
              <a:gd name="connsiteY17" fmla="*/ 3344686 h 3965069"/>
              <a:gd name="connsiteX18" fmla="*/ 209193 w 3549292"/>
              <a:gd name="connsiteY18" fmla="*/ 3533070 h 3965069"/>
              <a:gd name="connsiteX19" fmla="*/ 2037991 w 3549292"/>
              <a:gd name="connsiteY19" fmla="*/ 3497086 h 3965069"/>
              <a:gd name="connsiteX0" fmla="*/ 132991 w 3066692"/>
              <a:gd name="connsiteY0" fmla="*/ 1744486 h 3965069"/>
              <a:gd name="connsiteX1" fmla="*/ 361591 w 3066692"/>
              <a:gd name="connsiteY1" fmla="*/ 68086 h 3965069"/>
              <a:gd name="connsiteX2" fmla="*/ 590190 w 3066692"/>
              <a:gd name="connsiteY2" fmla="*/ 1896886 h 3965069"/>
              <a:gd name="connsiteX3" fmla="*/ 799381 w 3066692"/>
              <a:gd name="connsiteY3" fmla="*/ 726369 h 3965069"/>
              <a:gd name="connsiteX4" fmla="*/ 1123590 w 3066692"/>
              <a:gd name="connsiteY4" fmla="*/ 220486 h 3965069"/>
              <a:gd name="connsiteX5" fmla="*/ 1504590 w 3066692"/>
              <a:gd name="connsiteY5" fmla="*/ 2049285 h 3965069"/>
              <a:gd name="connsiteX6" fmla="*/ 1275990 w 3066692"/>
              <a:gd name="connsiteY6" fmla="*/ 1668286 h 3965069"/>
              <a:gd name="connsiteX7" fmla="*/ 2037990 w 3066692"/>
              <a:gd name="connsiteY7" fmla="*/ 601486 h 3965069"/>
              <a:gd name="connsiteX8" fmla="*/ 1580790 w 3066692"/>
              <a:gd name="connsiteY8" fmla="*/ 2201686 h 3965069"/>
              <a:gd name="connsiteX9" fmla="*/ 2114190 w 3066692"/>
              <a:gd name="connsiteY9" fmla="*/ 1820686 h 3965069"/>
              <a:gd name="connsiteX10" fmla="*/ 2799990 w 3066692"/>
              <a:gd name="connsiteY10" fmla="*/ 1134886 h 3965069"/>
              <a:gd name="connsiteX11" fmla="*/ 2952392 w 3066692"/>
              <a:gd name="connsiteY11" fmla="*/ 2009070 h 3965069"/>
              <a:gd name="connsiteX12" fmla="*/ 2114191 w 3066692"/>
              <a:gd name="connsiteY12" fmla="*/ 2506486 h 3965069"/>
              <a:gd name="connsiteX13" fmla="*/ 2114191 w 3066692"/>
              <a:gd name="connsiteY13" fmla="*/ 2735086 h 3965069"/>
              <a:gd name="connsiteX14" fmla="*/ 1809391 w 3066692"/>
              <a:gd name="connsiteY14" fmla="*/ 2582686 h 3965069"/>
              <a:gd name="connsiteX15" fmla="*/ 666393 w 3066692"/>
              <a:gd name="connsiteY15" fmla="*/ 2237670 h 3965069"/>
              <a:gd name="connsiteX16" fmla="*/ 1656991 w 3066692"/>
              <a:gd name="connsiteY16" fmla="*/ 3116086 h 3965069"/>
              <a:gd name="connsiteX17" fmla="*/ 1199791 w 3066692"/>
              <a:gd name="connsiteY17" fmla="*/ 3344686 h 3965069"/>
              <a:gd name="connsiteX18" fmla="*/ 209193 w 3066692"/>
              <a:gd name="connsiteY18" fmla="*/ 3533070 h 3965069"/>
              <a:gd name="connsiteX19" fmla="*/ 2037991 w 3066692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666393 w 2850790"/>
              <a:gd name="connsiteY15" fmla="*/ 2237670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4377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1428390 w 2850790"/>
              <a:gd name="connsiteY15" fmla="*/ 25826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809391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2114191 w 2850790"/>
              <a:gd name="connsiteY13" fmla="*/ 27350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352190 w 2850790"/>
              <a:gd name="connsiteY14" fmla="*/ 25826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2850790"/>
              <a:gd name="connsiteY0" fmla="*/ 1744486 h 3965069"/>
              <a:gd name="connsiteX1" fmla="*/ 361591 w 2850790"/>
              <a:gd name="connsiteY1" fmla="*/ 68086 h 3965069"/>
              <a:gd name="connsiteX2" fmla="*/ 590190 w 2850790"/>
              <a:gd name="connsiteY2" fmla="*/ 1896886 h 3965069"/>
              <a:gd name="connsiteX3" fmla="*/ 799381 w 2850790"/>
              <a:gd name="connsiteY3" fmla="*/ 726369 h 3965069"/>
              <a:gd name="connsiteX4" fmla="*/ 1123590 w 2850790"/>
              <a:gd name="connsiteY4" fmla="*/ 220486 h 3965069"/>
              <a:gd name="connsiteX5" fmla="*/ 1504590 w 2850790"/>
              <a:gd name="connsiteY5" fmla="*/ 2049285 h 3965069"/>
              <a:gd name="connsiteX6" fmla="*/ 1275990 w 2850790"/>
              <a:gd name="connsiteY6" fmla="*/ 1668286 h 3965069"/>
              <a:gd name="connsiteX7" fmla="*/ 2037990 w 2850790"/>
              <a:gd name="connsiteY7" fmla="*/ 601486 h 3965069"/>
              <a:gd name="connsiteX8" fmla="*/ 1580790 w 2850790"/>
              <a:gd name="connsiteY8" fmla="*/ 2201686 h 3965069"/>
              <a:gd name="connsiteX9" fmla="*/ 2114190 w 2850790"/>
              <a:gd name="connsiteY9" fmla="*/ 1820686 h 3965069"/>
              <a:gd name="connsiteX10" fmla="*/ 2799990 w 2850790"/>
              <a:gd name="connsiteY10" fmla="*/ 1134886 h 3965069"/>
              <a:gd name="connsiteX11" fmla="*/ 2418990 w 2850790"/>
              <a:gd name="connsiteY11" fmla="*/ 2125486 h 3965069"/>
              <a:gd name="connsiteX12" fmla="*/ 2114191 w 2850790"/>
              <a:gd name="connsiteY12" fmla="*/ 2506486 h 3965069"/>
              <a:gd name="connsiteX13" fmla="*/ 1809390 w 2850790"/>
              <a:gd name="connsiteY13" fmla="*/ 2582686 h 3965069"/>
              <a:gd name="connsiteX14" fmla="*/ 1275990 w 2850790"/>
              <a:gd name="connsiteY14" fmla="*/ 2735086 h 3965069"/>
              <a:gd name="connsiteX15" fmla="*/ 742590 w 2850790"/>
              <a:gd name="connsiteY15" fmla="*/ 2658886 h 3965069"/>
              <a:gd name="connsiteX16" fmla="*/ 1656991 w 2850790"/>
              <a:gd name="connsiteY16" fmla="*/ 3116086 h 3965069"/>
              <a:gd name="connsiteX17" fmla="*/ 1199791 w 2850790"/>
              <a:gd name="connsiteY17" fmla="*/ 3344686 h 3965069"/>
              <a:gd name="connsiteX18" fmla="*/ 209193 w 2850790"/>
              <a:gd name="connsiteY18" fmla="*/ 3533070 h 3965069"/>
              <a:gd name="connsiteX19" fmla="*/ 2037991 w 2850790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27350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199791 w 3202556"/>
              <a:gd name="connsiteY17" fmla="*/ 33446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132991 w 3202556"/>
              <a:gd name="connsiteY0" fmla="*/ 1744486 h 3965069"/>
              <a:gd name="connsiteX1" fmla="*/ 361591 w 3202556"/>
              <a:gd name="connsiteY1" fmla="*/ 68086 h 3965069"/>
              <a:gd name="connsiteX2" fmla="*/ 590190 w 3202556"/>
              <a:gd name="connsiteY2" fmla="*/ 1896886 h 3965069"/>
              <a:gd name="connsiteX3" fmla="*/ 799381 w 3202556"/>
              <a:gd name="connsiteY3" fmla="*/ 726369 h 3965069"/>
              <a:gd name="connsiteX4" fmla="*/ 1123590 w 3202556"/>
              <a:gd name="connsiteY4" fmla="*/ 220486 h 3965069"/>
              <a:gd name="connsiteX5" fmla="*/ 1504590 w 3202556"/>
              <a:gd name="connsiteY5" fmla="*/ 2049285 h 3965069"/>
              <a:gd name="connsiteX6" fmla="*/ 1275990 w 3202556"/>
              <a:gd name="connsiteY6" fmla="*/ 1668286 h 3965069"/>
              <a:gd name="connsiteX7" fmla="*/ 2037990 w 3202556"/>
              <a:gd name="connsiteY7" fmla="*/ 601486 h 3965069"/>
              <a:gd name="connsiteX8" fmla="*/ 1580790 w 3202556"/>
              <a:gd name="connsiteY8" fmla="*/ 2201686 h 3965069"/>
              <a:gd name="connsiteX9" fmla="*/ 2114190 w 3202556"/>
              <a:gd name="connsiteY9" fmla="*/ 1820686 h 3965069"/>
              <a:gd name="connsiteX10" fmla="*/ 2799990 w 3202556"/>
              <a:gd name="connsiteY10" fmla="*/ 1134886 h 3965069"/>
              <a:gd name="connsiteX11" fmla="*/ 2418990 w 3202556"/>
              <a:gd name="connsiteY11" fmla="*/ 2125486 h 3965069"/>
              <a:gd name="connsiteX12" fmla="*/ 2114191 w 3202556"/>
              <a:gd name="connsiteY12" fmla="*/ 2506486 h 3965069"/>
              <a:gd name="connsiteX13" fmla="*/ 1809390 w 3202556"/>
              <a:gd name="connsiteY13" fmla="*/ 2582686 h 3965069"/>
              <a:gd name="connsiteX14" fmla="*/ 1275990 w 3202556"/>
              <a:gd name="connsiteY14" fmla="*/ 3039886 h 3965069"/>
              <a:gd name="connsiteX15" fmla="*/ 742590 w 3202556"/>
              <a:gd name="connsiteY15" fmla="*/ 2658886 h 3965069"/>
              <a:gd name="connsiteX16" fmla="*/ 3104790 w 3202556"/>
              <a:gd name="connsiteY16" fmla="*/ 2963686 h 3965069"/>
              <a:gd name="connsiteX17" fmla="*/ 1352190 w 3202556"/>
              <a:gd name="connsiteY17" fmla="*/ 3497086 h 3965069"/>
              <a:gd name="connsiteX18" fmla="*/ 209193 w 3202556"/>
              <a:gd name="connsiteY18" fmla="*/ 3533070 h 3965069"/>
              <a:gd name="connsiteX19" fmla="*/ 2037991 w 3202556"/>
              <a:gd name="connsiteY19" fmla="*/ 3497086 h 3965069"/>
              <a:gd name="connsiteX0" fmla="*/ 203198 w 3272763"/>
              <a:gd name="connsiteY0" fmla="*/ 1744486 h 3812669"/>
              <a:gd name="connsiteX1" fmla="*/ 431798 w 3272763"/>
              <a:gd name="connsiteY1" fmla="*/ 68086 h 3812669"/>
              <a:gd name="connsiteX2" fmla="*/ 660397 w 3272763"/>
              <a:gd name="connsiteY2" fmla="*/ 1896886 h 3812669"/>
              <a:gd name="connsiteX3" fmla="*/ 869588 w 3272763"/>
              <a:gd name="connsiteY3" fmla="*/ 726369 h 3812669"/>
              <a:gd name="connsiteX4" fmla="*/ 1193797 w 3272763"/>
              <a:gd name="connsiteY4" fmla="*/ 220486 h 3812669"/>
              <a:gd name="connsiteX5" fmla="*/ 1574797 w 3272763"/>
              <a:gd name="connsiteY5" fmla="*/ 2049285 h 3812669"/>
              <a:gd name="connsiteX6" fmla="*/ 1346197 w 3272763"/>
              <a:gd name="connsiteY6" fmla="*/ 1668286 h 3812669"/>
              <a:gd name="connsiteX7" fmla="*/ 2108197 w 3272763"/>
              <a:gd name="connsiteY7" fmla="*/ 601486 h 3812669"/>
              <a:gd name="connsiteX8" fmla="*/ 1650997 w 3272763"/>
              <a:gd name="connsiteY8" fmla="*/ 2201686 h 3812669"/>
              <a:gd name="connsiteX9" fmla="*/ 2184397 w 3272763"/>
              <a:gd name="connsiteY9" fmla="*/ 1820686 h 3812669"/>
              <a:gd name="connsiteX10" fmla="*/ 2870197 w 3272763"/>
              <a:gd name="connsiteY10" fmla="*/ 1134886 h 3812669"/>
              <a:gd name="connsiteX11" fmla="*/ 2489197 w 3272763"/>
              <a:gd name="connsiteY11" fmla="*/ 2125486 h 3812669"/>
              <a:gd name="connsiteX12" fmla="*/ 2184398 w 3272763"/>
              <a:gd name="connsiteY12" fmla="*/ 2506486 h 3812669"/>
              <a:gd name="connsiteX13" fmla="*/ 1879597 w 3272763"/>
              <a:gd name="connsiteY13" fmla="*/ 2582686 h 3812669"/>
              <a:gd name="connsiteX14" fmla="*/ 1346197 w 3272763"/>
              <a:gd name="connsiteY14" fmla="*/ 3039886 h 3812669"/>
              <a:gd name="connsiteX15" fmla="*/ 812797 w 3272763"/>
              <a:gd name="connsiteY15" fmla="*/ 2658886 h 3812669"/>
              <a:gd name="connsiteX16" fmla="*/ 3174997 w 3272763"/>
              <a:gd name="connsiteY16" fmla="*/ 2963686 h 3812669"/>
              <a:gd name="connsiteX17" fmla="*/ 1422397 w 3272763"/>
              <a:gd name="connsiteY17" fmla="*/ 3497086 h 3812669"/>
              <a:gd name="connsiteX18" fmla="*/ 279400 w 3272763"/>
              <a:gd name="connsiteY18" fmla="*/ 3533070 h 3812669"/>
              <a:gd name="connsiteX19" fmla="*/ 3098797 w 3272763"/>
              <a:gd name="connsiteY19" fmla="*/ 3344686 h 3812669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742590 w 3202556"/>
              <a:gd name="connsiteY15" fmla="*/ 2658886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275990 w 3202556"/>
              <a:gd name="connsiteY14" fmla="*/ 3039886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971190 w 3202556"/>
              <a:gd name="connsiteY15" fmla="*/ 31922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123590 w 3202556"/>
              <a:gd name="connsiteY14" fmla="*/ 28112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428390 w 3202556"/>
              <a:gd name="connsiteY15" fmla="*/ 29636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202556"/>
              <a:gd name="connsiteY0" fmla="*/ 1744486 h 3979686"/>
              <a:gd name="connsiteX1" fmla="*/ 361591 w 3202556"/>
              <a:gd name="connsiteY1" fmla="*/ 68086 h 3979686"/>
              <a:gd name="connsiteX2" fmla="*/ 590190 w 3202556"/>
              <a:gd name="connsiteY2" fmla="*/ 1896886 h 3979686"/>
              <a:gd name="connsiteX3" fmla="*/ 799381 w 3202556"/>
              <a:gd name="connsiteY3" fmla="*/ 726369 h 3979686"/>
              <a:gd name="connsiteX4" fmla="*/ 1123590 w 3202556"/>
              <a:gd name="connsiteY4" fmla="*/ 220486 h 3979686"/>
              <a:gd name="connsiteX5" fmla="*/ 1504590 w 3202556"/>
              <a:gd name="connsiteY5" fmla="*/ 2049285 h 3979686"/>
              <a:gd name="connsiteX6" fmla="*/ 1275990 w 3202556"/>
              <a:gd name="connsiteY6" fmla="*/ 1668286 h 3979686"/>
              <a:gd name="connsiteX7" fmla="*/ 2037990 w 3202556"/>
              <a:gd name="connsiteY7" fmla="*/ 601486 h 3979686"/>
              <a:gd name="connsiteX8" fmla="*/ 1580790 w 3202556"/>
              <a:gd name="connsiteY8" fmla="*/ 2201686 h 3979686"/>
              <a:gd name="connsiteX9" fmla="*/ 2114190 w 3202556"/>
              <a:gd name="connsiteY9" fmla="*/ 1820686 h 3979686"/>
              <a:gd name="connsiteX10" fmla="*/ 2799990 w 3202556"/>
              <a:gd name="connsiteY10" fmla="*/ 1134886 h 3979686"/>
              <a:gd name="connsiteX11" fmla="*/ 2418990 w 3202556"/>
              <a:gd name="connsiteY11" fmla="*/ 2125486 h 3979686"/>
              <a:gd name="connsiteX12" fmla="*/ 2114191 w 3202556"/>
              <a:gd name="connsiteY12" fmla="*/ 2506486 h 3979686"/>
              <a:gd name="connsiteX13" fmla="*/ 1809390 w 3202556"/>
              <a:gd name="connsiteY13" fmla="*/ 2582686 h 3979686"/>
              <a:gd name="connsiteX14" fmla="*/ 1047390 w 3202556"/>
              <a:gd name="connsiteY14" fmla="*/ 2506485 h 3979686"/>
              <a:gd name="connsiteX15" fmla="*/ 1504590 w 3202556"/>
              <a:gd name="connsiteY15" fmla="*/ 2658885 h 3979686"/>
              <a:gd name="connsiteX16" fmla="*/ 3104790 w 3202556"/>
              <a:gd name="connsiteY16" fmla="*/ 2963686 h 3979686"/>
              <a:gd name="connsiteX17" fmla="*/ 1352190 w 3202556"/>
              <a:gd name="connsiteY17" fmla="*/ 3497086 h 3979686"/>
              <a:gd name="connsiteX18" fmla="*/ 1580791 w 3202556"/>
              <a:gd name="connsiteY18" fmla="*/ 3954286 h 3979686"/>
              <a:gd name="connsiteX19" fmla="*/ 3028590 w 32025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497086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979686"/>
              <a:gd name="connsiteX1" fmla="*/ 361591 w 3126356"/>
              <a:gd name="connsiteY1" fmla="*/ 68086 h 3979686"/>
              <a:gd name="connsiteX2" fmla="*/ 590190 w 3126356"/>
              <a:gd name="connsiteY2" fmla="*/ 1896886 h 3979686"/>
              <a:gd name="connsiteX3" fmla="*/ 799381 w 3126356"/>
              <a:gd name="connsiteY3" fmla="*/ 726369 h 3979686"/>
              <a:gd name="connsiteX4" fmla="*/ 1123590 w 3126356"/>
              <a:gd name="connsiteY4" fmla="*/ 220486 h 3979686"/>
              <a:gd name="connsiteX5" fmla="*/ 1504590 w 3126356"/>
              <a:gd name="connsiteY5" fmla="*/ 2049285 h 3979686"/>
              <a:gd name="connsiteX6" fmla="*/ 1275990 w 3126356"/>
              <a:gd name="connsiteY6" fmla="*/ 1668286 h 3979686"/>
              <a:gd name="connsiteX7" fmla="*/ 2037990 w 3126356"/>
              <a:gd name="connsiteY7" fmla="*/ 601486 h 3979686"/>
              <a:gd name="connsiteX8" fmla="*/ 1580790 w 3126356"/>
              <a:gd name="connsiteY8" fmla="*/ 2201686 h 3979686"/>
              <a:gd name="connsiteX9" fmla="*/ 2114190 w 3126356"/>
              <a:gd name="connsiteY9" fmla="*/ 1820686 h 3979686"/>
              <a:gd name="connsiteX10" fmla="*/ 2799990 w 3126356"/>
              <a:gd name="connsiteY10" fmla="*/ 1134886 h 3979686"/>
              <a:gd name="connsiteX11" fmla="*/ 2418990 w 3126356"/>
              <a:gd name="connsiteY11" fmla="*/ 2125486 h 3979686"/>
              <a:gd name="connsiteX12" fmla="*/ 2114191 w 3126356"/>
              <a:gd name="connsiteY12" fmla="*/ 2506486 h 3979686"/>
              <a:gd name="connsiteX13" fmla="*/ 1809390 w 3126356"/>
              <a:gd name="connsiteY13" fmla="*/ 2582686 h 3979686"/>
              <a:gd name="connsiteX14" fmla="*/ 1047390 w 3126356"/>
              <a:gd name="connsiteY14" fmla="*/ 2506485 h 3979686"/>
              <a:gd name="connsiteX15" fmla="*/ 1504590 w 3126356"/>
              <a:gd name="connsiteY15" fmla="*/ 2658885 h 3979686"/>
              <a:gd name="connsiteX16" fmla="*/ 3028590 w 3126356"/>
              <a:gd name="connsiteY16" fmla="*/ 2658885 h 3979686"/>
              <a:gd name="connsiteX17" fmla="*/ 1352190 w 3126356"/>
              <a:gd name="connsiteY17" fmla="*/ 3192285 h 3979686"/>
              <a:gd name="connsiteX18" fmla="*/ 1580791 w 3126356"/>
              <a:gd name="connsiteY18" fmla="*/ 3954286 h 3979686"/>
              <a:gd name="connsiteX19" fmla="*/ 3028590 w 3126356"/>
              <a:gd name="connsiteY19" fmla="*/ 3344686 h 3979686"/>
              <a:gd name="connsiteX0" fmla="*/ 132991 w 3126356"/>
              <a:gd name="connsiteY0" fmla="*/ 1744486 h 3812669"/>
              <a:gd name="connsiteX1" fmla="*/ 361591 w 3126356"/>
              <a:gd name="connsiteY1" fmla="*/ 68086 h 3812669"/>
              <a:gd name="connsiteX2" fmla="*/ 590190 w 3126356"/>
              <a:gd name="connsiteY2" fmla="*/ 1896886 h 3812669"/>
              <a:gd name="connsiteX3" fmla="*/ 799381 w 3126356"/>
              <a:gd name="connsiteY3" fmla="*/ 726369 h 3812669"/>
              <a:gd name="connsiteX4" fmla="*/ 1123590 w 3126356"/>
              <a:gd name="connsiteY4" fmla="*/ 220486 h 3812669"/>
              <a:gd name="connsiteX5" fmla="*/ 1504590 w 3126356"/>
              <a:gd name="connsiteY5" fmla="*/ 2049285 h 3812669"/>
              <a:gd name="connsiteX6" fmla="*/ 1275990 w 3126356"/>
              <a:gd name="connsiteY6" fmla="*/ 1668286 h 3812669"/>
              <a:gd name="connsiteX7" fmla="*/ 2037990 w 3126356"/>
              <a:gd name="connsiteY7" fmla="*/ 601486 h 3812669"/>
              <a:gd name="connsiteX8" fmla="*/ 1580790 w 3126356"/>
              <a:gd name="connsiteY8" fmla="*/ 2201686 h 3812669"/>
              <a:gd name="connsiteX9" fmla="*/ 2114190 w 3126356"/>
              <a:gd name="connsiteY9" fmla="*/ 1820686 h 3812669"/>
              <a:gd name="connsiteX10" fmla="*/ 2799990 w 3126356"/>
              <a:gd name="connsiteY10" fmla="*/ 1134886 h 3812669"/>
              <a:gd name="connsiteX11" fmla="*/ 2418990 w 3126356"/>
              <a:gd name="connsiteY11" fmla="*/ 2125486 h 3812669"/>
              <a:gd name="connsiteX12" fmla="*/ 2114191 w 3126356"/>
              <a:gd name="connsiteY12" fmla="*/ 2506486 h 3812669"/>
              <a:gd name="connsiteX13" fmla="*/ 1809390 w 3126356"/>
              <a:gd name="connsiteY13" fmla="*/ 2582686 h 3812669"/>
              <a:gd name="connsiteX14" fmla="*/ 1047390 w 3126356"/>
              <a:gd name="connsiteY14" fmla="*/ 2506485 h 3812669"/>
              <a:gd name="connsiteX15" fmla="*/ 1504590 w 3126356"/>
              <a:gd name="connsiteY15" fmla="*/ 2658885 h 3812669"/>
              <a:gd name="connsiteX16" fmla="*/ 3028590 w 3126356"/>
              <a:gd name="connsiteY16" fmla="*/ 2658885 h 3812669"/>
              <a:gd name="connsiteX17" fmla="*/ 1352190 w 3126356"/>
              <a:gd name="connsiteY17" fmla="*/ 3192285 h 3812669"/>
              <a:gd name="connsiteX18" fmla="*/ 1656990 w 3126356"/>
              <a:gd name="connsiteY18" fmla="*/ 3497085 h 3812669"/>
              <a:gd name="connsiteX19" fmla="*/ 3028590 w 3126356"/>
              <a:gd name="connsiteY19" fmla="*/ 3344686 h 3812669"/>
              <a:gd name="connsiteX0" fmla="*/ 132991 w 3561990"/>
              <a:gd name="connsiteY0" fmla="*/ 1744486 h 4117469"/>
              <a:gd name="connsiteX1" fmla="*/ 361591 w 3561990"/>
              <a:gd name="connsiteY1" fmla="*/ 68086 h 4117469"/>
              <a:gd name="connsiteX2" fmla="*/ 590190 w 3561990"/>
              <a:gd name="connsiteY2" fmla="*/ 1896886 h 4117469"/>
              <a:gd name="connsiteX3" fmla="*/ 799381 w 3561990"/>
              <a:gd name="connsiteY3" fmla="*/ 726369 h 4117469"/>
              <a:gd name="connsiteX4" fmla="*/ 1123590 w 3561990"/>
              <a:gd name="connsiteY4" fmla="*/ 220486 h 4117469"/>
              <a:gd name="connsiteX5" fmla="*/ 1504590 w 3561990"/>
              <a:gd name="connsiteY5" fmla="*/ 2049285 h 4117469"/>
              <a:gd name="connsiteX6" fmla="*/ 1275990 w 3561990"/>
              <a:gd name="connsiteY6" fmla="*/ 1668286 h 4117469"/>
              <a:gd name="connsiteX7" fmla="*/ 2037990 w 3561990"/>
              <a:gd name="connsiteY7" fmla="*/ 601486 h 4117469"/>
              <a:gd name="connsiteX8" fmla="*/ 1580790 w 3561990"/>
              <a:gd name="connsiteY8" fmla="*/ 2201686 h 4117469"/>
              <a:gd name="connsiteX9" fmla="*/ 2114190 w 3561990"/>
              <a:gd name="connsiteY9" fmla="*/ 1820686 h 4117469"/>
              <a:gd name="connsiteX10" fmla="*/ 2799990 w 3561990"/>
              <a:gd name="connsiteY10" fmla="*/ 1134886 h 4117469"/>
              <a:gd name="connsiteX11" fmla="*/ 2418990 w 3561990"/>
              <a:gd name="connsiteY11" fmla="*/ 2125486 h 4117469"/>
              <a:gd name="connsiteX12" fmla="*/ 2114191 w 3561990"/>
              <a:gd name="connsiteY12" fmla="*/ 2506486 h 4117469"/>
              <a:gd name="connsiteX13" fmla="*/ 1809390 w 3561990"/>
              <a:gd name="connsiteY13" fmla="*/ 2582686 h 4117469"/>
              <a:gd name="connsiteX14" fmla="*/ 1047390 w 3561990"/>
              <a:gd name="connsiteY14" fmla="*/ 2506485 h 4117469"/>
              <a:gd name="connsiteX15" fmla="*/ 1504590 w 3561990"/>
              <a:gd name="connsiteY15" fmla="*/ 2658885 h 4117469"/>
              <a:gd name="connsiteX16" fmla="*/ 3028590 w 3561990"/>
              <a:gd name="connsiteY16" fmla="*/ 2658885 h 4117469"/>
              <a:gd name="connsiteX17" fmla="*/ 1352190 w 3561990"/>
              <a:gd name="connsiteY17" fmla="*/ 3192285 h 4117469"/>
              <a:gd name="connsiteX18" fmla="*/ 1656990 w 3561990"/>
              <a:gd name="connsiteY18" fmla="*/ 3497085 h 4117469"/>
              <a:gd name="connsiteX19" fmla="*/ 3561990 w 3561990"/>
              <a:gd name="connsiteY19" fmla="*/ 3649486 h 4117469"/>
              <a:gd name="connsiteX0" fmla="*/ 132991 w 3561990"/>
              <a:gd name="connsiteY0" fmla="*/ 1744486 h 3676324"/>
              <a:gd name="connsiteX1" fmla="*/ 361591 w 3561990"/>
              <a:gd name="connsiteY1" fmla="*/ 68086 h 3676324"/>
              <a:gd name="connsiteX2" fmla="*/ 590190 w 3561990"/>
              <a:gd name="connsiteY2" fmla="*/ 1896886 h 3676324"/>
              <a:gd name="connsiteX3" fmla="*/ 799381 w 3561990"/>
              <a:gd name="connsiteY3" fmla="*/ 726369 h 3676324"/>
              <a:gd name="connsiteX4" fmla="*/ 1123590 w 3561990"/>
              <a:gd name="connsiteY4" fmla="*/ 220486 h 3676324"/>
              <a:gd name="connsiteX5" fmla="*/ 1504590 w 3561990"/>
              <a:gd name="connsiteY5" fmla="*/ 2049285 h 3676324"/>
              <a:gd name="connsiteX6" fmla="*/ 1275990 w 3561990"/>
              <a:gd name="connsiteY6" fmla="*/ 1668286 h 3676324"/>
              <a:gd name="connsiteX7" fmla="*/ 2037990 w 3561990"/>
              <a:gd name="connsiteY7" fmla="*/ 601486 h 3676324"/>
              <a:gd name="connsiteX8" fmla="*/ 1580790 w 3561990"/>
              <a:gd name="connsiteY8" fmla="*/ 2201686 h 3676324"/>
              <a:gd name="connsiteX9" fmla="*/ 2114190 w 3561990"/>
              <a:gd name="connsiteY9" fmla="*/ 1820686 h 3676324"/>
              <a:gd name="connsiteX10" fmla="*/ 2799990 w 3561990"/>
              <a:gd name="connsiteY10" fmla="*/ 1134886 h 3676324"/>
              <a:gd name="connsiteX11" fmla="*/ 2418990 w 3561990"/>
              <a:gd name="connsiteY11" fmla="*/ 2125486 h 3676324"/>
              <a:gd name="connsiteX12" fmla="*/ 2114191 w 3561990"/>
              <a:gd name="connsiteY12" fmla="*/ 2506486 h 3676324"/>
              <a:gd name="connsiteX13" fmla="*/ 1809390 w 3561990"/>
              <a:gd name="connsiteY13" fmla="*/ 2582686 h 3676324"/>
              <a:gd name="connsiteX14" fmla="*/ 1047390 w 3561990"/>
              <a:gd name="connsiteY14" fmla="*/ 2506485 h 3676324"/>
              <a:gd name="connsiteX15" fmla="*/ 1504590 w 3561990"/>
              <a:gd name="connsiteY15" fmla="*/ 2658885 h 3676324"/>
              <a:gd name="connsiteX16" fmla="*/ 3028590 w 3561990"/>
              <a:gd name="connsiteY16" fmla="*/ 2658885 h 3676324"/>
              <a:gd name="connsiteX17" fmla="*/ 1352190 w 3561990"/>
              <a:gd name="connsiteY17" fmla="*/ 3192285 h 3676324"/>
              <a:gd name="connsiteX18" fmla="*/ 1656990 w 3561990"/>
              <a:gd name="connsiteY18" fmla="*/ 3497085 h 3676324"/>
              <a:gd name="connsiteX19" fmla="*/ 2876190 w 3561990"/>
              <a:gd name="connsiteY19" fmla="*/ 3192286 h 3676324"/>
              <a:gd name="connsiteX20" fmla="*/ 3561990 w 3561990"/>
              <a:gd name="connsiteY20" fmla="*/ 3649486 h 3676324"/>
              <a:gd name="connsiteX0" fmla="*/ 132991 w 3126356"/>
              <a:gd name="connsiteY0" fmla="*/ 1744486 h 4133524"/>
              <a:gd name="connsiteX1" fmla="*/ 361591 w 3126356"/>
              <a:gd name="connsiteY1" fmla="*/ 68086 h 4133524"/>
              <a:gd name="connsiteX2" fmla="*/ 590190 w 3126356"/>
              <a:gd name="connsiteY2" fmla="*/ 1896886 h 4133524"/>
              <a:gd name="connsiteX3" fmla="*/ 799381 w 3126356"/>
              <a:gd name="connsiteY3" fmla="*/ 726369 h 4133524"/>
              <a:gd name="connsiteX4" fmla="*/ 1123590 w 3126356"/>
              <a:gd name="connsiteY4" fmla="*/ 220486 h 4133524"/>
              <a:gd name="connsiteX5" fmla="*/ 1504590 w 3126356"/>
              <a:gd name="connsiteY5" fmla="*/ 2049285 h 4133524"/>
              <a:gd name="connsiteX6" fmla="*/ 1275990 w 3126356"/>
              <a:gd name="connsiteY6" fmla="*/ 1668286 h 4133524"/>
              <a:gd name="connsiteX7" fmla="*/ 2037990 w 3126356"/>
              <a:gd name="connsiteY7" fmla="*/ 601486 h 4133524"/>
              <a:gd name="connsiteX8" fmla="*/ 1580790 w 3126356"/>
              <a:gd name="connsiteY8" fmla="*/ 2201686 h 4133524"/>
              <a:gd name="connsiteX9" fmla="*/ 2114190 w 3126356"/>
              <a:gd name="connsiteY9" fmla="*/ 1820686 h 4133524"/>
              <a:gd name="connsiteX10" fmla="*/ 2799990 w 3126356"/>
              <a:gd name="connsiteY10" fmla="*/ 1134886 h 4133524"/>
              <a:gd name="connsiteX11" fmla="*/ 2418990 w 3126356"/>
              <a:gd name="connsiteY11" fmla="*/ 2125486 h 4133524"/>
              <a:gd name="connsiteX12" fmla="*/ 2114191 w 3126356"/>
              <a:gd name="connsiteY12" fmla="*/ 2506486 h 4133524"/>
              <a:gd name="connsiteX13" fmla="*/ 1809390 w 3126356"/>
              <a:gd name="connsiteY13" fmla="*/ 2582686 h 4133524"/>
              <a:gd name="connsiteX14" fmla="*/ 1047390 w 3126356"/>
              <a:gd name="connsiteY14" fmla="*/ 2506485 h 4133524"/>
              <a:gd name="connsiteX15" fmla="*/ 1504590 w 3126356"/>
              <a:gd name="connsiteY15" fmla="*/ 2658885 h 4133524"/>
              <a:gd name="connsiteX16" fmla="*/ 3028590 w 3126356"/>
              <a:gd name="connsiteY16" fmla="*/ 2658885 h 4133524"/>
              <a:gd name="connsiteX17" fmla="*/ 1352190 w 3126356"/>
              <a:gd name="connsiteY17" fmla="*/ 3192285 h 4133524"/>
              <a:gd name="connsiteX18" fmla="*/ 1656990 w 3126356"/>
              <a:gd name="connsiteY18" fmla="*/ 3497085 h 4133524"/>
              <a:gd name="connsiteX19" fmla="*/ 2876190 w 3126356"/>
              <a:gd name="connsiteY19" fmla="*/ 3192286 h 4133524"/>
              <a:gd name="connsiteX20" fmla="*/ 1352190 w 3126356"/>
              <a:gd name="connsiteY20" fmla="*/ 4106686 h 4133524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809390 w 3126356"/>
              <a:gd name="connsiteY13" fmla="*/ 2582686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114191 w 3126356"/>
              <a:gd name="connsiteY12" fmla="*/ 2506486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3126356"/>
              <a:gd name="connsiteY0" fmla="*/ 1744486 h 4106686"/>
              <a:gd name="connsiteX1" fmla="*/ 361591 w 3126356"/>
              <a:gd name="connsiteY1" fmla="*/ 68086 h 4106686"/>
              <a:gd name="connsiteX2" fmla="*/ 590190 w 3126356"/>
              <a:gd name="connsiteY2" fmla="*/ 1896886 h 4106686"/>
              <a:gd name="connsiteX3" fmla="*/ 799381 w 3126356"/>
              <a:gd name="connsiteY3" fmla="*/ 726369 h 4106686"/>
              <a:gd name="connsiteX4" fmla="*/ 1123590 w 3126356"/>
              <a:gd name="connsiteY4" fmla="*/ 220486 h 4106686"/>
              <a:gd name="connsiteX5" fmla="*/ 1504590 w 3126356"/>
              <a:gd name="connsiteY5" fmla="*/ 2049285 h 4106686"/>
              <a:gd name="connsiteX6" fmla="*/ 1275990 w 3126356"/>
              <a:gd name="connsiteY6" fmla="*/ 1668286 h 4106686"/>
              <a:gd name="connsiteX7" fmla="*/ 2037990 w 3126356"/>
              <a:gd name="connsiteY7" fmla="*/ 601486 h 4106686"/>
              <a:gd name="connsiteX8" fmla="*/ 1580790 w 3126356"/>
              <a:gd name="connsiteY8" fmla="*/ 2201686 h 4106686"/>
              <a:gd name="connsiteX9" fmla="*/ 2114190 w 3126356"/>
              <a:gd name="connsiteY9" fmla="*/ 1820686 h 4106686"/>
              <a:gd name="connsiteX10" fmla="*/ 2799990 w 3126356"/>
              <a:gd name="connsiteY10" fmla="*/ 1134886 h 4106686"/>
              <a:gd name="connsiteX11" fmla="*/ 2418990 w 3126356"/>
              <a:gd name="connsiteY11" fmla="*/ 2125486 h 4106686"/>
              <a:gd name="connsiteX12" fmla="*/ 2057400 w 3126356"/>
              <a:gd name="connsiteY12" fmla="*/ 2362200 h 4106686"/>
              <a:gd name="connsiteX13" fmla="*/ 1600200 w 3126356"/>
              <a:gd name="connsiteY13" fmla="*/ 2362200 h 4106686"/>
              <a:gd name="connsiteX14" fmla="*/ 1047390 w 3126356"/>
              <a:gd name="connsiteY14" fmla="*/ 2506485 h 4106686"/>
              <a:gd name="connsiteX15" fmla="*/ 1504590 w 3126356"/>
              <a:gd name="connsiteY15" fmla="*/ 2658885 h 4106686"/>
              <a:gd name="connsiteX16" fmla="*/ 3028590 w 3126356"/>
              <a:gd name="connsiteY16" fmla="*/ 2658885 h 4106686"/>
              <a:gd name="connsiteX17" fmla="*/ 1352190 w 3126356"/>
              <a:gd name="connsiteY17" fmla="*/ 3192285 h 4106686"/>
              <a:gd name="connsiteX18" fmla="*/ 1656990 w 3126356"/>
              <a:gd name="connsiteY18" fmla="*/ 3497085 h 4106686"/>
              <a:gd name="connsiteX19" fmla="*/ 2876190 w 3126356"/>
              <a:gd name="connsiteY19" fmla="*/ 3192286 h 4106686"/>
              <a:gd name="connsiteX20" fmla="*/ 2743200 w 3126356"/>
              <a:gd name="connsiteY20" fmla="*/ 3505200 h 4106686"/>
              <a:gd name="connsiteX21" fmla="*/ 1352190 w 3126356"/>
              <a:gd name="connsiteY21" fmla="*/ 4106686 h 4106686"/>
              <a:gd name="connsiteX0" fmla="*/ 132991 w 4143435"/>
              <a:gd name="connsiteY0" fmla="*/ 1744486 h 4106686"/>
              <a:gd name="connsiteX1" fmla="*/ 361591 w 4143435"/>
              <a:gd name="connsiteY1" fmla="*/ 68086 h 4106686"/>
              <a:gd name="connsiteX2" fmla="*/ 590190 w 4143435"/>
              <a:gd name="connsiteY2" fmla="*/ 1896886 h 4106686"/>
              <a:gd name="connsiteX3" fmla="*/ 799381 w 4143435"/>
              <a:gd name="connsiteY3" fmla="*/ 726369 h 4106686"/>
              <a:gd name="connsiteX4" fmla="*/ 1123590 w 4143435"/>
              <a:gd name="connsiteY4" fmla="*/ 220486 h 4106686"/>
              <a:gd name="connsiteX5" fmla="*/ 1504590 w 4143435"/>
              <a:gd name="connsiteY5" fmla="*/ 2049285 h 4106686"/>
              <a:gd name="connsiteX6" fmla="*/ 1275990 w 4143435"/>
              <a:gd name="connsiteY6" fmla="*/ 1668286 h 4106686"/>
              <a:gd name="connsiteX7" fmla="*/ 2037990 w 4143435"/>
              <a:gd name="connsiteY7" fmla="*/ 601486 h 4106686"/>
              <a:gd name="connsiteX8" fmla="*/ 1580790 w 4143435"/>
              <a:gd name="connsiteY8" fmla="*/ 2201686 h 4106686"/>
              <a:gd name="connsiteX9" fmla="*/ 2114190 w 4143435"/>
              <a:gd name="connsiteY9" fmla="*/ 1820686 h 4106686"/>
              <a:gd name="connsiteX10" fmla="*/ 2799990 w 4143435"/>
              <a:gd name="connsiteY10" fmla="*/ 1134886 h 4106686"/>
              <a:gd name="connsiteX11" fmla="*/ 2418990 w 4143435"/>
              <a:gd name="connsiteY11" fmla="*/ 2125486 h 4106686"/>
              <a:gd name="connsiteX12" fmla="*/ 2057400 w 4143435"/>
              <a:gd name="connsiteY12" fmla="*/ 2362200 h 4106686"/>
              <a:gd name="connsiteX13" fmla="*/ 1600200 w 4143435"/>
              <a:gd name="connsiteY13" fmla="*/ 2362200 h 4106686"/>
              <a:gd name="connsiteX14" fmla="*/ 1047390 w 4143435"/>
              <a:gd name="connsiteY14" fmla="*/ 2506485 h 4106686"/>
              <a:gd name="connsiteX15" fmla="*/ 1504590 w 4143435"/>
              <a:gd name="connsiteY15" fmla="*/ 2658885 h 4106686"/>
              <a:gd name="connsiteX16" fmla="*/ 3028590 w 4143435"/>
              <a:gd name="connsiteY16" fmla="*/ 2658885 h 4106686"/>
              <a:gd name="connsiteX17" fmla="*/ 1352190 w 4143435"/>
              <a:gd name="connsiteY17" fmla="*/ 3192285 h 4106686"/>
              <a:gd name="connsiteX18" fmla="*/ 1656990 w 4143435"/>
              <a:gd name="connsiteY18" fmla="*/ 3497085 h 4106686"/>
              <a:gd name="connsiteX19" fmla="*/ 3962400 w 4143435"/>
              <a:gd name="connsiteY19" fmla="*/ 2057400 h 4106686"/>
              <a:gd name="connsiteX20" fmla="*/ 2743200 w 4143435"/>
              <a:gd name="connsiteY20" fmla="*/ 3505200 h 4106686"/>
              <a:gd name="connsiteX21" fmla="*/ 1352190 w 4143435"/>
              <a:gd name="connsiteY21" fmla="*/ 4106686 h 4106686"/>
              <a:gd name="connsiteX0" fmla="*/ 132991 w 4308535"/>
              <a:gd name="connsiteY0" fmla="*/ 1744486 h 4106686"/>
              <a:gd name="connsiteX1" fmla="*/ 361591 w 4308535"/>
              <a:gd name="connsiteY1" fmla="*/ 68086 h 4106686"/>
              <a:gd name="connsiteX2" fmla="*/ 590190 w 4308535"/>
              <a:gd name="connsiteY2" fmla="*/ 1896886 h 4106686"/>
              <a:gd name="connsiteX3" fmla="*/ 799381 w 4308535"/>
              <a:gd name="connsiteY3" fmla="*/ 726369 h 4106686"/>
              <a:gd name="connsiteX4" fmla="*/ 1123590 w 4308535"/>
              <a:gd name="connsiteY4" fmla="*/ 220486 h 4106686"/>
              <a:gd name="connsiteX5" fmla="*/ 1504590 w 4308535"/>
              <a:gd name="connsiteY5" fmla="*/ 2049285 h 4106686"/>
              <a:gd name="connsiteX6" fmla="*/ 1275990 w 4308535"/>
              <a:gd name="connsiteY6" fmla="*/ 1668286 h 4106686"/>
              <a:gd name="connsiteX7" fmla="*/ 2037990 w 4308535"/>
              <a:gd name="connsiteY7" fmla="*/ 601486 h 4106686"/>
              <a:gd name="connsiteX8" fmla="*/ 1580790 w 4308535"/>
              <a:gd name="connsiteY8" fmla="*/ 2201686 h 4106686"/>
              <a:gd name="connsiteX9" fmla="*/ 2114190 w 4308535"/>
              <a:gd name="connsiteY9" fmla="*/ 1820686 h 4106686"/>
              <a:gd name="connsiteX10" fmla="*/ 2799990 w 4308535"/>
              <a:gd name="connsiteY10" fmla="*/ 1134886 h 4106686"/>
              <a:gd name="connsiteX11" fmla="*/ 2418990 w 4308535"/>
              <a:gd name="connsiteY11" fmla="*/ 2125486 h 4106686"/>
              <a:gd name="connsiteX12" fmla="*/ 2057400 w 4308535"/>
              <a:gd name="connsiteY12" fmla="*/ 2362200 h 4106686"/>
              <a:gd name="connsiteX13" fmla="*/ 1600200 w 4308535"/>
              <a:gd name="connsiteY13" fmla="*/ 2362200 h 4106686"/>
              <a:gd name="connsiteX14" fmla="*/ 1047390 w 4308535"/>
              <a:gd name="connsiteY14" fmla="*/ 2506485 h 4106686"/>
              <a:gd name="connsiteX15" fmla="*/ 1504590 w 4308535"/>
              <a:gd name="connsiteY15" fmla="*/ 2658885 h 4106686"/>
              <a:gd name="connsiteX16" fmla="*/ 3028590 w 4308535"/>
              <a:gd name="connsiteY16" fmla="*/ 2658885 h 4106686"/>
              <a:gd name="connsiteX17" fmla="*/ 1352190 w 4308535"/>
              <a:gd name="connsiteY17" fmla="*/ 3192285 h 4106686"/>
              <a:gd name="connsiteX18" fmla="*/ 1656990 w 4308535"/>
              <a:gd name="connsiteY18" fmla="*/ 3497085 h 4106686"/>
              <a:gd name="connsiteX19" fmla="*/ 3962400 w 4308535"/>
              <a:gd name="connsiteY19" fmla="*/ 2057400 h 4106686"/>
              <a:gd name="connsiteX20" fmla="*/ 3733800 w 4308535"/>
              <a:gd name="connsiteY20" fmla="*/ 2667000 h 4106686"/>
              <a:gd name="connsiteX21" fmla="*/ 1352190 w 4308535"/>
              <a:gd name="connsiteY21" fmla="*/ 4106686 h 4106686"/>
              <a:gd name="connsiteX0" fmla="*/ 132991 w 4308535"/>
              <a:gd name="connsiteY0" fmla="*/ 1744486 h 3686233"/>
              <a:gd name="connsiteX1" fmla="*/ 361591 w 4308535"/>
              <a:gd name="connsiteY1" fmla="*/ 68086 h 3686233"/>
              <a:gd name="connsiteX2" fmla="*/ 590190 w 4308535"/>
              <a:gd name="connsiteY2" fmla="*/ 1896886 h 3686233"/>
              <a:gd name="connsiteX3" fmla="*/ 799381 w 4308535"/>
              <a:gd name="connsiteY3" fmla="*/ 726369 h 3686233"/>
              <a:gd name="connsiteX4" fmla="*/ 1123590 w 4308535"/>
              <a:gd name="connsiteY4" fmla="*/ 220486 h 3686233"/>
              <a:gd name="connsiteX5" fmla="*/ 1504590 w 4308535"/>
              <a:gd name="connsiteY5" fmla="*/ 2049285 h 3686233"/>
              <a:gd name="connsiteX6" fmla="*/ 1275990 w 4308535"/>
              <a:gd name="connsiteY6" fmla="*/ 1668286 h 3686233"/>
              <a:gd name="connsiteX7" fmla="*/ 2037990 w 4308535"/>
              <a:gd name="connsiteY7" fmla="*/ 601486 h 3686233"/>
              <a:gd name="connsiteX8" fmla="*/ 1580790 w 4308535"/>
              <a:gd name="connsiteY8" fmla="*/ 2201686 h 3686233"/>
              <a:gd name="connsiteX9" fmla="*/ 2114190 w 4308535"/>
              <a:gd name="connsiteY9" fmla="*/ 1820686 h 3686233"/>
              <a:gd name="connsiteX10" fmla="*/ 2799990 w 4308535"/>
              <a:gd name="connsiteY10" fmla="*/ 1134886 h 3686233"/>
              <a:gd name="connsiteX11" fmla="*/ 2418990 w 4308535"/>
              <a:gd name="connsiteY11" fmla="*/ 2125486 h 3686233"/>
              <a:gd name="connsiteX12" fmla="*/ 2057400 w 4308535"/>
              <a:gd name="connsiteY12" fmla="*/ 2362200 h 3686233"/>
              <a:gd name="connsiteX13" fmla="*/ 1600200 w 4308535"/>
              <a:gd name="connsiteY13" fmla="*/ 2362200 h 3686233"/>
              <a:gd name="connsiteX14" fmla="*/ 1047390 w 4308535"/>
              <a:gd name="connsiteY14" fmla="*/ 2506485 h 3686233"/>
              <a:gd name="connsiteX15" fmla="*/ 1504590 w 4308535"/>
              <a:gd name="connsiteY15" fmla="*/ 2658885 h 3686233"/>
              <a:gd name="connsiteX16" fmla="*/ 3028590 w 4308535"/>
              <a:gd name="connsiteY16" fmla="*/ 2658885 h 3686233"/>
              <a:gd name="connsiteX17" fmla="*/ 1352190 w 4308535"/>
              <a:gd name="connsiteY17" fmla="*/ 3192285 h 3686233"/>
              <a:gd name="connsiteX18" fmla="*/ 1656990 w 4308535"/>
              <a:gd name="connsiteY18" fmla="*/ 3497085 h 3686233"/>
              <a:gd name="connsiteX19" fmla="*/ 3962400 w 4308535"/>
              <a:gd name="connsiteY19" fmla="*/ 2057400 h 3686233"/>
              <a:gd name="connsiteX20" fmla="*/ 3733800 w 4308535"/>
              <a:gd name="connsiteY20" fmla="*/ 2667000 h 3686233"/>
              <a:gd name="connsiteX21" fmla="*/ 2819400 w 4308535"/>
              <a:gd name="connsiteY21" fmla="*/ 3276600 h 3686233"/>
              <a:gd name="connsiteX0" fmla="*/ 132991 w 4191000"/>
              <a:gd name="connsiteY0" fmla="*/ 1744486 h 3465749"/>
              <a:gd name="connsiteX1" fmla="*/ 361591 w 4191000"/>
              <a:gd name="connsiteY1" fmla="*/ 68086 h 3465749"/>
              <a:gd name="connsiteX2" fmla="*/ 590190 w 4191000"/>
              <a:gd name="connsiteY2" fmla="*/ 1896886 h 3465749"/>
              <a:gd name="connsiteX3" fmla="*/ 799381 w 4191000"/>
              <a:gd name="connsiteY3" fmla="*/ 726369 h 3465749"/>
              <a:gd name="connsiteX4" fmla="*/ 1123590 w 4191000"/>
              <a:gd name="connsiteY4" fmla="*/ 220486 h 3465749"/>
              <a:gd name="connsiteX5" fmla="*/ 1504590 w 4191000"/>
              <a:gd name="connsiteY5" fmla="*/ 2049285 h 3465749"/>
              <a:gd name="connsiteX6" fmla="*/ 1275990 w 4191000"/>
              <a:gd name="connsiteY6" fmla="*/ 1668286 h 3465749"/>
              <a:gd name="connsiteX7" fmla="*/ 2037990 w 4191000"/>
              <a:gd name="connsiteY7" fmla="*/ 601486 h 3465749"/>
              <a:gd name="connsiteX8" fmla="*/ 1580790 w 4191000"/>
              <a:gd name="connsiteY8" fmla="*/ 2201686 h 3465749"/>
              <a:gd name="connsiteX9" fmla="*/ 2114190 w 4191000"/>
              <a:gd name="connsiteY9" fmla="*/ 1820686 h 3465749"/>
              <a:gd name="connsiteX10" fmla="*/ 2799990 w 4191000"/>
              <a:gd name="connsiteY10" fmla="*/ 1134886 h 3465749"/>
              <a:gd name="connsiteX11" fmla="*/ 2418990 w 4191000"/>
              <a:gd name="connsiteY11" fmla="*/ 2125486 h 3465749"/>
              <a:gd name="connsiteX12" fmla="*/ 2057400 w 4191000"/>
              <a:gd name="connsiteY12" fmla="*/ 2362200 h 3465749"/>
              <a:gd name="connsiteX13" fmla="*/ 1600200 w 4191000"/>
              <a:gd name="connsiteY13" fmla="*/ 2362200 h 3465749"/>
              <a:gd name="connsiteX14" fmla="*/ 1047390 w 4191000"/>
              <a:gd name="connsiteY14" fmla="*/ 2506485 h 3465749"/>
              <a:gd name="connsiteX15" fmla="*/ 1504590 w 4191000"/>
              <a:gd name="connsiteY15" fmla="*/ 2658885 h 3465749"/>
              <a:gd name="connsiteX16" fmla="*/ 3028590 w 4191000"/>
              <a:gd name="connsiteY16" fmla="*/ 2658885 h 3465749"/>
              <a:gd name="connsiteX17" fmla="*/ 1352190 w 4191000"/>
              <a:gd name="connsiteY17" fmla="*/ 3192285 h 3465749"/>
              <a:gd name="connsiteX18" fmla="*/ 2362200 w 4191000"/>
              <a:gd name="connsiteY18" fmla="*/ 3276601 h 3465749"/>
              <a:gd name="connsiteX19" fmla="*/ 3962400 w 4191000"/>
              <a:gd name="connsiteY19" fmla="*/ 2057400 h 3465749"/>
              <a:gd name="connsiteX20" fmla="*/ 3733800 w 4191000"/>
              <a:gd name="connsiteY20" fmla="*/ 2667000 h 3465749"/>
              <a:gd name="connsiteX21" fmla="*/ 2819400 w 4191000"/>
              <a:gd name="connsiteY21" fmla="*/ 3276600 h 3465749"/>
              <a:gd name="connsiteX0" fmla="*/ 132991 w 4191000"/>
              <a:gd name="connsiteY0" fmla="*/ 1744486 h 3509785"/>
              <a:gd name="connsiteX1" fmla="*/ 361591 w 4191000"/>
              <a:gd name="connsiteY1" fmla="*/ 68086 h 3509785"/>
              <a:gd name="connsiteX2" fmla="*/ 590190 w 4191000"/>
              <a:gd name="connsiteY2" fmla="*/ 1896886 h 3509785"/>
              <a:gd name="connsiteX3" fmla="*/ 799381 w 4191000"/>
              <a:gd name="connsiteY3" fmla="*/ 726369 h 3509785"/>
              <a:gd name="connsiteX4" fmla="*/ 1123590 w 4191000"/>
              <a:gd name="connsiteY4" fmla="*/ 220486 h 3509785"/>
              <a:gd name="connsiteX5" fmla="*/ 1504590 w 4191000"/>
              <a:gd name="connsiteY5" fmla="*/ 2049285 h 3509785"/>
              <a:gd name="connsiteX6" fmla="*/ 1275990 w 4191000"/>
              <a:gd name="connsiteY6" fmla="*/ 1668286 h 3509785"/>
              <a:gd name="connsiteX7" fmla="*/ 2037990 w 4191000"/>
              <a:gd name="connsiteY7" fmla="*/ 601486 h 3509785"/>
              <a:gd name="connsiteX8" fmla="*/ 1580790 w 4191000"/>
              <a:gd name="connsiteY8" fmla="*/ 2201686 h 3509785"/>
              <a:gd name="connsiteX9" fmla="*/ 2114190 w 4191000"/>
              <a:gd name="connsiteY9" fmla="*/ 1820686 h 3509785"/>
              <a:gd name="connsiteX10" fmla="*/ 2799990 w 4191000"/>
              <a:gd name="connsiteY10" fmla="*/ 1134886 h 3509785"/>
              <a:gd name="connsiteX11" fmla="*/ 2418990 w 4191000"/>
              <a:gd name="connsiteY11" fmla="*/ 2125486 h 3509785"/>
              <a:gd name="connsiteX12" fmla="*/ 2057400 w 4191000"/>
              <a:gd name="connsiteY12" fmla="*/ 2362200 h 3509785"/>
              <a:gd name="connsiteX13" fmla="*/ 1600200 w 4191000"/>
              <a:gd name="connsiteY13" fmla="*/ 2362200 h 3509785"/>
              <a:gd name="connsiteX14" fmla="*/ 1047390 w 4191000"/>
              <a:gd name="connsiteY14" fmla="*/ 2506485 h 3509785"/>
              <a:gd name="connsiteX15" fmla="*/ 1504590 w 4191000"/>
              <a:gd name="connsiteY15" fmla="*/ 2658885 h 3509785"/>
              <a:gd name="connsiteX16" fmla="*/ 3505200 w 4191000"/>
              <a:gd name="connsiteY16" fmla="*/ 1371601 h 3509785"/>
              <a:gd name="connsiteX17" fmla="*/ 1352190 w 4191000"/>
              <a:gd name="connsiteY17" fmla="*/ 3192285 h 3509785"/>
              <a:gd name="connsiteX18" fmla="*/ 2362200 w 4191000"/>
              <a:gd name="connsiteY18" fmla="*/ 3276601 h 3509785"/>
              <a:gd name="connsiteX19" fmla="*/ 3962400 w 4191000"/>
              <a:gd name="connsiteY19" fmla="*/ 2057400 h 3509785"/>
              <a:gd name="connsiteX20" fmla="*/ 3733800 w 4191000"/>
              <a:gd name="connsiteY20" fmla="*/ 2667000 h 3509785"/>
              <a:gd name="connsiteX21" fmla="*/ 2819400 w 4191000"/>
              <a:gd name="connsiteY21" fmla="*/ 3276600 h 3509785"/>
              <a:gd name="connsiteX0" fmla="*/ 132991 w 4165600"/>
              <a:gd name="connsiteY0" fmla="*/ 1744486 h 3458985"/>
              <a:gd name="connsiteX1" fmla="*/ 361591 w 4165600"/>
              <a:gd name="connsiteY1" fmla="*/ 68086 h 3458985"/>
              <a:gd name="connsiteX2" fmla="*/ 590190 w 4165600"/>
              <a:gd name="connsiteY2" fmla="*/ 1896886 h 3458985"/>
              <a:gd name="connsiteX3" fmla="*/ 799381 w 4165600"/>
              <a:gd name="connsiteY3" fmla="*/ 726369 h 3458985"/>
              <a:gd name="connsiteX4" fmla="*/ 1123590 w 4165600"/>
              <a:gd name="connsiteY4" fmla="*/ 220486 h 3458985"/>
              <a:gd name="connsiteX5" fmla="*/ 1504590 w 4165600"/>
              <a:gd name="connsiteY5" fmla="*/ 2049285 h 3458985"/>
              <a:gd name="connsiteX6" fmla="*/ 1275990 w 4165600"/>
              <a:gd name="connsiteY6" fmla="*/ 1668286 h 3458985"/>
              <a:gd name="connsiteX7" fmla="*/ 2037990 w 4165600"/>
              <a:gd name="connsiteY7" fmla="*/ 601486 h 3458985"/>
              <a:gd name="connsiteX8" fmla="*/ 1580790 w 4165600"/>
              <a:gd name="connsiteY8" fmla="*/ 2201686 h 3458985"/>
              <a:gd name="connsiteX9" fmla="*/ 2114190 w 4165600"/>
              <a:gd name="connsiteY9" fmla="*/ 1820686 h 3458985"/>
              <a:gd name="connsiteX10" fmla="*/ 2799990 w 4165600"/>
              <a:gd name="connsiteY10" fmla="*/ 1134886 h 3458985"/>
              <a:gd name="connsiteX11" fmla="*/ 2418990 w 4165600"/>
              <a:gd name="connsiteY11" fmla="*/ 2125486 h 3458985"/>
              <a:gd name="connsiteX12" fmla="*/ 2057400 w 4165600"/>
              <a:gd name="connsiteY12" fmla="*/ 2362200 h 3458985"/>
              <a:gd name="connsiteX13" fmla="*/ 1600200 w 4165600"/>
              <a:gd name="connsiteY13" fmla="*/ 2362200 h 3458985"/>
              <a:gd name="connsiteX14" fmla="*/ 1047390 w 4165600"/>
              <a:gd name="connsiteY14" fmla="*/ 2506485 h 3458985"/>
              <a:gd name="connsiteX15" fmla="*/ 1504590 w 4165600"/>
              <a:gd name="connsiteY15" fmla="*/ 2658885 h 3458985"/>
              <a:gd name="connsiteX16" fmla="*/ 3505200 w 4165600"/>
              <a:gd name="connsiteY16" fmla="*/ 1371601 h 3458985"/>
              <a:gd name="connsiteX17" fmla="*/ 1352190 w 4165600"/>
              <a:gd name="connsiteY17" fmla="*/ 3192285 h 3458985"/>
              <a:gd name="connsiteX18" fmla="*/ 2514600 w 4165600"/>
              <a:gd name="connsiteY18" fmla="*/ 2971801 h 3458985"/>
              <a:gd name="connsiteX19" fmla="*/ 3962400 w 4165600"/>
              <a:gd name="connsiteY19" fmla="*/ 2057400 h 3458985"/>
              <a:gd name="connsiteX20" fmla="*/ 3733800 w 4165600"/>
              <a:gd name="connsiteY20" fmla="*/ 2667000 h 3458985"/>
              <a:gd name="connsiteX21" fmla="*/ 2819400 w 4165600"/>
              <a:gd name="connsiteY21" fmla="*/ 3276600 h 3458985"/>
              <a:gd name="connsiteX0" fmla="*/ 132991 w 4165600"/>
              <a:gd name="connsiteY0" fmla="*/ 1744486 h 3276600"/>
              <a:gd name="connsiteX1" fmla="*/ 361591 w 4165600"/>
              <a:gd name="connsiteY1" fmla="*/ 68086 h 3276600"/>
              <a:gd name="connsiteX2" fmla="*/ 590190 w 4165600"/>
              <a:gd name="connsiteY2" fmla="*/ 1896886 h 3276600"/>
              <a:gd name="connsiteX3" fmla="*/ 799381 w 4165600"/>
              <a:gd name="connsiteY3" fmla="*/ 726369 h 3276600"/>
              <a:gd name="connsiteX4" fmla="*/ 1123590 w 4165600"/>
              <a:gd name="connsiteY4" fmla="*/ 220486 h 3276600"/>
              <a:gd name="connsiteX5" fmla="*/ 1504590 w 4165600"/>
              <a:gd name="connsiteY5" fmla="*/ 2049285 h 3276600"/>
              <a:gd name="connsiteX6" fmla="*/ 1275990 w 4165600"/>
              <a:gd name="connsiteY6" fmla="*/ 1668286 h 3276600"/>
              <a:gd name="connsiteX7" fmla="*/ 2037990 w 4165600"/>
              <a:gd name="connsiteY7" fmla="*/ 601486 h 3276600"/>
              <a:gd name="connsiteX8" fmla="*/ 1580790 w 4165600"/>
              <a:gd name="connsiteY8" fmla="*/ 2201686 h 3276600"/>
              <a:gd name="connsiteX9" fmla="*/ 2114190 w 4165600"/>
              <a:gd name="connsiteY9" fmla="*/ 1820686 h 3276600"/>
              <a:gd name="connsiteX10" fmla="*/ 2799990 w 4165600"/>
              <a:gd name="connsiteY10" fmla="*/ 1134886 h 3276600"/>
              <a:gd name="connsiteX11" fmla="*/ 2418990 w 4165600"/>
              <a:gd name="connsiteY11" fmla="*/ 2125486 h 3276600"/>
              <a:gd name="connsiteX12" fmla="*/ 2057400 w 4165600"/>
              <a:gd name="connsiteY12" fmla="*/ 2362200 h 3276600"/>
              <a:gd name="connsiteX13" fmla="*/ 1600200 w 4165600"/>
              <a:gd name="connsiteY13" fmla="*/ 2362200 h 3276600"/>
              <a:gd name="connsiteX14" fmla="*/ 1047390 w 4165600"/>
              <a:gd name="connsiteY14" fmla="*/ 2506485 h 3276600"/>
              <a:gd name="connsiteX15" fmla="*/ 1504590 w 4165600"/>
              <a:gd name="connsiteY15" fmla="*/ 2658885 h 3276600"/>
              <a:gd name="connsiteX16" fmla="*/ 3505200 w 4165600"/>
              <a:gd name="connsiteY16" fmla="*/ 1371601 h 3276600"/>
              <a:gd name="connsiteX17" fmla="*/ 2590800 w 4165600"/>
              <a:gd name="connsiteY17" fmla="*/ 2971801 h 3276600"/>
              <a:gd name="connsiteX18" fmla="*/ 2514600 w 4165600"/>
              <a:gd name="connsiteY18" fmla="*/ 2971801 h 3276600"/>
              <a:gd name="connsiteX19" fmla="*/ 3962400 w 4165600"/>
              <a:gd name="connsiteY19" fmla="*/ 2057400 h 3276600"/>
              <a:gd name="connsiteX20" fmla="*/ 3733800 w 4165600"/>
              <a:gd name="connsiteY20" fmla="*/ 2667000 h 3276600"/>
              <a:gd name="connsiteX21" fmla="*/ 2819400 w 41656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1504590 w 4191000"/>
              <a:gd name="connsiteY15" fmla="*/ 2658885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505200 w 4191000"/>
              <a:gd name="connsiteY16" fmla="*/ 13716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047390 w 4191000"/>
              <a:gd name="connsiteY14" fmla="*/ 2506485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600200 w 4191000"/>
              <a:gd name="connsiteY13" fmla="*/ 2362200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799990 w 4191000"/>
              <a:gd name="connsiteY10" fmla="*/ 1134886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114190 w 4191000"/>
              <a:gd name="connsiteY9" fmla="*/ 1820686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580790 w 4191000"/>
              <a:gd name="connsiteY8" fmla="*/ 2201686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744486 h 3276600"/>
              <a:gd name="connsiteX1" fmla="*/ 361591 w 4191000"/>
              <a:gd name="connsiteY1" fmla="*/ 68086 h 3276600"/>
              <a:gd name="connsiteX2" fmla="*/ 590190 w 4191000"/>
              <a:gd name="connsiteY2" fmla="*/ 1896886 h 3276600"/>
              <a:gd name="connsiteX3" fmla="*/ 799381 w 4191000"/>
              <a:gd name="connsiteY3" fmla="*/ 726369 h 3276600"/>
              <a:gd name="connsiteX4" fmla="*/ 1123590 w 4191000"/>
              <a:gd name="connsiteY4" fmla="*/ 220486 h 3276600"/>
              <a:gd name="connsiteX5" fmla="*/ 1504590 w 4191000"/>
              <a:gd name="connsiteY5" fmla="*/ 2049285 h 3276600"/>
              <a:gd name="connsiteX6" fmla="*/ 1275990 w 4191000"/>
              <a:gd name="connsiteY6" fmla="*/ 1668286 h 3276600"/>
              <a:gd name="connsiteX7" fmla="*/ 2037990 w 4191000"/>
              <a:gd name="connsiteY7" fmla="*/ 601486 h 3276600"/>
              <a:gd name="connsiteX8" fmla="*/ 1752600 w 4191000"/>
              <a:gd name="connsiteY8" fmla="*/ 1981201 h 3276600"/>
              <a:gd name="connsiteX9" fmla="*/ 2362200 w 4191000"/>
              <a:gd name="connsiteY9" fmla="*/ 1219201 h 3276600"/>
              <a:gd name="connsiteX10" fmla="*/ 2895600 w 4191000"/>
              <a:gd name="connsiteY10" fmla="*/ 838201 h 3276600"/>
              <a:gd name="connsiteX11" fmla="*/ 2418990 w 4191000"/>
              <a:gd name="connsiteY11" fmla="*/ 2125486 h 3276600"/>
              <a:gd name="connsiteX12" fmla="*/ 2057400 w 4191000"/>
              <a:gd name="connsiteY12" fmla="*/ 2362200 h 3276600"/>
              <a:gd name="connsiteX13" fmla="*/ 1752600 w 4191000"/>
              <a:gd name="connsiteY13" fmla="*/ 2514601 h 3276600"/>
              <a:gd name="connsiteX14" fmla="*/ 1524000 w 4191000"/>
              <a:gd name="connsiteY14" fmla="*/ 2819401 h 3276600"/>
              <a:gd name="connsiteX15" fmla="*/ 2133600 w 4191000"/>
              <a:gd name="connsiteY15" fmla="*/ 2590801 h 3276600"/>
              <a:gd name="connsiteX16" fmla="*/ 3429000 w 4191000"/>
              <a:gd name="connsiteY16" fmla="*/ 1295401 h 3276600"/>
              <a:gd name="connsiteX17" fmla="*/ 2590800 w 4191000"/>
              <a:gd name="connsiteY17" fmla="*/ 2971801 h 3276600"/>
              <a:gd name="connsiteX18" fmla="*/ 2362200 w 4191000"/>
              <a:gd name="connsiteY18" fmla="*/ 3048001 h 3276600"/>
              <a:gd name="connsiteX19" fmla="*/ 3962400 w 4191000"/>
              <a:gd name="connsiteY19" fmla="*/ 2057400 h 3276600"/>
              <a:gd name="connsiteX20" fmla="*/ 3733800 w 4191000"/>
              <a:gd name="connsiteY20" fmla="*/ 2667000 h 3276600"/>
              <a:gd name="connsiteX21" fmla="*/ 2819400 w 4191000"/>
              <a:gd name="connsiteY21" fmla="*/ 3276600 h 3276600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799381 w 4191000"/>
              <a:gd name="connsiteY3" fmla="*/ 668866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86983 h 3219097"/>
              <a:gd name="connsiteX1" fmla="*/ 361591 w 4191000"/>
              <a:gd name="connsiteY1" fmla="*/ 10583 h 3219097"/>
              <a:gd name="connsiteX2" fmla="*/ 590190 w 4191000"/>
              <a:gd name="connsiteY2" fmla="*/ 1839383 h 3219097"/>
              <a:gd name="connsiteX3" fmla="*/ 914400 w 4191000"/>
              <a:gd name="connsiteY3" fmla="*/ 780698 h 3219097"/>
              <a:gd name="connsiteX4" fmla="*/ 1219200 w 4191000"/>
              <a:gd name="connsiteY4" fmla="*/ 323498 h 3219097"/>
              <a:gd name="connsiteX5" fmla="*/ 1504590 w 4191000"/>
              <a:gd name="connsiteY5" fmla="*/ 1991782 h 3219097"/>
              <a:gd name="connsiteX6" fmla="*/ 1275990 w 4191000"/>
              <a:gd name="connsiteY6" fmla="*/ 1610783 h 3219097"/>
              <a:gd name="connsiteX7" fmla="*/ 2037990 w 4191000"/>
              <a:gd name="connsiteY7" fmla="*/ 543983 h 3219097"/>
              <a:gd name="connsiteX8" fmla="*/ 1752600 w 4191000"/>
              <a:gd name="connsiteY8" fmla="*/ 1923698 h 3219097"/>
              <a:gd name="connsiteX9" fmla="*/ 2362200 w 4191000"/>
              <a:gd name="connsiteY9" fmla="*/ 1161698 h 3219097"/>
              <a:gd name="connsiteX10" fmla="*/ 2895600 w 4191000"/>
              <a:gd name="connsiteY10" fmla="*/ 780698 h 3219097"/>
              <a:gd name="connsiteX11" fmla="*/ 2418990 w 4191000"/>
              <a:gd name="connsiteY11" fmla="*/ 2067983 h 3219097"/>
              <a:gd name="connsiteX12" fmla="*/ 2057400 w 4191000"/>
              <a:gd name="connsiteY12" fmla="*/ 2304697 h 3219097"/>
              <a:gd name="connsiteX13" fmla="*/ 1752600 w 4191000"/>
              <a:gd name="connsiteY13" fmla="*/ 2457098 h 3219097"/>
              <a:gd name="connsiteX14" fmla="*/ 1524000 w 4191000"/>
              <a:gd name="connsiteY14" fmla="*/ 2761898 h 3219097"/>
              <a:gd name="connsiteX15" fmla="*/ 2133600 w 4191000"/>
              <a:gd name="connsiteY15" fmla="*/ 2533298 h 3219097"/>
              <a:gd name="connsiteX16" fmla="*/ 3429000 w 4191000"/>
              <a:gd name="connsiteY16" fmla="*/ 1237898 h 3219097"/>
              <a:gd name="connsiteX17" fmla="*/ 2590800 w 4191000"/>
              <a:gd name="connsiteY17" fmla="*/ 2914298 h 3219097"/>
              <a:gd name="connsiteX18" fmla="*/ 2362200 w 4191000"/>
              <a:gd name="connsiteY18" fmla="*/ 2990498 h 3219097"/>
              <a:gd name="connsiteX19" fmla="*/ 3962400 w 4191000"/>
              <a:gd name="connsiteY19" fmla="*/ 1999897 h 3219097"/>
              <a:gd name="connsiteX20" fmla="*/ 3733800 w 4191000"/>
              <a:gd name="connsiteY20" fmla="*/ 2609497 h 3219097"/>
              <a:gd name="connsiteX21" fmla="*/ 2819400 w 4191000"/>
              <a:gd name="connsiteY21" fmla="*/ 3219097 h 3219097"/>
              <a:gd name="connsiteX0" fmla="*/ 132991 w 4191000"/>
              <a:gd name="connsiteY0" fmla="*/ 1678868 h 3210982"/>
              <a:gd name="connsiteX1" fmla="*/ 304800 w 4191000"/>
              <a:gd name="connsiteY1" fmla="*/ 10583 h 3210982"/>
              <a:gd name="connsiteX2" fmla="*/ 590190 w 4191000"/>
              <a:gd name="connsiteY2" fmla="*/ 1831268 h 3210982"/>
              <a:gd name="connsiteX3" fmla="*/ 914400 w 4191000"/>
              <a:gd name="connsiteY3" fmla="*/ 772583 h 3210982"/>
              <a:gd name="connsiteX4" fmla="*/ 1219200 w 4191000"/>
              <a:gd name="connsiteY4" fmla="*/ 315383 h 3210982"/>
              <a:gd name="connsiteX5" fmla="*/ 1504590 w 4191000"/>
              <a:gd name="connsiteY5" fmla="*/ 1983667 h 3210982"/>
              <a:gd name="connsiteX6" fmla="*/ 1275990 w 4191000"/>
              <a:gd name="connsiteY6" fmla="*/ 1602668 h 3210982"/>
              <a:gd name="connsiteX7" fmla="*/ 2037990 w 4191000"/>
              <a:gd name="connsiteY7" fmla="*/ 535868 h 3210982"/>
              <a:gd name="connsiteX8" fmla="*/ 1752600 w 4191000"/>
              <a:gd name="connsiteY8" fmla="*/ 1915583 h 3210982"/>
              <a:gd name="connsiteX9" fmla="*/ 2362200 w 4191000"/>
              <a:gd name="connsiteY9" fmla="*/ 1153583 h 3210982"/>
              <a:gd name="connsiteX10" fmla="*/ 2895600 w 4191000"/>
              <a:gd name="connsiteY10" fmla="*/ 772583 h 3210982"/>
              <a:gd name="connsiteX11" fmla="*/ 2418990 w 4191000"/>
              <a:gd name="connsiteY11" fmla="*/ 2059868 h 3210982"/>
              <a:gd name="connsiteX12" fmla="*/ 2057400 w 4191000"/>
              <a:gd name="connsiteY12" fmla="*/ 2296582 h 3210982"/>
              <a:gd name="connsiteX13" fmla="*/ 1752600 w 4191000"/>
              <a:gd name="connsiteY13" fmla="*/ 2448983 h 3210982"/>
              <a:gd name="connsiteX14" fmla="*/ 1524000 w 4191000"/>
              <a:gd name="connsiteY14" fmla="*/ 2753783 h 3210982"/>
              <a:gd name="connsiteX15" fmla="*/ 2133600 w 4191000"/>
              <a:gd name="connsiteY15" fmla="*/ 2525183 h 3210982"/>
              <a:gd name="connsiteX16" fmla="*/ 3429000 w 4191000"/>
              <a:gd name="connsiteY16" fmla="*/ 1229783 h 3210982"/>
              <a:gd name="connsiteX17" fmla="*/ 2590800 w 4191000"/>
              <a:gd name="connsiteY17" fmla="*/ 2906183 h 3210982"/>
              <a:gd name="connsiteX18" fmla="*/ 2362200 w 4191000"/>
              <a:gd name="connsiteY18" fmla="*/ 2982383 h 3210982"/>
              <a:gd name="connsiteX19" fmla="*/ 3962400 w 4191000"/>
              <a:gd name="connsiteY19" fmla="*/ 1991782 h 3210982"/>
              <a:gd name="connsiteX20" fmla="*/ 3733800 w 4191000"/>
              <a:gd name="connsiteY20" fmla="*/ 2601382 h 3210982"/>
              <a:gd name="connsiteX21" fmla="*/ 2819400 w 4191000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94781 w 4247791"/>
              <a:gd name="connsiteY7" fmla="*/ 535868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190391 w 4247791"/>
              <a:gd name="connsiteY15" fmla="*/ 2525183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1580791 w 4247791"/>
              <a:gd name="connsiteY14" fmla="*/ 2753783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1809391 w 4247791"/>
              <a:gd name="connsiteY13" fmla="*/ 2448983 h 3210982"/>
              <a:gd name="connsiteX14" fmla="*/ 2037992 w 4247791"/>
              <a:gd name="connsiteY14" fmla="*/ 2677582 h 3210982"/>
              <a:gd name="connsiteX15" fmla="*/ 2495192 w 4247791"/>
              <a:gd name="connsiteY15" fmla="*/ 2372782 h 3210982"/>
              <a:gd name="connsiteX16" fmla="*/ 3485791 w 4247791"/>
              <a:gd name="connsiteY16" fmla="*/ 1229783 h 3210982"/>
              <a:gd name="connsiteX17" fmla="*/ 2647591 w 4247791"/>
              <a:gd name="connsiteY17" fmla="*/ 2906183 h 3210982"/>
              <a:gd name="connsiteX18" fmla="*/ 2418991 w 4247791"/>
              <a:gd name="connsiteY18" fmla="*/ 2982383 h 3210982"/>
              <a:gd name="connsiteX19" fmla="*/ 4019191 w 4247791"/>
              <a:gd name="connsiteY19" fmla="*/ 1991782 h 3210982"/>
              <a:gd name="connsiteX20" fmla="*/ 3790591 w 4247791"/>
              <a:gd name="connsiteY20" fmla="*/ 2601382 h 3210982"/>
              <a:gd name="connsiteX21" fmla="*/ 2876191 w 4247791"/>
              <a:gd name="connsiteY21" fmla="*/ 3210982 h 3210982"/>
              <a:gd name="connsiteX0" fmla="*/ 132991 w 4247791"/>
              <a:gd name="connsiteY0" fmla="*/ 1686982 h 3210982"/>
              <a:gd name="connsiteX1" fmla="*/ 361591 w 4247791"/>
              <a:gd name="connsiteY1" fmla="*/ 10583 h 3210982"/>
              <a:gd name="connsiteX2" fmla="*/ 646981 w 4247791"/>
              <a:gd name="connsiteY2" fmla="*/ 1831268 h 3210982"/>
              <a:gd name="connsiteX3" fmla="*/ 971191 w 4247791"/>
              <a:gd name="connsiteY3" fmla="*/ 772583 h 3210982"/>
              <a:gd name="connsiteX4" fmla="*/ 1275991 w 4247791"/>
              <a:gd name="connsiteY4" fmla="*/ 315383 h 3210982"/>
              <a:gd name="connsiteX5" fmla="*/ 1561381 w 4247791"/>
              <a:gd name="connsiteY5" fmla="*/ 1983667 h 3210982"/>
              <a:gd name="connsiteX6" fmla="*/ 1332781 w 4247791"/>
              <a:gd name="connsiteY6" fmla="*/ 1602668 h 3210982"/>
              <a:gd name="connsiteX7" fmla="*/ 2037992 w 4247791"/>
              <a:gd name="connsiteY7" fmla="*/ 467782 h 3210982"/>
              <a:gd name="connsiteX8" fmla="*/ 1809391 w 4247791"/>
              <a:gd name="connsiteY8" fmla="*/ 1915583 h 3210982"/>
              <a:gd name="connsiteX9" fmla="*/ 2418991 w 4247791"/>
              <a:gd name="connsiteY9" fmla="*/ 1153583 h 3210982"/>
              <a:gd name="connsiteX10" fmla="*/ 2952391 w 4247791"/>
              <a:gd name="connsiteY10" fmla="*/ 772583 h 3210982"/>
              <a:gd name="connsiteX11" fmla="*/ 2475781 w 4247791"/>
              <a:gd name="connsiteY11" fmla="*/ 2059868 h 3210982"/>
              <a:gd name="connsiteX12" fmla="*/ 2114191 w 4247791"/>
              <a:gd name="connsiteY12" fmla="*/ 2296582 h 3210982"/>
              <a:gd name="connsiteX13" fmla="*/ 2037992 w 4247791"/>
              <a:gd name="connsiteY13" fmla="*/ 2677582 h 3210982"/>
              <a:gd name="connsiteX14" fmla="*/ 2495192 w 4247791"/>
              <a:gd name="connsiteY14" fmla="*/ 2372782 h 3210982"/>
              <a:gd name="connsiteX15" fmla="*/ 3485791 w 4247791"/>
              <a:gd name="connsiteY15" fmla="*/ 1229783 h 3210982"/>
              <a:gd name="connsiteX16" fmla="*/ 2647591 w 4247791"/>
              <a:gd name="connsiteY16" fmla="*/ 2906183 h 3210982"/>
              <a:gd name="connsiteX17" fmla="*/ 2418991 w 4247791"/>
              <a:gd name="connsiteY17" fmla="*/ 2982383 h 3210982"/>
              <a:gd name="connsiteX18" fmla="*/ 4019191 w 4247791"/>
              <a:gd name="connsiteY18" fmla="*/ 1991782 h 3210982"/>
              <a:gd name="connsiteX19" fmla="*/ 3790591 w 4247791"/>
              <a:gd name="connsiteY19" fmla="*/ 2601382 h 3210982"/>
              <a:gd name="connsiteX20" fmla="*/ 2876191 w 4247791"/>
              <a:gd name="connsiteY20" fmla="*/ 3210982 h 321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47791" h="3210982">
                <a:moveTo>
                  <a:pt x="132991" y="1686982"/>
                </a:moveTo>
                <a:cubicBezTo>
                  <a:pt x="0" y="1312452"/>
                  <a:pt x="244056" y="0"/>
                  <a:pt x="361591" y="10583"/>
                </a:cubicBezTo>
                <a:cubicBezTo>
                  <a:pt x="631526" y="9664"/>
                  <a:pt x="545381" y="1704268"/>
                  <a:pt x="646981" y="1831268"/>
                </a:cubicBezTo>
                <a:cubicBezTo>
                  <a:pt x="748581" y="1958268"/>
                  <a:pt x="866356" y="1025231"/>
                  <a:pt x="971191" y="772583"/>
                </a:cubicBezTo>
                <a:cubicBezTo>
                  <a:pt x="1076026" y="519936"/>
                  <a:pt x="1177626" y="113536"/>
                  <a:pt x="1275991" y="315383"/>
                </a:cubicBezTo>
                <a:cubicBezTo>
                  <a:pt x="1374356" y="517230"/>
                  <a:pt x="1551916" y="1769120"/>
                  <a:pt x="1561381" y="1983667"/>
                </a:cubicBezTo>
                <a:cubicBezTo>
                  <a:pt x="1570846" y="2198214"/>
                  <a:pt x="1253346" y="1855315"/>
                  <a:pt x="1332781" y="1602668"/>
                </a:cubicBezTo>
                <a:cubicBezTo>
                  <a:pt x="1412216" y="1350021"/>
                  <a:pt x="1731635" y="470937"/>
                  <a:pt x="2037992" y="467782"/>
                </a:cubicBezTo>
                <a:cubicBezTo>
                  <a:pt x="2453857" y="759882"/>
                  <a:pt x="1745891" y="1801283"/>
                  <a:pt x="1809391" y="1915583"/>
                </a:cubicBezTo>
                <a:cubicBezTo>
                  <a:pt x="1872891" y="2029883"/>
                  <a:pt x="2228491" y="1344083"/>
                  <a:pt x="2418991" y="1153583"/>
                </a:cubicBezTo>
                <a:cubicBezTo>
                  <a:pt x="2609491" y="963083"/>
                  <a:pt x="2942926" y="621536"/>
                  <a:pt x="2952391" y="772583"/>
                </a:cubicBezTo>
                <a:cubicBezTo>
                  <a:pt x="2961856" y="923631"/>
                  <a:pt x="2615481" y="1805868"/>
                  <a:pt x="2475781" y="2059868"/>
                </a:cubicBezTo>
                <a:cubicBezTo>
                  <a:pt x="2336081" y="2313868"/>
                  <a:pt x="2187156" y="2193630"/>
                  <a:pt x="2114191" y="2296582"/>
                </a:cubicBezTo>
                <a:cubicBezTo>
                  <a:pt x="2041226" y="2399534"/>
                  <a:pt x="1974492" y="2664882"/>
                  <a:pt x="2037992" y="2677582"/>
                </a:cubicBezTo>
                <a:cubicBezTo>
                  <a:pt x="2101492" y="2690282"/>
                  <a:pt x="2253892" y="2614082"/>
                  <a:pt x="2495192" y="2372782"/>
                </a:cubicBezTo>
                <a:cubicBezTo>
                  <a:pt x="2736492" y="2131482"/>
                  <a:pt x="3333391" y="1057980"/>
                  <a:pt x="3485791" y="1229783"/>
                </a:cubicBezTo>
                <a:cubicBezTo>
                  <a:pt x="3583557" y="1415964"/>
                  <a:pt x="2825391" y="2614083"/>
                  <a:pt x="2647591" y="2906183"/>
                </a:cubicBezTo>
                <a:cubicBezTo>
                  <a:pt x="2469791" y="3198283"/>
                  <a:pt x="2190391" y="3134783"/>
                  <a:pt x="2418991" y="2982383"/>
                </a:cubicBezTo>
                <a:cubicBezTo>
                  <a:pt x="2647591" y="2829983"/>
                  <a:pt x="3790591" y="2055282"/>
                  <a:pt x="4019191" y="1991782"/>
                </a:cubicBezTo>
                <a:cubicBezTo>
                  <a:pt x="4247791" y="1928282"/>
                  <a:pt x="3981091" y="2398182"/>
                  <a:pt x="3790591" y="2601382"/>
                </a:cubicBezTo>
                <a:cubicBezTo>
                  <a:pt x="3600091" y="2804582"/>
                  <a:pt x="3105151" y="3078146"/>
                  <a:pt x="2876191" y="3210982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 rot="486470">
            <a:off x="2659129" y="2109597"/>
            <a:ext cx="812949" cy="1026575"/>
            <a:chOff x="2514600" y="1709735"/>
            <a:chExt cx="812949" cy="1026575"/>
          </a:xfrm>
        </p:grpSpPr>
        <p:sp>
          <p:nvSpPr>
            <p:cNvPr id="7" name="Rectangle 6"/>
            <p:cNvSpPr/>
            <p:nvPr/>
          </p:nvSpPr>
          <p:spPr>
            <a:xfrm rot="16200000">
              <a:off x="2213244" y="2053955"/>
              <a:ext cx="983711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4448536">
              <a:off x="2645193" y="2011091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>
          <a:xfrm rot="21190971">
            <a:off x="3410056" y="2179143"/>
            <a:ext cx="827749" cy="1014018"/>
            <a:chOff x="3697417" y="1153609"/>
            <a:chExt cx="827749" cy="1014018"/>
          </a:xfrm>
        </p:grpSpPr>
        <p:sp>
          <p:nvSpPr>
            <p:cNvPr id="9" name="Rectangle 8"/>
            <p:cNvSpPr/>
            <p:nvPr/>
          </p:nvSpPr>
          <p:spPr>
            <a:xfrm rot="17706938">
              <a:off x="3392617" y="1481827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192199">
              <a:off x="3842810" y="145496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2"/>
          <p:cNvGrpSpPr/>
          <p:nvPr/>
        </p:nvGrpSpPr>
        <p:grpSpPr>
          <a:xfrm rot="18657687">
            <a:off x="3975058" y="2505217"/>
            <a:ext cx="1123503" cy="747806"/>
            <a:chOff x="5217384" y="1626333"/>
            <a:chExt cx="1123503" cy="747806"/>
          </a:xfrm>
        </p:grpSpPr>
        <p:sp>
          <p:nvSpPr>
            <p:cNvPr id="11" name="Rectangle 10"/>
            <p:cNvSpPr/>
            <p:nvPr/>
          </p:nvSpPr>
          <p:spPr>
            <a:xfrm rot="20175368">
              <a:off x="5217384" y="1626333"/>
              <a:ext cx="96688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8781986">
              <a:off x="5357176" y="199313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3"/>
          <p:cNvGrpSpPr/>
          <p:nvPr/>
        </p:nvGrpSpPr>
        <p:grpSpPr>
          <a:xfrm rot="14479026">
            <a:off x="4820360" y="2608626"/>
            <a:ext cx="738871" cy="1177900"/>
            <a:chOff x="5157821" y="3082881"/>
            <a:chExt cx="738871" cy="1177900"/>
          </a:xfrm>
        </p:grpSpPr>
        <p:sp>
          <p:nvSpPr>
            <p:cNvPr id="12" name="Rectangle 11"/>
            <p:cNvSpPr/>
            <p:nvPr/>
          </p:nvSpPr>
          <p:spPr>
            <a:xfrm rot="3990070">
              <a:off x="5210892" y="3387681"/>
              <a:ext cx="990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3667892">
              <a:off x="4856465" y="3578426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8337831">
            <a:off x="5264820" y="3241159"/>
            <a:ext cx="1043126" cy="740520"/>
            <a:chOff x="4454760" y="4114435"/>
            <a:chExt cx="1043126" cy="740520"/>
          </a:xfrm>
        </p:grpSpPr>
        <p:sp>
          <p:nvSpPr>
            <p:cNvPr id="14" name="Rectangle 13"/>
            <p:cNvSpPr/>
            <p:nvPr/>
          </p:nvSpPr>
          <p:spPr>
            <a:xfrm>
              <a:off x="4454760" y="4114435"/>
              <a:ext cx="929112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1210739">
              <a:off x="4514175" y="4473955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7"/>
          <p:cNvGrpSpPr/>
          <p:nvPr/>
        </p:nvGrpSpPr>
        <p:grpSpPr>
          <a:xfrm rot="19544189">
            <a:off x="5762452" y="3870087"/>
            <a:ext cx="983711" cy="742491"/>
            <a:chOff x="3315000" y="4830758"/>
            <a:chExt cx="983711" cy="742491"/>
          </a:xfrm>
        </p:grpSpPr>
        <p:sp>
          <p:nvSpPr>
            <p:cNvPr id="13" name="Rectangle 12"/>
            <p:cNvSpPr/>
            <p:nvPr/>
          </p:nvSpPr>
          <p:spPr>
            <a:xfrm>
              <a:off x="3325082" y="4830758"/>
              <a:ext cx="9144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177278">
              <a:off x="3315000" y="5192249"/>
              <a:ext cx="983711" cy="381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4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410200" y="6096000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(</a:t>
            </a:r>
            <a:r>
              <a:rPr lang="en-GB" sz="2400" dirty="0" err="1" smtClean="0"/>
              <a:t>Vlassi</a:t>
            </a:r>
            <a:r>
              <a:rPr lang="en-GB" sz="2400" dirty="0" smtClean="0"/>
              <a:t> et al, 2013)</a:t>
            </a:r>
            <a:endParaRPr lang="en-US" sz="2400" dirty="0"/>
          </a:p>
        </p:txBody>
      </p:sp>
      <p:pic>
        <p:nvPicPr>
          <p:cNvPr id="61" name="Picture 4" descr="logo_additional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509286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323373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9"/>
          <p:cNvSpPr txBox="1"/>
          <p:nvPr/>
        </p:nvSpPr>
        <p:spPr>
          <a:xfrm>
            <a:off x="895364" y="4267200"/>
            <a:ext cx="459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/>
              <a:t>http://weblogo.berkeley.edu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369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60579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377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 subunit PP2A structure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09600" y="50292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PDB:1b3u	</a:t>
            </a:r>
          </a:p>
          <a:p>
            <a:pPr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Groves et al. (1999)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Cell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4913"/>
            <a:ext cx="41529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66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4000" b="1">
                <a:solidFill>
                  <a:srgbClr val="FFFFFF"/>
                </a:solidFill>
              </a:rPr>
              <a:t>Ap1 Clathrin Adaptor Core</a:t>
            </a: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8088"/>
            <a:ext cx="18954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PDB:1w63	</a:t>
            </a:r>
          </a:p>
          <a:p>
            <a:pPr algn="r" eaLnBrk="0" hangingPunct="0">
              <a:buFontTx/>
              <a:buNone/>
            </a:pPr>
            <a:r>
              <a:rPr lang="en-US" altLang="de-DE" sz="2400">
                <a:solidFill>
                  <a:srgbClr val="FFFFFF"/>
                </a:solidFill>
                <a:latin typeface="Arial" panose="020B0604020202020204" pitchFamily="34" charset="0"/>
              </a:rPr>
              <a:t>Heldwein et al. (2004) </a:t>
            </a:r>
            <a:r>
              <a:rPr lang="en-US" altLang="de-DE" sz="2400" i="1">
                <a:solidFill>
                  <a:srgbClr val="FFFFFF"/>
                </a:solidFill>
                <a:latin typeface="Arial" panose="020B0604020202020204" pitchFamily="34" charset="0"/>
              </a:rPr>
              <a:t>PNAS</a:t>
            </a:r>
            <a:endParaRPr lang="en-US" altLang="de-DE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06533" name="Group 5"/>
          <p:cNvGrpSpPr>
            <a:grpSpLocks/>
          </p:cNvGrpSpPr>
          <p:nvPr/>
        </p:nvGrpSpPr>
        <p:grpSpPr bwMode="auto">
          <a:xfrm>
            <a:off x="4876800" y="1219200"/>
            <a:ext cx="3924300" cy="4495800"/>
            <a:chOff x="3072" y="768"/>
            <a:chExt cx="2472" cy="2832"/>
          </a:xfrm>
        </p:grpSpPr>
        <p:pic>
          <p:nvPicPr>
            <p:cNvPr id="40653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920"/>
              <a:ext cx="1110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888" cy="1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392"/>
              <a:ext cx="1224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344"/>
              <a:ext cx="510" cy="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3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688"/>
              <a:ext cx="1002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00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9" y="887510"/>
            <a:ext cx="7856901" cy="5082980"/>
          </a:xfrm>
          <a:prstGeom prst="rect">
            <a:avLst/>
          </a:prstGeom>
        </p:spPr>
      </p:pic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4800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3600" dirty="0" err="1" smtClean="0">
                <a:solidFill>
                  <a:schemeClr val="bg1"/>
                </a:solidFill>
              </a:rPr>
              <a:t>i</a:t>
            </a:r>
            <a:r>
              <a:rPr lang="en-US" altLang="de-DE" sz="3600" dirty="0" smtClean="0">
                <a:solidFill>
                  <a:schemeClr val="bg1"/>
                </a:solidFill>
              </a:rPr>
              <a:t>-TASSER model of </a:t>
            </a:r>
            <a:r>
              <a:rPr lang="en-US" altLang="de-DE" sz="3600" i="1" dirty="0" smtClean="0">
                <a:solidFill>
                  <a:schemeClr val="bg1"/>
                </a:solidFill>
              </a:rPr>
              <a:t>D. melanogaster</a:t>
            </a:r>
            <a:r>
              <a:rPr lang="en-US" altLang="de-DE" sz="3600" dirty="0" smtClean="0">
                <a:solidFill>
                  <a:schemeClr val="bg1"/>
                </a:solidFill>
              </a:rPr>
              <a:t> </a:t>
            </a:r>
            <a:r>
              <a:rPr lang="en-US" altLang="de-DE" sz="3600" dirty="0" err="1" smtClean="0">
                <a:solidFill>
                  <a:schemeClr val="bg1"/>
                </a:solidFill>
              </a:rPr>
              <a:t>thr</a:t>
            </a:r>
            <a:r>
              <a:rPr lang="en-US" altLang="de-DE" sz="3600" dirty="0" smtClean="0">
                <a:solidFill>
                  <a:schemeClr val="bg1"/>
                </a:solidFill>
              </a:rPr>
              <a:t> protein</a:t>
            </a:r>
            <a:endParaRPr lang="en-US" altLang="de-DE" sz="3600" dirty="0">
              <a:solidFill>
                <a:schemeClr val="bg1"/>
              </a:solidFill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267200" y="6035675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Based on PDB 4BUJ chain B </a:t>
            </a:r>
            <a:endParaRPr lang="en-US" altLang="de-DE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Repeats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97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108383" cy="5761219"/>
          </a:xfrm>
          <a:prstGeom prst="rect">
            <a:avLst/>
          </a:prstGeom>
        </p:spPr>
      </p:pic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PDB 4BUJ</a:t>
            </a:r>
          </a:p>
          <a:p>
            <a:pPr eaLnBrk="0" hangingPunct="0">
              <a:buFontTx/>
              <a:buNone/>
            </a:pPr>
            <a:r>
              <a:rPr lang="en-US" altLang="de-DE" sz="2400" dirty="0" smtClean="0">
                <a:solidFill>
                  <a:srgbClr val="FFFFFF"/>
                </a:solidFill>
                <a:latin typeface="Arial" panose="020B0604020202020204" pitchFamily="34" charset="0"/>
              </a:rPr>
              <a:t>Ski complex (yeast)</a:t>
            </a:r>
            <a:endParaRPr lang="en-US" altLang="de-DE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6096000" y="5486400"/>
            <a:ext cx="2847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Andrade et al. (2001) </a:t>
            </a:r>
          </a:p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i="1" dirty="0">
                <a:solidFill>
                  <a:schemeClr val="tx1"/>
                </a:solidFill>
              </a:rPr>
              <a:t>J </a:t>
            </a:r>
            <a:r>
              <a:rPr lang="en-US" sz="1800" i="1" dirty="0" err="1">
                <a:solidFill>
                  <a:schemeClr val="tx1"/>
                </a:solidFill>
              </a:rPr>
              <a:t>Struct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Biol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638"/>
            <a:ext cx="4905375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9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QLPQPPPQAQP LLPQPQ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115173" y="228600"/>
            <a:ext cx="4599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CBRs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QQQQQQQQQQQQQQQQQQQQQ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PQPPPQ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QP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LL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PQPQ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PPPPPPPPPP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GPAVAEEPLHRPKKELSATKKDRVNHCLTICENIVAQSVRNSPE FQKLLGIAMELFLLCSDDAESDVRMVADECLNKVIKALMDSNLPRLQLELYKEIKKNGAP RSLRAALWRFAELAHLVRPQKCRPYLVNLLPCLTRTSKRPEESVQETLAAAVPKIMASFG NFANDNEIKVLLKAFIANLKSSSPTIRRTAAGSAVSICQHSRRTQYFYSWLLNVLLGLLV PVEDEHST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LLILGVLL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YLV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QQQVKDTSLKGSFGVTRKEMEVSPSAEQLVQVYEL TLHHTQHQDHNVVTGALELLQQLFRTPPPELLQTLTAVGGIGQLTAAKEESGGRSRSGSI VELIAGGGSSCSPVLSRKQKGKVLLG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SRSDVSSSALTASVKDEISGELAA SSGVSTPGSAGHDIITEQPRSQHTLQADSVDLASCDLTSSATDGDEEDILSHSSSQVSAV PSDPAMDLNDGTQASSPISDSSQTTTEGPDSAVTPSDSSEIVLDGTDNQYLGLQIGQPQ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EDEE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Sometimes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LLPQPQPPPPPPPPPPGPAVAEEPLHRPKKELSATKKDRVNHCLTICENIVAQSVRNSPE FQKLLGIAMELFLLCSDDAESDVRMVADECLNKVIKALMDSNLPRLQLELYKEIKKNGAP RSLRAALWRFAELAHLVRPQKCRPYLVNLLPCLTRTSKRPEESVQETLAAAVPKIMASFG NFANDNEIKVLLKAFIANLKSSSPTIRRTAAGSAVSICQHSRRTQYFYSWLLNVLLGLLV PVEDEHSTLLILGVLLTLRYLVPLLQQQVKDTSLKGSFGVTRKEMEVSPSAEQLVQVYEL TLHHTQHQDHNVVTGALELLQQLFRTPPPELLQTLTAVGGIGQLTAAKEESGGRSRSGSI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&gt;sp|P42858|HD_HUMAN Huntingtin OS=Homo sapiens MATLEKLMKAFESLKSFQQQQQQQQQQQQQQQQQQQQQPPPPPPPPPPPQLPQPPPQAQP LLPQPQPPPPPPPPPPGPAVAEEPLHRPKKELSATKKDRVNHCLTICENIVAQSVRNSP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FQKLLGIAMELFLLCSD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LMDSNLPRLQLELYKEIKKNGAP RSLRAALWRFAELAHLVRPQK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FG NFA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TQYFYSWLLNVLLGLLV P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VPLLQQQVKDTSLKGSFGVTRKEMEVS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PSAEQLVQVYEL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TLHHTQ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PPPELLQTLTAVGGIGQLTAAKEESGGRSRSGSI VELIAGGGSSCSPVLSRKQKGKVLLGEEEALEDDSESRSDVSSSALTASVKDEISGELAA SSGVSTPGSAGHDIITEQPRSQHTLQADSVDLASCDLTSSATDGDEEDILSHSSSQVSAV PSDPAMDLNDGTQASSPISDSSQTTTEGPDSAVTPSDSSEIVLDGTDNQYLGLQIGQPQD EDEEATGILPDEASEAFRNSSMALQQAHLLKNMSHCRQPSDSSVDKFVLRDEATEPGDQE NKPCRIKGDIGQSTDDDSAPLVHCVRLLSASFLLTGGKNVLVPDRDVRVSVKALALSCVG AAVALHPESFFSKLYKVPLDTTEYPEEQYVSDILNYIDHGDPQVRGATAILCGTLICSIL</a:t>
            </a:r>
            <a:endParaRPr lang="de-DE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</p:spTree>
    <p:extLst>
      <p:ext uri="{BB962C8B-B14F-4D97-AF65-F5344CB8AC3E}">
        <p14:creationId xmlns:p14="http://schemas.microsoft.com/office/powerpoint/2010/main" val="1886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824501" y="228600"/>
            <a:ext cx="318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Verdana" pitchFamily="34" charset="0"/>
              </a:rPr>
              <a:t>Frequency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14% proteins contains </a:t>
            </a:r>
            <a:r>
              <a:rPr lang="de-DE" sz="2800" dirty="0" err="1" smtClean="0">
                <a:solidFill>
                  <a:schemeClr val="tx1"/>
                </a:solidFill>
              </a:rPr>
              <a:t>repeats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(</a:t>
            </a:r>
            <a:r>
              <a:rPr lang="de-DE" sz="2800" dirty="0" err="1" smtClean="0">
                <a:solidFill>
                  <a:schemeClr val="tx1"/>
                </a:solidFill>
              </a:rPr>
              <a:t>Marcotte</a:t>
            </a:r>
            <a:r>
              <a:rPr lang="de-DE" sz="2800" dirty="0" smtClean="0">
                <a:solidFill>
                  <a:schemeClr val="tx1"/>
                </a:solidFill>
              </a:rPr>
              <a:t>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1: Single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2: </a:t>
            </a:r>
            <a:r>
              <a:rPr lang="de-DE" sz="2800" dirty="0" err="1" smtClean="0"/>
              <a:t>Longer</a:t>
            </a:r>
            <a:r>
              <a:rPr lang="de-DE" sz="2800" dirty="0" smtClean="0"/>
              <a:t> </a:t>
            </a:r>
            <a:r>
              <a:rPr lang="de-DE" sz="2800" dirty="0" err="1" smtClean="0"/>
              <a:t>imperfect</a:t>
            </a:r>
            <a:r>
              <a:rPr lang="de-DE" sz="2800" dirty="0" smtClean="0"/>
              <a:t> </a:t>
            </a:r>
            <a:r>
              <a:rPr lang="de-DE" sz="2800" dirty="0" err="1" smtClean="0"/>
              <a:t>tandem</a:t>
            </a:r>
            <a:r>
              <a:rPr lang="de-DE" sz="2800" dirty="0" smtClean="0"/>
              <a:t> </a:t>
            </a:r>
            <a:r>
              <a:rPr lang="de-DE" sz="2800" dirty="0" err="1" smtClean="0"/>
              <a:t>repeats</a:t>
            </a:r>
            <a:r>
              <a:rPr lang="de-DE" sz="2800" dirty="0" smtClean="0"/>
              <a:t>. </a:t>
            </a:r>
            <a:r>
              <a:rPr lang="de-DE" sz="2800" dirty="0" err="1" smtClean="0"/>
              <a:t>Assemble</a:t>
            </a:r>
            <a:r>
              <a:rPr lang="de-DE" sz="2800" dirty="0" smtClean="0"/>
              <a:t> in </a:t>
            </a:r>
            <a:r>
              <a:rPr lang="de-DE" sz="2800" dirty="0" err="1" smtClean="0"/>
              <a:t>structure</a:t>
            </a:r>
            <a:r>
              <a:rPr lang="de-DE" sz="2800" dirty="0" smtClean="0"/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60109" y="22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763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Often</a:t>
            </a:r>
            <a:r>
              <a:rPr lang="de-DE" sz="2400" dirty="0" smtClean="0">
                <a:solidFill>
                  <a:schemeClr val="tx1"/>
                </a:solidFill>
              </a:rPr>
              <a:t> NOT </a:t>
            </a:r>
            <a:r>
              <a:rPr lang="de-DE" sz="2400" dirty="0" err="1" smtClean="0">
                <a:solidFill>
                  <a:schemeClr val="tx1"/>
                </a:solidFill>
              </a:rPr>
              <a:t>straightforward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smtClean="0"/>
              <a:t>N-terminal h</a:t>
            </a:r>
            <a:r>
              <a:rPr lang="de-DE" sz="2400" dirty="0" smtClean="0">
                <a:solidFill>
                  <a:schemeClr val="tx1"/>
                </a:solidFill>
              </a:rPr>
              <a:t>uman </a:t>
            </a:r>
            <a:r>
              <a:rPr lang="de-DE" sz="2400" dirty="0" err="1" smtClean="0">
                <a:solidFill>
                  <a:schemeClr val="tx1"/>
                </a:solidFill>
              </a:rPr>
              <a:t>Huntingtin</a:t>
            </a:r>
            <a:r>
              <a:rPr lang="de-DE" sz="2400" dirty="0" smtClean="0">
                <a:solidFill>
                  <a:schemeClr val="tx1"/>
                </a:solidFill>
              </a:rPr>
              <a:t>.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many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err="1" smtClean="0">
                <a:solidFill>
                  <a:schemeClr val="tx1"/>
                </a:solidFill>
              </a:rPr>
              <a:t>repeats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can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you</a:t>
            </a:r>
            <a:r>
              <a:rPr lang="de-DE" sz="2400" dirty="0" smtClean="0">
                <a:solidFill>
                  <a:schemeClr val="tx1"/>
                </a:solidFill>
              </a:rPr>
              <a:t> find?</a:t>
            </a:r>
            <a:endParaRPr lang="de-DE" sz="24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EFQKLLGIAMELFLLCSD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ESDVRMVADECLNKVIKA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CRPYLVNLLPCLTRTSKR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P-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EESVQETLAAAVPKIMAS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NDNEIKVLLKAFIANLKS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PTIRRTAAGSAVSICQHS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TQYFYSWLLNVLLGLLVP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DEHSTLLILGVLLTLRYL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PSAEQLVQVYELTLHHTQ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HQ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DHNVVTGALELLQQLFRT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54" y="3915316"/>
            <a:ext cx="5193102" cy="15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3600" b="1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Comparing a sequence against itself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15" name="Freeform 14"/>
          <p:cNvSpPr/>
          <p:nvPr/>
        </p:nvSpPr>
        <p:spPr>
          <a:xfrm>
            <a:off x="457200" y="3775494"/>
            <a:ext cx="7848601" cy="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3303917 w 7470476"/>
              <a:gd name="connsiteY1" fmla="*/ 337868 h 4488611"/>
              <a:gd name="connsiteX2" fmla="*/ 5055080 w 7470476"/>
              <a:gd name="connsiteY2" fmla="*/ 337868 h 4488611"/>
              <a:gd name="connsiteX3" fmla="*/ 7105291 w 7470476"/>
              <a:gd name="connsiteY3" fmla="*/ 90577 h 4488611"/>
              <a:gd name="connsiteX4" fmla="*/ 7246189 w 7470476"/>
              <a:gd name="connsiteY4" fmla="*/ 881332 h 4488611"/>
              <a:gd name="connsiteX5" fmla="*/ 6648091 w 7470476"/>
              <a:gd name="connsiteY5" fmla="*/ 2528977 h 4488611"/>
              <a:gd name="connsiteX6" fmla="*/ 4438291 w 7470476"/>
              <a:gd name="connsiteY6" fmla="*/ 2528977 h 4488611"/>
              <a:gd name="connsiteX7" fmla="*/ 3001993 w 7470476"/>
              <a:gd name="connsiteY7" fmla="*/ 2020019 h 4488611"/>
              <a:gd name="connsiteX8" fmla="*/ 1854680 w 7470476"/>
              <a:gd name="connsiteY8" fmla="*/ 2218426 h 4488611"/>
              <a:gd name="connsiteX9" fmla="*/ 1095555 w 7470476"/>
              <a:gd name="connsiteY9" fmla="*/ 3175958 h 4488611"/>
              <a:gd name="connsiteX10" fmla="*/ 1354348 w 7470476"/>
              <a:gd name="connsiteY10" fmla="*/ 4047226 h 4488611"/>
              <a:gd name="connsiteX11" fmla="*/ 2907102 w 7470476"/>
              <a:gd name="connsiteY11" fmla="*/ 4452668 h 4488611"/>
              <a:gd name="connsiteX12" fmla="*/ 4330461 w 7470476"/>
              <a:gd name="connsiteY12" fmla="*/ 4262886 h 4488611"/>
              <a:gd name="connsiteX0" fmla="*/ 0 w 7470476"/>
              <a:gd name="connsiteY0" fmla="*/ 311988 h 4488611"/>
              <a:gd name="connsiteX1" fmla="*/ 5055080 w 7470476"/>
              <a:gd name="connsiteY1" fmla="*/ 337868 h 4488611"/>
              <a:gd name="connsiteX2" fmla="*/ 7105291 w 7470476"/>
              <a:gd name="connsiteY2" fmla="*/ 90577 h 4488611"/>
              <a:gd name="connsiteX3" fmla="*/ 7246189 w 7470476"/>
              <a:gd name="connsiteY3" fmla="*/ 881332 h 4488611"/>
              <a:gd name="connsiteX4" fmla="*/ 6648091 w 7470476"/>
              <a:gd name="connsiteY4" fmla="*/ 2528977 h 4488611"/>
              <a:gd name="connsiteX5" fmla="*/ 4438291 w 7470476"/>
              <a:gd name="connsiteY5" fmla="*/ 2528977 h 4488611"/>
              <a:gd name="connsiteX6" fmla="*/ 3001993 w 7470476"/>
              <a:gd name="connsiteY6" fmla="*/ 2020019 h 4488611"/>
              <a:gd name="connsiteX7" fmla="*/ 1854680 w 7470476"/>
              <a:gd name="connsiteY7" fmla="*/ 2218426 h 4488611"/>
              <a:gd name="connsiteX8" fmla="*/ 1095555 w 7470476"/>
              <a:gd name="connsiteY8" fmla="*/ 3175958 h 4488611"/>
              <a:gd name="connsiteX9" fmla="*/ 1354348 w 7470476"/>
              <a:gd name="connsiteY9" fmla="*/ 4047226 h 4488611"/>
              <a:gd name="connsiteX10" fmla="*/ 2907102 w 7470476"/>
              <a:gd name="connsiteY10" fmla="*/ 4452668 h 4488611"/>
              <a:gd name="connsiteX11" fmla="*/ 4330461 w 7470476"/>
              <a:gd name="connsiteY11" fmla="*/ 4262886 h 4488611"/>
              <a:gd name="connsiteX0" fmla="*/ 0 w 7470476"/>
              <a:gd name="connsiteY0" fmla="*/ 221411 h 4398034"/>
              <a:gd name="connsiteX1" fmla="*/ 7105291 w 7470476"/>
              <a:gd name="connsiteY1" fmla="*/ 0 h 4398034"/>
              <a:gd name="connsiteX2" fmla="*/ 7246189 w 7470476"/>
              <a:gd name="connsiteY2" fmla="*/ 790755 h 4398034"/>
              <a:gd name="connsiteX3" fmla="*/ 6648091 w 7470476"/>
              <a:gd name="connsiteY3" fmla="*/ 2438400 h 4398034"/>
              <a:gd name="connsiteX4" fmla="*/ 4438291 w 7470476"/>
              <a:gd name="connsiteY4" fmla="*/ 2438400 h 4398034"/>
              <a:gd name="connsiteX5" fmla="*/ 3001993 w 7470476"/>
              <a:gd name="connsiteY5" fmla="*/ 1929442 h 4398034"/>
              <a:gd name="connsiteX6" fmla="*/ 1854680 w 7470476"/>
              <a:gd name="connsiteY6" fmla="*/ 2127849 h 4398034"/>
              <a:gd name="connsiteX7" fmla="*/ 1095555 w 7470476"/>
              <a:gd name="connsiteY7" fmla="*/ 3085381 h 4398034"/>
              <a:gd name="connsiteX8" fmla="*/ 1354348 w 7470476"/>
              <a:gd name="connsiteY8" fmla="*/ 3956649 h 4398034"/>
              <a:gd name="connsiteX9" fmla="*/ 2907102 w 7470476"/>
              <a:gd name="connsiteY9" fmla="*/ 4362091 h 4398034"/>
              <a:gd name="connsiteX10" fmla="*/ 4330461 w 7470476"/>
              <a:gd name="connsiteY10" fmla="*/ 4172309 h 4398034"/>
              <a:gd name="connsiteX0" fmla="*/ 0 w 7246189"/>
              <a:gd name="connsiteY0" fmla="*/ 0 h 4176623"/>
              <a:gd name="connsiteX1" fmla="*/ 7246189 w 7246189"/>
              <a:gd name="connsiteY1" fmla="*/ 569344 h 4176623"/>
              <a:gd name="connsiteX2" fmla="*/ 6648091 w 7246189"/>
              <a:gd name="connsiteY2" fmla="*/ 2216989 h 4176623"/>
              <a:gd name="connsiteX3" fmla="*/ 4438291 w 7246189"/>
              <a:gd name="connsiteY3" fmla="*/ 2216989 h 4176623"/>
              <a:gd name="connsiteX4" fmla="*/ 3001993 w 7246189"/>
              <a:gd name="connsiteY4" fmla="*/ 1708031 h 4176623"/>
              <a:gd name="connsiteX5" fmla="*/ 1854680 w 7246189"/>
              <a:gd name="connsiteY5" fmla="*/ 1906438 h 4176623"/>
              <a:gd name="connsiteX6" fmla="*/ 1095555 w 7246189"/>
              <a:gd name="connsiteY6" fmla="*/ 2863970 h 4176623"/>
              <a:gd name="connsiteX7" fmla="*/ 1354348 w 7246189"/>
              <a:gd name="connsiteY7" fmla="*/ 3735238 h 4176623"/>
              <a:gd name="connsiteX8" fmla="*/ 2907102 w 7246189"/>
              <a:gd name="connsiteY8" fmla="*/ 4140680 h 4176623"/>
              <a:gd name="connsiteX9" fmla="*/ 4330461 w 7246189"/>
              <a:gd name="connsiteY9" fmla="*/ 3950898 h 4176623"/>
              <a:gd name="connsiteX0" fmla="*/ 0 w 6648091"/>
              <a:gd name="connsiteY0" fmla="*/ 0 h 4176623"/>
              <a:gd name="connsiteX1" fmla="*/ 6648091 w 6648091"/>
              <a:gd name="connsiteY1" fmla="*/ 2216989 h 4176623"/>
              <a:gd name="connsiteX2" fmla="*/ 4438291 w 6648091"/>
              <a:gd name="connsiteY2" fmla="*/ 2216989 h 4176623"/>
              <a:gd name="connsiteX3" fmla="*/ 3001993 w 6648091"/>
              <a:gd name="connsiteY3" fmla="*/ 1708031 h 4176623"/>
              <a:gd name="connsiteX4" fmla="*/ 1854680 w 6648091"/>
              <a:gd name="connsiteY4" fmla="*/ 1906438 h 4176623"/>
              <a:gd name="connsiteX5" fmla="*/ 1095555 w 6648091"/>
              <a:gd name="connsiteY5" fmla="*/ 2863970 h 4176623"/>
              <a:gd name="connsiteX6" fmla="*/ 1354348 w 6648091"/>
              <a:gd name="connsiteY6" fmla="*/ 3735238 h 4176623"/>
              <a:gd name="connsiteX7" fmla="*/ 2907102 w 6648091"/>
              <a:gd name="connsiteY7" fmla="*/ 4140680 h 4176623"/>
              <a:gd name="connsiteX8" fmla="*/ 4330461 w 6648091"/>
              <a:gd name="connsiteY8" fmla="*/ 3950898 h 4176623"/>
              <a:gd name="connsiteX0" fmla="*/ 0 w 4438291"/>
              <a:gd name="connsiteY0" fmla="*/ 0 h 4176623"/>
              <a:gd name="connsiteX1" fmla="*/ 4438291 w 4438291"/>
              <a:gd name="connsiteY1" fmla="*/ 2216989 h 4176623"/>
              <a:gd name="connsiteX2" fmla="*/ 3001993 w 4438291"/>
              <a:gd name="connsiteY2" fmla="*/ 1708031 h 4176623"/>
              <a:gd name="connsiteX3" fmla="*/ 1854680 w 4438291"/>
              <a:gd name="connsiteY3" fmla="*/ 1906438 h 4176623"/>
              <a:gd name="connsiteX4" fmla="*/ 1095555 w 4438291"/>
              <a:gd name="connsiteY4" fmla="*/ 2863970 h 4176623"/>
              <a:gd name="connsiteX5" fmla="*/ 1354348 w 4438291"/>
              <a:gd name="connsiteY5" fmla="*/ 3735238 h 4176623"/>
              <a:gd name="connsiteX6" fmla="*/ 2907102 w 4438291"/>
              <a:gd name="connsiteY6" fmla="*/ 4140680 h 4176623"/>
              <a:gd name="connsiteX7" fmla="*/ 4330461 w 4438291"/>
              <a:gd name="connsiteY7" fmla="*/ 3950898 h 4176623"/>
              <a:gd name="connsiteX0" fmla="*/ 0 w 4330461"/>
              <a:gd name="connsiteY0" fmla="*/ 0 h 4176623"/>
              <a:gd name="connsiteX1" fmla="*/ 3001993 w 4330461"/>
              <a:gd name="connsiteY1" fmla="*/ 1708031 h 4176623"/>
              <a:gd name="connsiteX2" fmla="*/ 1854680 w 4330461"/>
              <a:gd name="connsiteY2" fmla="*/ 1906438 h 4176623"/>
              <a:gd name="connsiteX3" fmla="*/ 1095555 w 4330461"/>
              <a:gd name="connsiteY3" fmla="*/ 2863970 h 4176623"/>
              <a:gd name="connsiteX4" fmla="*/ 1354348 w 4330461"/>
              <a:gd name="connsiteY4" fmla="*/ 3735238 h 4176623"/>
              <a:gd name="connsiteX5" fmla="*/ 2907102 w 4330461"/>
              <a:gd name="connsiteY5" fmla="*/ 4140680 h 4176623"/>
              <a:gd name="connsiteX6" fmla="*/ 4330461 w 4330461"/>
              <a:gd name="connsiteY6" fmla="*/ 3950898 h 4176623"/>
              <a:gd name="connsiteX0" fmla="*/ 0 w 4330461"/>
              <a:gd name="connsiteY0" fmla="*/ 0 h 4176623"/>
              <a:gd name="connsiteX1" fmla="*/ 1854680 w 4330461"/>
              <a:gd name="connsiteY1" fmla="*/ 1906438 h 4176623"/>
              <a:gd name="connsiteX2" fmla="*/ 1095555 w 4330461"/>
              <a:gd name="connsiteY2" fmla="*/ 2863970 h 4176623"/>
              <a:gd name="connsiteX3" fmla="*/ 1354348 w 4330461"/>
              <a:gd name="connsiteY3" fmla="*/ 3735238 h 4176623"/>
              <a:gd name="connsiteX4" fmla="*/ 2907102 w 4330461"/>
              <a:gd name="connsiteY4" fmla="*/ 4140680 h 4176623"/>
              <a:gd name="connsiteX5" fmla="*/ 4330461 w 4330461"/>
              <a:gd name="connsiteY5" fmla="*/ 3950898 h 4176623"/>
              <a:gd name="connsiteX0" fmla="*/ 0 w 4330461"/>
              <a:gd name="connsiteY0" fmla="*/ 0 h 4176623"/>
              <a:gd name="connsiteX1" fmla="*/ 1095555 w 4330461"/>
              <a:gd name="connsiteY1" fmla="*/ 2863970 h 4176623"/>
              <a:gd name="connsiteX2" fmla="*/ 1354348 w 4330461"/>
              <a:gd name="connsiteY2" fmla="*/ 3735238 h 4176623"/>
              <a:gd name="connsiteX3" fmla="*/ 2907102 w 4330461"/>
              <a:gd name="connsiteY3" fmla="*/ 4140680 h 4176623"/>
              <a:gd name="connsiteX4" fmla="*/ 4330461 w 4330461"/>
              <a:gd name="connsiteY4" fmla="*/ 3950898 h 4176623"/>
              <a:gd name="connsiteX0" fmla="*/ 0 w 4330461"/>
              <a:gd name="connsiteY0" fmla="*/ 0 h 4176623"/>
              <a:gd name="connsiteX1" fmla="*/ 1354348 w 4330461"/>
              <a:gd name="connsiteY1" fmla="*/ 3735238 h 4176623"/>
              <a:gd name="connsiteX2" fmla="*/ 2907102 w 4330461"/>
              <a:gd name="connsiteY2" fmla="*/ 4140680 h 4176623"/>
              <a:gd name="connsiteX3" fmla="*/ 4330461 w 4330461"/>
              <a:gd name="connsiteY3" fmla="*/ 3950898 h 4176623"/>
              <a:gd name="connsiteX0" fmla="*/ 0 w 4330461"/>
              <a:gd name="connsiteY0" fmla="*/ 0 h 4176623"/>
              <a:gd name="connsiteX1" fmla="*/ 2907102 w 4330461"/>
              <a:gd name="connsiteY1" fmla="*/ 4140680 h 4176623"/>
              <a:gd name="connsiteX2" fmla="*/ 4330461 w 4330461"/>
              <a:gd name="connsiteY2" fmla="*/ 3950898 h 4176623"/>
              <a:gd name="connsiteX0" fmla="*/ 0 w 4330461"/>
              <a:gd name="connsiteY0" fmla="*/ 0 h 3950897"/>
              <a:gd name="connsiteX1" fmla="*/ 4330461 w 4330461"/>
              <a:gd name="connsiteY1" fmla="*/ 3950898 h 3950897"/>
              <a:gd name="connsiteX0" fmla="*/ 0 w 7943492"/>
              <a:gd name="connsiteY0" fmla="*/ 0 h 164045"/>
              <a:gd name="connsiteX1" fmla="*/ 7943492 w 7943492"/>
              <a:gd name="connsiteY1" fmla="*/ 164045 h 164045"/>
              <a:gd name="connsiteX0" fmla="*/ 0 w 7772401"/>
              <a:gd name="connsiteY0" fmla="*/ 119008 h 119008"/>
              <a:gd name="connsiteX1" fmla="*/ 7772401 w 7772401"/>
              <a:gd name="connsiteY1" fmla="*/ 0 h 119008"/>
              <a:gd name="connsiteX0" fmla="*/ 0 w 7848601"/>
              <a:gd name="connsiteY0" fmla="*/ 0 h 2"/>
              <a:gd name="connsiteX1" fmla="*/ 7848601 w 7848601"/>
              <a:gd name="connsiteY1" fmla="*/ 2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48601" h="2">
                <a:moveTo>
                  <a:pt x="0" y="0"/>
                </a:moveTo>
                <a:lnTo>
                  <a:pt x="7848601" y="2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38200" y="3657600"/>
            <a:ext cx="6781800" cy="243952"/>
            <a:chOff x="838200" y="3657600"/>
            <a:chExt cx="6781800" cy="243952"/>
          </a:xfrm>
        </p:grpSpPr>
        <p:grpSp>
          <p:nvGrpSpPr>
            <p:cNvPr id="20" name="Group 19"/>
            <p:cNvGrpSpPr/>
            <p:nvPr/>
          </p:nvGrpSpPr>
          <p:grpSpPr>
            <a:xfrm>
              <a:off x="838200" y="3657600"/>
              <a:ext cx="990600" cy="243952"/>
              <a:chOff x="3276600" y="3657600"/>
              <a:chExt cx="1974311" cy="2439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81200" y="3657600"/>
              <a:ext cx="990600" cy="243952"/>
              <a:chOff x="3276600" y="3657600"/>
              <a:chExt cx="1974311" cy="24395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419600" y="3657600"/>
              <a:ext cx="990600" cy="243952"/>
              <a:chOff x="3276600" y="3657600"/>
              <a:chExt cx="1974311" cy="24395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562600" y="3657600"/>
              <a:ext cx="990600" cy="243952"/>
              <a:chOff x="3276600" y="3657600"/>
              <a:chExt cx="1974311" cy="24395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629400" y="3657600"/>
              <a:ext cx="990600" cy="243952"/>
              <a:chOff x="3276600" y="3657600"/>
              <a:chExt cx="1974311" cy="243952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276600" y="3657600"/>
                <a:ext cx="983711" cy="243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267200" y="3657600"/>
                <a:ext cx="983711" cy="24395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Curved Down Arrow 32"/>
          <p:cNvSpPr/>
          <p:nvPr/>
        </p:nvSpPr>
        <p:spPr>
          <a:xfrm flipV="1">
            <a:off x="1295400" y="3962400"/>
            <a:ext cx="13716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147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   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/>
              <a:t>1</a:t>
            </a:r>
            <a:r>
              <a:rPr lang="en-GB" sz="2800" dirty="0" smtClean="0"/>
              <a:t>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5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||</a:t>
            </a:r>
            <a:r>
              <a:rPr lang="de-DE" sz="32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|||||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8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81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  |  |   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2 matches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0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4600" y="2895600"/>
            <a:ext cx="2438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2895600"/>
            <a:ext cx="462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TLRSSVSSPANINNS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581400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 | 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20040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800" dirty="0" smtClean="0"/>
              <a:t>1 match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32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6200000">
            <a:off x="832448" y="4048664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1981200"/>
            <a:ext cx="2675626" cy="399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3058064" y="3420374"/>
            <a:ext cx="228600" cy="166346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35083" y="3965276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048664" y="2362200"/>
            <a:ext cx="228600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5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3600" b="1" smtClean="0"/>
              <a:t>Dotplots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4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905000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 TLRSSVSSPANINNS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205596" y="3733801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NMTSSVCSPANISV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92" y="3976778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1821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2927949" y="3550489"/>
            <a:ext cx="228600" cy="1403230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04866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833004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9436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278702" y="2362200"/>
            <a:ext cx="192838" cy="1676399"/>
          </a:xfrm>
          <a:prstGeom prst="downArrow">
            <a:avLst>
              <a:gd name="adj1" fmla="val 50000"/>
              <a:gd name="adj2" fmla="val 91509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smtClean="0">
                <a:latin typeface="Verdana" pitchFamily="34" charset="0"/>
              </a:rPr>
              <a:t>Exercise 1</a:t>
            </a:r>
            <a:endParaRPr lang="en-US" sz="4400">
              <a:latin typeface="Verdan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9" y="0"/>
            <a:ext cx="8026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MRAVVKSPIMCHEKSPSVCSPLNMTSSVCSPAGINSVSSTTASF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GSFPVHSPITQGTPLTCSPNVENRGSRSHSPAHASNVGSPLSSPLSSMKSSISSPPSHCSVKSPVSSPNNVTLRSSVSSPANINN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Go to the </a:t>
            </a:r>
            <a:r>
              <a:rPr lang="en-US" sz="2400" dirty="0" err="1" smtClean="0"/>
              <a:t>Dotlet</a:t>
            </a:r>
            <a:r>
              <a:rPr lang="en-US" sz="2400" dirty="0" smtClean="0"/>
              <a:t> web </a:t>
            </a:r>
            <a:r>
              <a:rPr lang="en-US" sz="2400" dirty="0"/>
              <a:t>page: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hlinkClick r:id="rId3"/>
              </a:rPr>
              <a:t>http://dotlet.vital-it.ch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on the input button and paste the sequence of the human mineralocorticoid receptor (</a:t>
            </a:r>
            <a:r>
              <a:rPr lang="en-US" sz="2400" dirty="0" err="1" smtClean="0"/>
              <a:t>UniProt</a:t>
            </a:r>
            <a:r>
              <a:rPr lang="en-US" sz="2400" dirty="0" smtClean="0"/>
              <a:t> id </a:t>
            </a:r>
            <a:r>
              <a:rPr lang="de-DE" sz="2400" dirty="0" smtClean="0"/>
              <a:t>P08235)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Click on the “compute” button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Try to find combinations of parameters that show patterns in the dot plot </a:t>
            </a:r>
            <a:r>
              <a:rPr lang="en-US" sz="2400" dirty="0" smtClean="0"/>
              <a:t>(Hint: You can adjust this finely using the arrows)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Find repetitions clicking in the diagonal patterns</a:t>
            </a: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1. </a:t>
            </a:r>
            <a:r>
              <a:rPr lang="en-US" sz="2800" b="1" dirty="0" smtClean="0"/>
              <a:t>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52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1. </a:t>
            </a:r>
            <a:r>
              <a:rPr lang="en-US" sz="2800" b="1" dirty="0" smtClean="0"/>
              <a:t>Using </a:t>
            </a:r>
            <a:r>
              <a:rPr lang="en-US" sz="2800" b="1" dirty="0" err="1" smtClean="0"/>
              <a:t>Dotlet</a:t>
            </a:r>
            <a:r>
              <a:rPr lang="en-US" sz="2800" b="1" dirty="0" smtClean="0"/>
              <a:t> with the human mineralocorticoid receptor (MR)</a:t>
            </a:r>
            <a:endParaRPr lang="en-US" sz="28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0321"/>
            <a:ext cx="6469520" cy="560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6" y="2503098"/>
            <a:ext cx="87518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8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b="1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 </a:t>
            </a: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" y="2514600"/>
            <a:ext cx="87423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68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463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</p:txBody>
      </p:sp>
    </p:spTree>
    <p:extLst>
      <p:ext uri="{BB962C8B-B14F-4D97-AF65-F5344CB8AC3E}">
        <p14:creationId xmlns:p14="http://schemas.microsoft.com/office/powerpoint/2010/main" val="10520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LPAP, SPLA </a:t>
            </a:r>
          </a:p>
        </p:txBody>
      </p:sp>
    </p:spTree>
    <p:extLst>
      <p:ext uri="{BB962C8B-B14F-4D97-AF65-F5344CB8AC3E}">
        <p14:creationId xmlns:p14="http://schemas.microsoft.com/office/powerpoint/2010/main" val="27240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388219" y="228600"/>
            <a:ext cx="60532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Detection of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Using a multiple sequence alignment helps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Conserved repeated patterns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err="1" smtClean="0"/>
              <a:t>JalView</a:t>
            </a:r>
            <a:r>
              <a:rPr lang="en-GB" sz="2800" dirty="0" smtClean="0"/>
              <a:t> with Regular Expression searches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GB" sz="2800" dirty="0" smtClean="0"/>
          </a:p>
          <a:p>
            <a:pPr eaLnBrk="0" hangingPunct="0"/>
            <a:r>
              <a:rPr lang="en-GB" sz="2800" dirty="0" smtClean="0"/>
              <a:t>Regular Expressions: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[LS]P.A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 smtClean="0"/>
              <a:t>matches L or S, followed by P, followed by anything, followed by A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2800" dirty="0" smtClean="0"/>
              <a:t>Which one is not matched?</a:t>
            </a:r>
            <a:endParaRPr lang="en-US" sz="2800" dirty="0" smtClean="0"/>
          </a:p>
          <a:p>
            <a:pPr eaLnBrk="0" hangingPunct="0"/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LPTA, SPAA, LPPA, </a:t>
            </a:r>
            <a:r>
              <a:rPr lang="en-GB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LPAP</a:t>
            </a:r>
            <a:r>
              <a:rPr lang="en-GB" sz="2800" b="1" dirty="0" smtClean="0">
                <a:latin typeface="Courier New" pitchFamily="49" charset="0"/>
                <a:cs typeface="Courier New" pitchFamily="49" charset="0"/>
              </a:rPr>
              <a:t>, SPLA </a:t>
            </a:r>
          </a:p>
        </p:txBody>
      </p:sp>
    </p:spTree>
    <p:extLst>
      <p:ext uri="{BB962C8B-B14F-4D97-AF65-F5344CB8AC3E}">
        <p14:creationId xmlns:p14="http://schemas.microsoft.com/office/powerpoint/2010/main" val="30688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784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Load the multiple sequence alignment of the MR in </a:t>
            </a:r>
            <a:r>
              <a:rPr lang="en-US" sz="2400" dirty="0" err="1" smtClean="0"/>
              <a:t>JalView</a:t>
            </a:r>
            <a:r>
              <a:rPr lang="en-US" sz="2400" smtClean="0"/>
              <a:t>: MR1_fasta.txt (from</a:t>
            </a:r>
            <a:r>
              <a:rPr lang="en-US" sz="2400"/>
              <a:t> URL: https://cbdm.uni-mainz.de</a:t>
            </a:r>
            <a:r>
              <a:rPr lang="en-US" sz="2400" smtClean="0"/>
              <a:t>/ files/2015/02/MR1_fasta.txt</a:t>
            </a:r>
            <a:r>
              <a:rPr lang="en-US" sz="2400"/>
              <a:t>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Use the “Select &gt; find" (of </a:t>
            </a:r>
            <a:r>
              <a:rPr lang="en-US" sz="2400" dirty="0" err="1" smtClean="0"/>
              <a:t>Ctrl+F</a:t>
            </a:r>
            <a:r>
              <a:rPr lang="en-US" sz="2400" dirty="0" smtClean="0"/>
              <a:t>) option with a regular expression and mark all matches (</a:t>
            </a:r>
            <a:r>
              <a:rPr lang="en-US" sz="2400" b="1" dirty="0" smtClean="0"/>
              <a:t>click the “Find all” option!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Try to find the expression that matches more repeats. How many repeats do you see? How long are they? Would you correct the alignment based on these findings?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smtClean="0"/>
              <a:t>Exercise 2. </a:t>
            </a:r>
            <a:r>
              <a:rPr lang="en-US" sz="2800" b="1" dirty="0" smtClean="0"/>
              <a:t>Using </a:t>
            </a:r>
            <a:r>
              <a:rPr lang="en-US" sz="2800" b="1" dirty="0" err="1" smtClean="0"/>
              <a:t>JalView</a:t>
            </a:r>
            <a:r>
              <a:rPr lang="en-US" sz="2800" b="1" dirty="0" smtClean="0"/>
              <a:t> with a MSA of the MR with </a:t>
            </a:r>
            <a:r>
              <a:rPr lang="en-US" sz="2800" b="1" dirty="0" err="1" smtClean="0"/>
              <a:t>orthologs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17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1" y="974983"/>
            <a:ext cx="8157600" cy="42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80" y="1055631"/>
            <a:ext cx="8078400" cy="41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92896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689281" y="770481"/>
            <a:ext cx="5976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00640" y="770481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5700961" y="770481"/>
            <a:ext cx="58320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6350400" y="770482"/>
            <a:ext cx="583200" cy="172962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7057440" y="770482"/>
            <a:ext cx="586080" cy="172818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884001" y="770481"/>
            <a:ext cx="583200" cy="173970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4400640" y="2508743"/>
            <a:ext cx="594720" cy="47381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5107680" y="2510184"/>
            <a:ext cx="586080" cy="47237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7057440" y="2498663"/>
            <a:ext cx="587520" cy="483891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399" name="Rectangle 9"/>
          <p:cNvSpPr>
            <a:spLocks noChangeArrowheads="1"/>
          </p:cNvSpPr>
          <p:nvPr/>
        </p:nvSpPr>
        <p:spPr bwMode="auto">
          <a:xfrm>
            <a:off x="2383201" y="3210098"/>
            <a:ext cx="596160" cy="222791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3147840" y="3202897"/>
            <a:ext cx="601920" cy="22336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1" name="Rectangle 9"/>
          <p:cNvSpPr>
            <a:spLocks noChangeArrowheads="1"/>
          </p:cNvSpPr>
          <p:nvPr/>
        </p:nvSpPr>
        <p:spPr bwMode="auto">
          <a:xfrm>
            <a:off x="3862080" y="3210097"/>
            <a:ext cx="596160" cy="222935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2" name="Rectangle 9"/>
          <p:cNvSpPr>
            <a:spLocks noChangeArrowheads="1"/>
          </p:cNvSpPr>
          <p:nvPr/>
        </p:nvSpPr>
        <p:spPr bwMode="auto">
          <a:xfrm>
            <a:off x="4877281" y="3197136"/>
            <a:ext cx="584640" cy="1752664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5634721" y="3195697"/>
            <a:ext cx="583200" cy="176994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6396480" y="3215858"/>
            <a:ext cx="596160" cy="173826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5" name="Rectangle 9"/>
          <p:cNvSpPr>
            <a:spLocks noChangeArrowheads="1"/>
          </p:cNvSpPr>
          <p:nvPr/>
        </p:nvSpPr>
        <p:spPr bwMode="auto">
          <a:xfrm>
            <a:off x="6396480" y="495412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06" name="TextBox 27"/>
          <p:cNvSpPr txBox="1">
            <a:spLocks noChangeArrowheads="1"/>
          </p:cNvSpPr>
          <p:nvPr/>
        </p:nvSpPr>
        <p:spPr bwMode="auto">
          <a:xfrm>
            <a:off x="298080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</a:t>
            </a:r>
            <a:endParaRPr lang="en-US" sz="1100" b="1"/>
          </a:p>
        </p:txBody>
      </p:sp>
      <p:sp>
        <p:nvSpPr>
          <p:cNvPr id="16407" name="TextBox 28"/>
          <p:cNvSpPr txBox="1">
            <a:spLocks noChangeArrowheads="1"/>
          </p:cNvSpPr>
          <p:nvPr/>
        </p:nvSpPr>
        <p:spPr bwMode="auto">
          <a:xfrm>
            <a:off x="6448320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#T13</a:t>
            </a:r>
            <a:endParaRPr lang="en-US" sz="1100" b="1"/>
          </a:p>
        </p:txBody>
      </p:sp>
      <p:sp>
        <p:nvSpPr>
          <p:cNvPr id="16408" name="TextBox 29"/>
          <p:cNvSpPr txBox="1">
            <a:spLocks noChangeArrowheads="1"/>
          </p:cNvSpPr>
          <p:nvPr/>
        </p:nvSpPr>
        <p:spPr bwMode="auto">
          <a:xfrm>
            <a:off x="567648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#T12</a:t>
            </a:r>
            <a:endParaRPr lang="en-US" sz="1100" b="1"/>
          </a:p>
        </p:txBody>
      </p:sp>
      <p:sp>
        <p:nvSpPr>
          <p:cNvPr id="16409" name="TextBox 30"/>
          <p:cNvSpPr txBox="1">
            <a:spLocks noChangeArrowheads="1"/>
          </p:cNvSpPr>
          <p:nvPr/>
        </p:nvSpPr>
        <p:spPr bwMode="auto">
          <a:xfrm>
            <a:off x="4927681" y="325762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#T11</a:t>
            </a:r>
            <a:endParaRPr lang="en-US" sz="1100" b="1"/>
          </a:p>
        </p:txBody>
      </p:sp>
      <p:sp>
        <p:nvSpPr>
          <p:cNvPr id="16410" name="TextBox 31"/>
          <p:cNvSpPr txBox="1">
            <a:spLocks noChangeArrowheads="1"/>
          </p:cNvSpPr>
          <p:nvPr/>
        </p:nvSpPr>
        <p:spPr bwMode="auto">
          <a:xfrm>
            <a:off x="3879360" y="3257623"/>
            <a:ext cx="48528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#T10</a:t>
            </a:r>
            <a:endParaRPr lang="en-US" sz="1100" b="1"/>
          </a:p>
        </p:txBody>
      </p:sp>
      <p:sp>
        <p:nvSpPr>
          <p:cNvPr id="16411" name="TextBox 32"/>
          <p:cNvSpPr txBox="1">
            <a:spLocks noChangeArrowheads="1"/>
          </p:cNvSpPr>
          <p:nvPr/>
        </p:nvSpPr>
        <p:spPr bwMode="auto">
          <a:xfrm>
            <a:off x="324000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#T9</a:t>
            </a:r>
            <a:endParaRPr lang="en-US" sz="1100" b="1"/>
          </a:p>
        </p:txBody>
      </p:sp>
      <p:sp>
        <p:nvSpPr>
          <p:cNvPr id="16412" name="TextBox 33"/>
          <p:cNvSpPr txBox="1">
            <a:spLocks noChangeArrowheads="1"/>
          </p:cNvSpPr>
          <p:nvPr/>
        </p:nvSpPr>
        <p:spPr bwMode="auto">
          <a:xfrm>
            <a:off x="2496961" y="3257623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#T8</a:t>
            </a:r>
            <a:endParaRPr lang="en-US" sz="1100" b="1"/>
          </a:p>
        </p:txBody>
      </p:sp>
      <p:sp>
        <p:nvSpPr>
          <p:cNvPr id="16413" name="TextBox 34"/>
          <p:cNvSpPr txBox="1">
            <a:spLocks noChangeArrowheads="1"/>
          </p:cNvSpPr>
          <p:nvPr/>
        </p:nvSpPr>
        <p:spPr bwMode="auto">
          <a:xfrm>
            <a:off x="7954561" y="786323"/>
            <a:ext cx="40752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#T7</a:t>
            </a:r>
            <a:endParaRPr lang="en-US" sz="1100" b="1"/>
          </a:p>
        </p:txBody>
      </p:sp>
      <p:sp>
        <p:nvSpPr>
          <p:cNvPr id="16414" name="TextBox 35"/>
          <p:cNvSpPr txBox="1">
            <a:spLocks noChangeArrowheads="1"/>
          </p:cNvSpPr>
          <p:nvPr/>
        </p:nvSpPr>
        <p:spPr bwMode="auto">
          <a:xfrm>
            <a:off x="376560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#T2</a:t>
            </a:r>
            <a:endParaRPr lang="en-US" sz="1100" b="1"/>
          </a:p>
        </p:txBody>
      </p:sp>
      <p:sp>
        <p:nvSpPr>
          <p:cNvPr id="16415" name="TextBox 36"/>
          <p:cNvSpPr txBox="1">
            <a:spLocks noChangeArrowheads="1"/>
          </p:cNvSpPr>
          <p:nvPr/>
        </p:nvSpPr>
        <p:spPr bwMode="auto">
          <a:xfrm>
            <a:off x="4481281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#T3</a:t>
            </a:r>
            <a:endParaRPr lang="en-US" sz="1100" b="1"/>
          </a:p>
        </p:txBody>
      </p:sp>
      <p:sp>
        <p:nvSpPr>
          <p:cNvPr id="16416" name="TextBox 37"/>
          <p:cNvSpPr txBox="1">
            <a:spLocks noChangeArrowheads="1"/>
          </p:cNvSpPr>
          <p:nvPr/>
        </p:nvSpPr>
        <p:spPr bwMode="auto">
          <a:xfrm>
            <a:off x="57499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#T4</a:t>
            </a:r>
            <a:endParaRPr lang="en-US" sz="1100" b="1"/>
          </a:p>
        </p:txBody>
      </p:sp>
      <p:sp>
        <p:nvSpPr>
          <p:cNvPr id="16417" name="TextBox 38"/>
          <p:cNvSpPr txBox="1">
            <a:spLocks noChangeArrowheads="1"/>
          </p:cNvSpPr>
          <p:nvPr/>
        </p:nvSpPr>
        <p:spPr bwMode="auto">
          <a:xfrm>
            <a:off x="644112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#T5</a:t>
            </a:r>
            <a:endParaRPr lang="en-US" sz="1100" b="1"/>
          </a:p>
        </p:txBody>
      </p:sp>
      <p:sp>
        <p:nvSpPr>
          <p:cNvPr id="16418" name="TextBox 39"/>
          <p:cNvSpPr txBox="1">
            <a:spLocks noChangeArrowheads="1"/>
          </p:cNvSpPr>
          <p:nvPr/>
        </p:nvSpPr>
        <p:spPr bwMode="auto">
          <a:xfrm>
            <a:off x="7201440" y="787764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#T6</a:t>
            </a:r>
            <a:endParaRPr lang="en-US" sz="1100" b="1"/>
          </a:p>
        </p:txBody>
      </p:sp>
      <p:sp>
        <p:nvSpPr>
          <p:cNvPr id="16419" name="TextBox 27"/>
          <p:cNvSpPr txBox="1">
            <a:spLocks noChangeArrowheads="1"/>
          </p:cNvSpPr>
          <p:nvPr/>
        </p:nvSpPr>
        <p:spPr bwMode="auto">
          <a:xfrm>
            <a:off x="4495681" y="2727647"/>
            <a:ext cx="407520" cy="24050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</a:t>
            </a:r>
            <a:endParaRPr lang="en-US" sz="1100" b="1"/>
          </a:p>
        </p:txBody>
      </p:sp>
      <p:sp>
        <p:nvSpPr>
          <p:cNvPr id="16420" name="TextBox 27"/>
          <p:cNvSpPr txBox="1">
            <a:spLocks noChangeArrowheads="1"/>
          </p:cNvSpPr>
          <p:nvPr/>
        </p:nvSpPr>
        <p:spPr bwMode="auto">
          <a:xfrm>
            <a:off x="5188320" y="2720447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#F2</a:t>
            </a:r>
            <a:endParaRPr lang="en-US" sz="1100" b="1"/>
          </a:p>
        </p:txBody>
      </p:sp>
      <p:sp>
        <p:nvSpPr>
          <p:cNvPr id="16421" name="TextBox 27"/>
          <p:cNvSpPr txBox="1">
            <a:spLocks noChangeArrowheads="1"/>
          </p:cNvSpPr>
          <p:nvPr/>
        </p:nvSpPr>
        <p:spPr bwMode="auto">
          <a:xfrm>
            <a:off x="7201440" y="2720446"/>
            <a:ext cx="407520" cy="2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#F3</a:t>
            </a:r>
            <a:endParaRPr lang="en-US" sz="1100" b="1"/>
          </a:p>
        </p:txBody>
      </p:sp>
      <p:sp>
        <p:nvSpPr>
          <p:cNvPr id="16422" name="TextBox 27"/>
          <p:cNvSpPr txBox="1">
            <a:spLocks noChangeArrowheads="1"/>
          </p:cNvSpPr>
          <p:nvPr/>
        </p:nvSpPr>
        <p:spPr bwMode="auto">
          <a:xfrm>
            <a:off x="7961760" y="270604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#F4</a:t>
            </a:r>
            <a:endParaRPr lang="en-US" sz="1100" b="1"/>
          </a:p>
        </p:txBody>
      </p:sp>
      <p:sp>
        <p:nvSpPr>
          <p:cNvPr id="16423" name="TextBox 27"/>
          <p:cNvSpPr txBox="1">
            <a:spLocks noChangeArrowheads="1"/>
          </p:cNvSpPr>
          <p:nvPr/>
        </p:nvSpPr>
        <p:spPr bwMode="auto">
          <a:xfrm>
            <a:off x="245952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#F5</a:t>
            </a:r>
            <a:endParaRPr lang="en-US" sz="1100" b="1"/>
          </a:p>
        </p:txBody>
      </p:sp>
      <p:sp>
        <p:nvSpPr>
          <p:cNvPr id="16424" name="TextBox 27"/>
          <p:cNvSpPr txBox="1">
            <a:spLocks noChangeArrowheads="1"/>
          </p:cNvSpPr>
          <p:nvPr/>
        </p:nvSpPr>
        <p:spPr bwMode="auto">
          <a:xfrm>
            <a:off x="7128000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#F10</a:t>
            </a:r>
            <a:endParaRPr lang="en-US" sz="1100" b="1"/>
          </a:p>
        </p:txBody>
      </p:sp>
      <p:sp>
        <p:nvSpPr>
          <p:cNvPr id="16425" name="TextBox 27"/>
          <p:cNvSpPr txBox="1">
            <a:spLocks noChangeArrowheads="1"/>
          </p:cNvSpPr>
          <p:nvPr/>
        </p:nvSpPr>
        <p:spPr bwMode="auto">
          <a:xfrm>
            <a:off x="6465601" y="5187425"/>
            <a:ext cx="407520" cy="2390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#F9</a:t>
            </a:r>
            <a:endParaRPr lang="en-US" sz="1100" b="1"/>
          </a:p>
        </p:txBody>
      </p:sp>
      <p:sp>
        <p:nvSpPr>
          <p:cNvPr id="16426" name="TextBox 27"/>
          <p:cNvSpPr txBox="1">
            <a:spLocks noChangeArrowheads="1"/>
          </p:cNvSpPr>
          <p:nvPr/>
        </p:nvSpPr>
        <p:spPr bwMode="auto">
          <a:xfrm>
            <a:off x="4947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#F8</a:t>
            </a:r>
            <a:endParaRPr lang="en-US" sz="1100" b="1"/>
          </a:p>
        </p:txBody>
      </p:sp>
      <p:sp>
        <p:nvSpPr>
          <p:cNvPr id="16427" name="TextBox 27"/>
          <p:cNvSpPr txBox="1">
            <a:spLocks noChangeArrowheads="1"/>
          </p:cNvSpPr>
          <p:nvPr/>
        </p:nvSpPr>
        <p:spPr bwMode="auto">
          <a:xfrm>
            <a:off x="3889440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#F7</a:t>
            </a:r>
            <a:endParaRPr lang="en-US" sz="1100" b="1"/>
          </a:p>
        </p:txBody>
      </p:sp>
      <p:sp>
        <p:nvSpPr>
          <p:cNvPr id="16428" name="TextBox 27"/>
          <p:cNvSpPr txBox="1">
            <a:spLocks noChangeArrowheads="1"/>
          </p:cNvSpPr>
          <p:nvPr/>
        </p:nvSpPr>
        <p:spPr bwMode="auto">
          <a:xfrm>
            <a:off x="3219841" y="5187425"/>
            <a:ext cx="407520" cy="2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#F6</a:t>
            </a:r>
            <a:endParaRPr lang="en-US" sz="1100" b="1"/>
          </a:p>
        </p:txBody>
      </p:sp>
      <p:sp>
        <p:nvSpPr>
          <p:cNvPr id="16429" name="Rectangle 9"/>
          <p:cNvSpPr>
            <a:spLocks noChangeArrowheads="1"/>
          </p:cNvSpPr>
          <p:nvPr/>
        </p:nvSpPr>
        <p:spPr bwMode="auto">
          <a:xfrm>
            <a:off x="7884001" y="2508744"/>
            <a:ext cx="583200" cy="4752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b="1" u="none"/>
          </a:p>
        </p:txBody>
      </p:sp>
      <p:sp>
        <p:nvSpPr>
          <p:cNvPr id="16430" name="Rectangle 9"/>
          <p:cNvSpPr>
            <a:spLocks noChangeArrowheads="1"/>
          </p:cNvSpPr>
          <p:nvPr/>
        </p:nvSpPr>
        <p:spPr bwMode="auto">
          <a:xfrm>
            <a:off x="7112161" y="4952681"/>
            <a:ext cx="59472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1" name="Rectangle 9"/>
          <p:cNvSpPr>
            <a:spLocks noChangeArrowheads="1"/>
          </p:cNvSpPr>
          <p:nvPr/>
        </p:nvSpPr>
        <p:spPr bwMode="auto">
          <a:xfrm>
            <a:off x="7110720" y="3214418"/>
            <a:ext cx="596160" cy="1738263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2" name="TextBox 28"/>
          <p:cNvSpPr txBox="1">
            <a:spLocks noChangeArrowheads="1"/>
          </p:cNvSpPr>
          <p:nvPr/>
        </p:nvSpPr>
        <p:spPr bwMode="auto">
          <a:xfrm>
            <a:off x="7162560" y="3256183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#T14</a:t>
            </a:r>
            <a:endParaRPr lang="en-US" sz="1100" b="1"/>
          </a:p>
        </p:txBody>
      </p:sp>
      <p:sp>
        <p:nvSpPr>
          <p:cNvPr id="16433" name="Rectangle 9"/>
          <p:cNvSpPr>
            <a:spLocks noChangeArrowheads="1"/>
          </p:cNvSpPr>
          <p:nvPr/>
        </p:nvSpPr>
        <p:spPr bwMode="auto">
          <a:xfrm>
            <a:off x="7935840" y="3208657"/>
            <a:ext cx="591840" cy="2245196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4" name="TextBox 30"/>
          <p:cNvSpPr txBox="1">
            <a:spLocks noChangeArrowheads="1"/>
          </p:cNvSpPr>
          <p:nvPr/>
        </p:nvSpPr>
        <p:spPr bwMode="auto">
          <a:xfrm>
            <a:off x="7997760" y="3282106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#T15</a:t>
            </a:r>
            <a:endParaRPr lang="en-US" sz="1100" b="1"/>
          </a:p>
        </p:txBody>
      </p:sp>
      <p:sp>
        <p:nvSpPr>
          <p:cNvPr id="16435" name="TextBox 27"/>
          <p:cNvSpPr txBox="1">
            <a:spLocks noChangeArrowheads="1"/>
          </p:cNvSpPr>
          <p:nvPr/>
        </p:nvSpPr>
        <p:spPr bwMode="auto">
          <a:xfrm>
            <a:off x="8017921" y="5187425"/>
            <a:ext cx="489714" cy="2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100" b="1"/>
              <a:t>#F11</a:t>
            </a:r>
            <a:endParaRPr lang="en-US" sz="1100" b="1"/>
          </a:p>
        </p:txBody>
      </p:sp>
      <p:sp>
        <p:nvSpPr>
          <p:cNvPr id="16436" name="Rectangle 9"/>
          <p:cNvSpPr>
            <a:spLocks noChangeArrowheads="1"/>
          </p:cNvSpPr>
          <p:nvPr/>
        </p:nvSpPr>
        <p:spPr bwMode="auto">
          <a:xfrm>
            <a:off x="4877281" y="4954121"/>
            <a:ext cx="583200" cy="498292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u="none"/>
          </a:p>
        </p:txBody>
      </p:sp>
      <p:sp>
        <p:nvSpPr>
          <p:cNvPr id="16437" name="Text Box 52"/>
          <p:cNvSpPr txBox="1">
            <a:spLocks noChangeArrowheads="1"/>
          </p:cNvSpPr>
          <p:nvPr/>
        </p:nvSpPr>
        <p:spPr bwMode="auto">
          <a:xfrm>
            <a:off x="414288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38" name="Text Box 52"/>
          <p:cNvSpPr txBox="1">
            <a:spLocks noChangeArrowheads="1"/>
          </p:cNvSpPr>
          <p:nvPr/>
        </p:nvSpPr>
        <p:spPr bwMode="auto">
          <a:xfrm>
            <a:off x="3420001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/>
              <a:t>*</a:t>
            </a:r>
          </a:p>
        </p:txBody>
      </p:sp>
      <p:sp>
        <p:nvSpPr>
          <p:cNvPr id="16439" name="Text Box 52"/>
          <p:cNvSpPr txBox="1">
            <a:spLocks noChangeArrowheads="1"/>
          </p:cNvSpPr>
          <p:nvPr/>
        </p:nvSpPr>
        <p:spPr bwMode="auto">
          <a:xfrm>
            <a:off x="8205120" y="3562934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0" name="Text Box 52"/>
          <p:cNvSpPr txBox="1">
            <a:spLocks noChangeArrowheads="1"/>
          </p:cNvSpPr>
          <p:nvPr/>
        </p:nvSpPr>
        <p:spPr bwMode="auto">
          <a:xfrm>
            <a:off x="39585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1" name="Text Box 52"/>
          <p:cNvSpPr txBox="1">
            <a:spLocks noChangeArrowheads="1"/>
          </p:cNvSpPr>
          <p:nvPr/>
        </p:nvSpPr>
        <p:spPr bwMode="auto">
          <a:xfrm>
            <a:off x="596016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2" name="Text Box 52"/>
          <p:cNvSpPr txBox="1">
            <a:spLocks noChangeArrowheads="1"/>
          </p:cNvSpPr>
          <p:nvPr/>
        </p:nvSpPr>
        <p:spPr bwMode="auto">
          <a:xfrm>
            <a:off x="8146081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16443" name="Text Box 52"/>
          <p:cNvSpPr txBox="1">
            <a:spLocks noChangeArrowheads="1"/>
          </p:cNvSpPr>
          <p:nvPr/>
        </p:nvSpPr>
        <p:spPr bwMode="auto">
          <a:xfrm>
            <a:off x="6606720" y="1094515"/>
            <a:ext cx="313384" cy="31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/>
              <a:t>*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 smtClean="0">
                <a:solidFill>
                  <a:srgbClr val="000000"/>
                </a:solidFill>
              </a:rPr>
              <a:t>Vlassi</a:t>
            </a:r>
            <a:r>
              <a:rPr lang="en-GB" sz="2400" kern="0" dirty="0" smtClean="0">
                <a:solidFill>
                  <a:srgbClr val="000000"/>
                </a:solidFill>
              </a:rPr>
              <a:t> </a:t>
            </a:r>
            <a:r>
              <a:rPr lang="en-GB" sz="2400" i="1" kern="0" dirty="0" smtClean="0">
                <a:solidFill>
                  <a:srgbClr val="000000"/>
                </a:solidFill>
              </a:rPr>
              <a:t>et al. </a:t>
            </a:r>
            <a:r>
              <a:rPr lang="en-GB" sz="2400" kern="0" dirty="0" smtClean="0">
                <a:solidFill>
                  <a:srgbClr val="000000"/>
                </a:solidFill>
              </a:rPr>
              <a:t>(2013) </a:t>
            </a:r>
            <a:r>
              <a:rPr lang="en-GB" sz="2400" i="1" kern="0" dirty="0" smtClean="0">
                <a:solidFill>
                  <a:srgbClr val="000000"/>
                </a:solidFill>
              </a:rPr>
              <a:t>BMC </a:t>
            </a:r>
            <a:r>
              <a:rPr lang="en-GB" sz="2400" i="1" kern="0" dirty="0" err="1" smtClean="0">
                <a:solidFill>
                  <a:srgbClr val="000000"/>
                </a:solidFill>
              </a:rPr>
              <a:t>Struct</a:t>
            </a:r>
            <a:r>
              <a:rPr lang="en-GB" sz="2400" i="1" kern="0" dirty="0" smtClean="0">
                <a:solidFill>
                  <a:srgbClr val="000000"/>
                </a:solidFill>
              </a:rPr>
              <a:t>. Biol.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28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IMCHEKSPSVC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AGINSVSSTTASFGSFPVH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ITQGTPLTC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NVENRGSRSH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AHASNVGSPLS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LSSMKSSIS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PSHCSVKSPVS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NNVTLRSSVS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n 43"/>
          <p:cNvSpPr/>
          <p:nvPr/>
        </p:nvSpPr>
        <p:spPr bwMode="auto">
          <a:xfrm rot="5400000">
            <a:off x="1257121" y="168084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Can 44"/>
          <p:cNvSpPr>
            <a:spLocks noChangeArrowheads="1"/>
          </p:cNvSpPr>
          <p:nvPr/>
        </p:nvSpPr>
        <p:spPr bwMode="auto">
          <a:xfrm rot="5400000">
            <a:off x="2668321" y="1325161"/>
            <a:ext cx="528480" cy="1821600"/>
          </a:xfrm>
          <a:prstGeom prst="can">
            <a:avLst>
              <a:gd name="adj" fmla="val 25006"/>
            </a:avLst>
          </a:prstGeom>
          <a:solidFill>
            <a:srgbClr val="FF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Line 1"/>
          <p:cNvSpPr>
            <a:spLocks noChangeShapeType="1"/>
          </p:cNvSpPr>
          <p:nvPr/>
        </p:nvSpPr>
        <p:spPr bwMode="auto">
          <a:xfrm flipV="1">
            <a:off x="3777121" y="2236681"/>
            <a:ext cx="23184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 rot="5400000">
            <a:off x="4230721" y="1683721"/>
            <a:ext cx="528480" cy="1104480"/>
          </a:xfrm>
          <a:prstGeom prst="can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2" name="Can 46"/>
          <p:cNvSpPr>
            <a:spLocks noChangeArrowheads="1"/>
          </p:cNvSpPr>
          <p:nvPr/>
        </p:nvSpPr>
        <p:spPr bwMode="auto">
          <a:xfrm rot="5400000">
            <a:off x="5003281" y="1937881"/>
            <a:ext cx="528480" cy="596160"/>
          </a:xfrm>
          <a:prstGeom prst="can">
            <a:avLst>
              <a:gd name="adj" fmla="val 25000"/>
            </a:avLst>
          </a:prstGeom>
          <a:solidFill>
            <a:srgbClr val="099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3" name="Line 1"/>
          <p:cNvSpPr>
            <a:spLocks noChangeShapeType="1"/>
          </p:cNvSpPr>
          <p:nvPr/>
        </p:nvSpPr>
        <p:spPr bwMode="auto">
          <a:xfrm flipV="1">
            <a:off x="5499361" y="2236681"/>
            <a:ext cx="364320" cy="0"/>
          </a:xfrm>
          <a:prstGeom prst="line">
            <a:avLst/>
          </a:prstGeom>
          <a:noFill/>
          <a:ln w="101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07526"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4" name="Can 47"/>
          <p:cNvSpPr>
            <a:spLocks noChangeArrowheads="1"/>
          </p:cNvSpPr>
          <p:nvPr/>
        </p:nvSpPr>
        <p:spPr bwMode="auto">
          <a:xfrm rot="5400000">
            <a:off x="6427441" y="1374841"/>
            <a:ext cx="528480" cy="172224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6265441" y="2059561"/>
            <a:ext cx="974880" cy="3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LBD</a:t>
            </a: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7706881" y="2180521"/>
            <a:ext cx="943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984 aa</a:t>
            </a:r>
          </a:p>
        </p:txBody>
      </p:sp>
      <p:sp>
        <p:nvSpPr>
          <p:cNvPr id="14347" name="Text Box 7"/>
          <p:cNvSpPr txBox="1">
            <a:spLocks noChangeArrowheads="1"/>
          </p:cNvSpPr>
          <p:nvPr/>
        </p:nvSpPr>
        <p:spPr bwMode="auto">
          <a:xfrm>
            <a:off x="2152801" y="1411560"/>
            <a:ext cx="145152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270" b="1">
                <a:solidFill>
                  <a:srgbClr val="000000"/>
                </a:solidFill>
                <a:latin typeface="Arial" charset="0"/>
              </a:rPr>
              <a:t>Repeat region</a:t>
            </a:r>
          </a:p>
        </p:txBody>
      </p:sp>
      <p:sp>
        <p:nvSpPr>
          <p:cNvPr id="14348" name="AutoShape 6"/>
          <p:cNvSpPr>
            <a:spLocks noChangeArrowheads="1"/>
          </p:cNvSpPr>
          <p:nvPr/>
        </p:nvSpPr>
        <p:spPr bwMode="auto">
          <a:xfrm flipV="1">
            <a:off x="2152801" y="1701001"/>
            <a:ext cx="1236960" cy="23904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9" name="Text Box 36"/>
          <p:cNvSpPr txBox="1">
            <a:spLocks noChangeArrowheads="1"/>
          </p:cNvSpPr>
          <p:nvPr/>
        </p:nvSpPr>
        <p:spPr bwMode="auto">
          <a:xfrm>
            <a:off x="2057761" y="3259081"/>
            <a:ext cx="508320" cy="31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200</a:t>
            </a:r>
          </a:p>
        </p:txBody>
      </p:sp>
      <p:grpSp>
        <p:nvGrpSpPr>
          <p:cNvPr id="14350" name="Group 21"/>
          <p:cNvGrpSpPr>
            <a:grpSpLocks/>
          </p:cNvGrpSpPr>
          <p:nvPr/>
        </p:nvGrpSpPr>
        <p:grpSpPr bwMode="auto">
          <a:xfrm>
            <a:off x="979201" y="3151081"/>
            <a:ext cx="6523200" cy="90720"/>
            <a:chOff x="680" y="363"/>
            <a:chExt cx="4530" cy="63"/>
          </a:xfrm>
        </p:grpSpPr>
        <p:sp>
          <p:nvSpPr>
            <p:cNvPr id="14369" name="Line 22"/>
            <p:cNvSpPr>
              <a:spLocks noChangeShapeType="1"/>
            </p:cNvSpPr>
            <p:nvPr/>
          </p:nvSpPr>
          <p:spPr bwMode="auto">
            <a:xfrm>
              <a:off x="680" y="363"/>
              <a:ext cx="4525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0" name="Line 23"/>
            <p:cNvSpPr>
              <a:spLocks noChangeShapeType="1"/>
            </p:cNvSpPr>
            <p:nvPr/>
          </p:nvSpPr>
          <p:spPr bwMode="auto">
            <a:xfrm>
              <a:off x="68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1" name="Line 24"/>
            <p:cNvSpPr>
              <a:spLocks noChangeShapeType="1"/>
            </p:cNvSpPr>
            <p:nvPr/>
          </p:nvSpPr>
          <p:spPr bwMode="auto">
            <a:xfrm>
              <a:off x="5211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2" name="Line 25"/>
            <p:cNvSpPr>
              <a:spLocks noChangeShapeType="1"/>
            </p:cNvSpPr>
            <p:nvPr/>
          </p:nvSpPr>
          <p:spPr bwMode="auto">
            <a:xfrm>
              <a:off x="113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3" name="Line 26"/>
            <p:cNvSpPr>
              <a:spLocks noChangeShapeType="1"/>
            </p:cNvSpPr>
            <p:nvPr/>
          </p:nvSpPr>
          <p:spPr bwMode="auto">
            <a:xfrm>
              <a:off x="204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4" name="Line 27"/>
            <p:cNvSpPr>
              <a:spLocks noChangeShapeType="1"/>
            </p:cNvSpPr>
            <p:nvPr/>
          </p:nvSpPr>
          <p:spPr bwMode="auto">
            <a:xfrm>
              <a:off x="1586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5" name="Line 28"/>
            <p:cNvSpPr>
              <a:spLocks noChangeShapeType="1"/>
            </p:cNvSpPr>
            <p:nvPr/>
          </p:nvSpPr>
          <p:spPr bwMode="auto">
            <a:xfrm>
              <a:off x="2492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6" name="Line 29"/>
            <p:cNvSpPr>
              <a:spLocks noChangeShapeType="1"/>
            </p:cNvSpPr>
            <p:nvPr/>
          </p:nvSpPr>
          <p:spPr bwMode="auto">
            <a:xfrm>
              <a:off x="3398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7" name="Line 30"/>
            <p:cNvSpPr>
              <a:spLocks noChangeShapeType="1"/>
            </p:cNvSpPr>
            <p:nvPr/>
          </p:nvSpPr>
          <p:spPr bwMode="auto">
            <a:xfrm>
              <a:off x="4757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8" name="Line 31"/>
            <p:cNvSpPr>
              <a:spLocks noChangeShapeType="1"/>
            </p:cNvSpPr>
            <p:nvPr/>
          </p:nvSpPr>
          <p:spPr bwMode="auto">
            <a:xfrm>
              <a:off x="4304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9" name="Line 32"/>
            <p:cNvSpPr>
              <a:spLocks noChangeShapeType="1"/>
            </p:cNvSpPr>
            <p:nvPr/>
          </p:nvSpPr>
          <p:spPr bwMode="auto">
            <a:xfrm>
              <a:off x="3850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80" name="Line 33"/>
            <p:cNvSpPr>
              <a:spLocks noChangeShapeType="1"/>
            </p:cNvSpPr>
            <p:nvPr/>
          </p:nvSpPr>
          <p:spPr bwMode="auto">
            <a:xfrm>
              <a:off x="2945" y="363"/>
              <a:ext cx="0" cy="63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07526">
                <a:buFontTx/>
                <a:buNone/>
              </a:pPr>
              <a:endParaRPr lang="en-US" sz="1800" u="sng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849601" y="3259081"/>
            <a:ext cx="2779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1404001" y="3259081"/>
            <a:ext cx="610560" cy="28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</a:t>
            </a:r>
          </a:p>
        </p:txBody>
      </p:sp>
      <p:sp>
        <p:nvSpPr>
          <p:cNvPr id="14353" name="Text Box 37"/>
          <p:cNvSpPr txBox="1">
            <a:spLocks noChangeArrowheads="1"/>
          </p:cNvSpPr>
          <p:nvPr/>
        </p:nvSpPr>
        <p:spPr bwMode="auto">
          <a:xfrm>
            <a:off x="27100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300</a:t>
            </a:r>
          </a:p>
        </p:txBody>
      </p:sp>
      <p:sp>
        <p:nvSpPr>
          <p:cNvPr id="14354" name="Text Box 38"/>
          <p:cNvSpPr txBox="1">
            <a:spLocks noChangeArrowheads="1"/>
          </p:cNvSpPr>
          <p:nvPr/>
        </p:nvSpPr>
        <p:spPr bwMode="auto">
          <a:xfrm>
            <a:off x="33307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400</a:t>
            </a:r>
          </a:p>
        </p:txBody>
      </p:sp>
      <p:sp>
        <p:nvSpPr>
          <p:cNvPr id="14355" name="Text Box 39"/>
          <p:cNvSpPr txBox="1">
            <a:spLocks noChangeArrowheads="1"/>
          </p:cNvSpPr>
          <p:nvPr/>
        </p:nvSpPr>
        <p:spPr bwMode="auto">
          <a:xfrm>
            <a:off x="3949921" y="3259081"/>
            <a:ext cx="622080" cy="33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500</a:t>
            </a:r>
          </a:p>
        </p:txBody>
      </p:sp>
      <p:sp>
        <p:nvSpPr>
          <p:cNvPr id="14356" name="Text Box 40"/>
          <p:cNvSpPr txBox="1">
            <a:spLocks noChangeArrowheads="1"/>
          </p:cNvSpPr>
          <p:nvPr/>
        </p:nvSpPr>
        <p:spPr bwMode="auto">
          <a:xfrm>
            <a:off x="463680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600</a:t>
            </a:r>
          </a:p>
        </p:txBody>
      </p:sp>
      <p:sp>
        <p:nvSpPr>
          <p:cNvPr id="14357" name="Text Box 41"/>
          <p:cNvSpPr txBox="1">
            <a:spLocks noChangeArrowheads="1"/>
          </p:cNvSpPr>
          <p:nvPr/>
        </p:nvSpPr>
        <p:spPr bwMode="auto">
          <a:xfrm>
            <a:off x="532224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700</a:t>
            </a: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594288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800</a:t>
            </a:r>
          </a:p>
        </p:txBody>
      </p:sp>
      <p:sp>
        <p:nvSpPr>
          <p:cNvPr id="14359" name="Text Box 43"/>
          <p:cNvSpPr txBox="1">
            <a:spLocks noChangeArrowheads="1"/>
          </p:cNvSpPr>
          <p:nvPr/>
        </p:nvSpPr>
        <p:spPr bwMode="auto">
          <a:xfrm>
            <a:off x="6563521" y="3259081"/>
            <a:ext cx="5083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900</a:t>
            </a:r>
          </a:p>
        </p:txBody>
      </p:sp>
      <p:sp>
        <p:nvSpPr>
          <p:cNvPr id="14360" name="Text Box 44"/>
          <p:cNvSpPr txBox="1">
            <a:spLocks noChangeArrowheads="1"/>
          </p:cNvSpPr>
          <p:nvPr/>
        </p:nvSpPr>
        <p:spPr bwMode="auto">
          <a:xfrm>
            <a:off x="7151040" y="3259081"/>
            <a:ext cx="62208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1000</a:t>
            </a:r>
          </a:p>
        </p:txBody>
      </p:sp>
      <p:sp>
        <p:nvSpPr>
          <p:cNvPr id="14361" name="Text Box 45"/>
          <p:cNvSpPr txBox="1">
            <a:spLocks noChangeArrowheads="1"/>
          </p:cNvSpPr>
          <p:nvPr/>
        </p:nvSpPr>
        <p:spPr bwMode="auto">
          <a:xfrm>
            <a:off x="7682401" y="3259081"/>
            <a:ext cx="393120" cy="253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aa</a:t>
            </a:r>
          </a:p>
        </p:txBody>
      </p:sp>
      <p:sp>
        <p:nvSpPr>
          <p:cNvPr id="14362" name="Text Box 57"/>
          <p:cNvSpPr txBox="1">
            <a:spLocks noChangeArrowheads="1"/>
          </p:cNvSpPr>
          <p:nvPr/>
        </p:nvSpPr>
        <p:spPr bwMode="auto">
          <a:xfrm>
            <a:off x="1156321" y="2059561"/>
            <a:ext cx="112608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AF1a</a:t>
            </a:r>
          </a:p>
        </p:txBody>
      </p:sp>
      <p:sp>
        <p:nvSpPr>
          <p:cNvPr id="14363" name="Text Box 58"/>
          <p:cNvSpPr txBox="1">
            <a:spLocks noChangeArrowheads="1"/>
          </p:cNvSpPr>
          <p:nvPr/>
        </p:nvSpPr>
        <p:spPr bwMode="auto">
          <a:xfrm>
            <a:off x="2584801" y="2059561"/>
            <a:ext cx="6912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ID</a:t>
            </a:r>
          </a:p>
        </p:txBody>
      </p:sp>
      <p:sp>
        <p:nvSpPr>
          <p:cNvPr id="14364" name="Text Box 59"/>
          <p:cNvSpPr txBox="1">
            <a:spLocks noChangeArrowheads="1"/>
          </p:cNvSpPr>
          <p:nvPr/>
        </p:nvSpPr>
        <p:spPr bwMode="auto">
          <a:xfrm>
            <a:off x="4085281" y="2059561"/>
            <a:ext cx="94464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5187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AF1b</a:t>
            </a:r>
          </a:p>
        </p:txBody>
      </p:sp>
      <p:sp>
        <p:nvSpPr>
          <p:cNvPr id="14366" name="AutoShape 6"/>
          <p:cNvSpPr>
            <a:spLocks noChangeArrowheads="1"/>
          </p:cNvSpPr>
          <p:nvPr/>
        </p:nvSpPr>
        <p:spPr bwMode="auto">
          <a:xfrm>
            <a:off x="1026721" y="2531880"/>
            <a:ext cx="3939840" cy="207360"/>
          </a:xfrm>
          <a:custGeom>
            <a:avLst/>
            <a:gdLst>
              <a:gd name="T0" fmla="*/ 0 w 3788"/>
              <a:gd name="T1" fmla="*/ 2147483647 h 1221"/>
              <a:gd name="T2" fmla="*/ 2147483647 w 3788"/>
              <a:gd name="T3" fmla="*/ 2147483647 h 1221"/>
              <a:gd name="T4" fmla="*/ 2147483647 w 3788"/>
              <a:gd name="T5" fmla="*/ 2147483647 h 1221"/>
              <a:gd name="T6" fmla="*/ 2147483647 w 3788"/>
              <a:gd name="T7" fmla="*/ 2147483647 h 1221"/>
              <a:gd name="T8" fmla="*/ 2147483647 w 3788"/>
              <a:gd name="T9" fmla="*/ 2147483647 h 1221"/>
              <a:gd name="T10" fmla="*/ 2147483647 w 3788"/>
              <a:gd name="T11" fmla="*/ 2147483647 h 1221"/>
              <a:gd name="T12" fmla="*/ 2147483647 w 3788"/>
              <a:gd name="T13" fmla="*/ 0 h 12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88"/>
              <a:gd name="T22" fmla="*/ 0 h 1221"/>
              <a:gd name="T23" fmla="*/ 3788 w 3788"/>
              <a:gd name="T24" fmla="*/ 1221 h 12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88" h="1221">
                <a:moveTo>
                  <a:pt x="0" y="30"/>
                </a:moveTo>
                <a:cubicBezTo>
                  <a:pt x="8" y="332"/>
                  <a:pt x="172" y="632"/>
                  <a:pt x="328" y="630"/>
                </a:cubicBezTo>
                <a:lnTo>
                  <a:pt x="1588" y="619"/>
                </a:lnTo>
                <a:cubicBezTo>
                  <a:pt x="1745" y="618"/>
                  <a:pt x="1913" y="919"/>
                  <a:pt x="1920" y="1220"/>
                </a:cubicBezTo>
                <a:cubicBezTo>
                  <a:pt x="1913" y="919"/>
                  <a:pt x="2061" y="616"/>
                  <a:pt x="2218" y="615"/>
                </a:cubicBezTo>
                <a:lnTo>
                  <a:pt x="3478" y="604"/>
                </a:lnTo>
                <a:cubicBezTo>
                  <a:pt x="3634" y="603"/>
                  <a:pt x="3787" y="301"/>
                  <a:pt x="3780" y="0"/>
                </a:cubicBezTo>
              </a:path>
            </a:pathLst>
          </a:custGeom>
          <a:noFill/>
          <a:ln w="317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en-US" sz="1800" u="sng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67" name="Text Box 7"/>
          <p:cNvSpPr txBox="1">
            <a:spLocks noChangeArrowheads="1"/>
          </p:cNvSpPr>
          <p:nvPr/>
        </p:nvSpPr>
        <p:spPr bwMode="auto">
          <a:xfrm>
            <a:off x="2731681" y="2687400"/>
            <a:ext cx="898560" cy="36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1922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NTD</a:t>
            </a:r>
          </a:p>
        </p:txBody>
      </p:sp>
      <p:sp>
        <p:nvSpPr>
          <p:cNvPr id="14368" name="Text Box 47"/>
          <p:cNvSpPr txBox="1">
            <a:spLocks noChangeArrowheads="1"/>
          </p:cNvSpPr>
          <p:nvPr/>
        </p:nvSpPr>
        <p:spPr bwMode="auto">
          <a:xfrm>
            <a:off x="4904641" y="2059561"/>
            <a:ext cx="872640" cy="332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50289" rIns="81638" bIns="40819"/>
          <a:lstStyle/>
          <a:p>
            <a:pPr defTabSz="407526" hangingPunct="0">
              <a:lnSpc>
                <a:spcPct val="93000"/>
              </a:lnSpc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DBD</a:t>
            </a:r>
          </a:p>
        </p:txBody>
      </p:sp>
      <p:sp>
        <p:nvSpPr>
          <p:cNvPr id="47" name="TextBox 59"/>
          <p:cNvSpPr txBox="1"/>
          <p:nvPr/>
        </p:nvSpPr>
        <p:spPr>
          <a:xfrm>
            <a:off x="3267867" y="6104177"/>
            <a:ext cx="5891356" cy="461665"/>
          </a:xfrm>
          <a:prstGeom prst="rect">
            <a:avLst/>
          </a:prstGeom>
          <a:solidFill>
            <a:srgbClr val="DAEDEF">
              <a:lumMod val="9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400" kern="0" dirty="0" err="1" smtClean="0">
                <a:solidFill>
                  <a:srgbClr val="000000"/>
                </a:solidFill>
              </a:rPr>
              <a:t>Vlassi</a:t>
            </a:r>
            <a:r>
              <a:rPr lang="en-GB" sz="2400" kern="0" dirty="0" smtClean="0">
                <a:solidFill>
                  <a:srgbClr val="000000"/>
                </a:solidFill>
              </a:rPr>
              <a:t> </a:t>
            </a:r>
            <a:r>
              <a:rPr lang="en-GB" sz="2400" i="1" kern="0" dirty="0" smtClean="0">
                <a:solidFill>
                  <a:srgbClr val="000000"/>
                </a:solidFill>
              </a:rPr>
              <a:t>et al. </a:t>
            </a:r>
            <a:r>
              <a:rPr lang="en-GB" sz="2400" kern="0" dirty="0" smtClean="0">
                <a:solidFill>
                  <a:srgbClr val="000000"/>
                </a:solidFill>
              </a:rPr>
              <a:t>(2013) </a:t>
            </a:r>
            <a:r>
              <a:rPr lang="en-GB" sz="2400" i="1" kern="0" dirty="0" smtClean="0">
                <a:solidFill>
                  <a:srgbClr val="000000"/>
                </a:solidFill>
              </a:rPr>
              <a:t>BMC </a:t>
            </a:r>
            <a:r>
              <a:rPr lang="en-GB" sz="2400" i="1" kern="0" dirty="0" err="1" smtClean="0">
                <a:solidFill>
                  <a:srgbClr val="000000"/>
                </a:solidFill>
              </a:rPr>
              <a:t>Struct</a:t>
            </a:r>
            <a:r>
              <a:rPr lang="en-GB" sz="2400" i="1" kern="0" dirty="0" smtClean="0">
                <a:solidFill>
                  <a:srgbClr val="000000"/>
                </a:solidFill>
              </a:rPr>
              <a:t>. Biol.</a:t>
            </a:r>
            <a:endParaRPr lang="en-US" sz="2400" i="1" kern="0" dirty="0" smtClean="0">
              <a:solidFill>
                <a:srgbClr val="000000"/>
              </a:solidFill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516191" y="228600"/>
            <a:ext cx="7797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Mineralocorticoid receptor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76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6881" y="514441"/>
            <a:ext cx="2933280" cy="29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121" y="481320"/>
            <a:ext cx="3080160" cy="28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761" y="3495241"/>
            <a:ext cx="2982240" cy="30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7281" y="3814921"/>
            <a:ext cx="333792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995041" y="448201"/>
            <a:ext cx="6789600" cy="619344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995041" y="448201"/>
            <a:ext cx="3179520" cy="308016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174561" y="3528361"/>
            <a:ext cx="3610080" cy="311328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C</a:t>
            </a:r>
            <a:r>
              <a:rPr lang="en-US" sz="4000" b="1" dirty="0" smtClean="0"/>
              <a:t>omposition bias</a:t>
            </a:r>
            <a:endParaRPr lang="en-US" sz="4000" b="1" dirty="0"/>
          </a:p>
          <a:p>
            <a:pPr>
              <a:buFontTx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909462" y="228600"/>
            <a:ext cx="3010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14% proteins contains </a:t>
            </a:r>
            <a:r>
              <a:rPr lang="de-DE" sz="2800" smtClean="0">
                <a:solidFill>
                  <a:schemeClr val="tx1"/>
                </a:solidFill>
              </a:rPr>
              <a:t>repeats</a:t>
            </a:r>
            <a:r>
              <a:rPr lang="en-GB" sz="2800" smtClean="0">
                <a:solidFill>
                  <a:schemeClr val="tx1"/>
                </a:solidFill>
              </a:rPr>
              <a:t> </a:t>
            </a:r>
            <a:r>
              <a:rPr lang="de-DE" sz="2800" smtClean="0">
                <a:solidFill>
                  <a:schemeClr val="tx1"/>
                </a:solidFill>
              </a:rPr>
              <a:t>(Marcotte et al, 1999)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1: Single amino acid repeats.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2: Longer imperfect tandem repeats. Assemble in structure.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087922" y="228600"/>
            <a:ext cx="4653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Definition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Perfect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repeat</a:t>
            </a:r>
            <a:r>
              <a:rPr lang="de-DE" sz="2800" dirty="0" smtClean="0">
                <a:solidFill>
                  <a:schemeClr val="tx1"/>
                </a:solidFill>
              </a:rPr>
              <a:t>: QQQQQQQQQQQ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Imperfect: QQQQPQQQQQQ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type: DDDDDEEEDEDEED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Compositionally</a:t>
            </a:r>
            <a:r>
              <a:rPr lang="de-DE" sz="2800" dirty="0" smtClean="0"/>
              <a:t> </a:t>
            </a:r>
            <a:r>
              <a:rPr lang="de-DE" sz="2800" dirty="0" err="1" smtClean="0"/>
              <a:t>biased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(CBRs)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High </a:t>
            </a:r>
            <a:r>
              <a:rPr lang="de-DE" sz="2800" dirty="0" err="1" smtClean="0"/>
              <a:t>frequency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acids</a:t>
            </a:r>
            <a:r>
              <a:rPr lang="de-DE" sz="2800" dirty="0" smtClean="0"/>
              <a:t> in a </a:t>
            </a:r>
            <a:r>
              <a:rPr lang="de-DE" sz="2800" dirty="0" err="1" smtClean="0"/>
              <a:t>region</a:t>
            </a:r>
            <a:r>
              <a:rPr lang="de-DE" sz="2800" dirty="0" smtClean="0"/>
              <a:t>.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dirty="0" err="1" smtClean="0"/>
              <a:t>case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complexity</a:t>
            </a:r>
            <a:r>
              <a:rPr lang="de-DE" sz="2800" dirty="0" smtClean="0"/>
              <a:t> </a:t>
            </a:r>
            <a:r>
              <a:rPr lang="de-DE" sz="2800" dirty="0" err="1" smtClean="0"/>
              <a:t>region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>
                <a:solidFill>
                  <a:schemeClr val="tx1"/>
                </a:solidFill>
              </a:rPr>
              <a:t>Conservation</a:t>
            </a:r>
            <a:r>
              <a:rPr lang="de-DE" sz="2800" dirty="0" smtClean="0">
                <a:solidFill>
                  <a:schemeClr val="tx1"/>
                </a:solidFill>
              </a:rPr>
              <a:t> =&gt; </a:t>
            </a:r>
            <a:r>
              <a:rPr lang="de-DE" sz="2800" dirty="0" err="1" smtClean="0">
                <a:solidFill>
                  <a:schemeClr val="tx1"/>
                </a:solidFill>
              </a:rPr>
              <a:t>Function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Length</a:t>
            </a:r>
            <a:r>
              <a:rPr lang="de-DE" sz="2800" dirty="0" smtClean="0"/>
              <a:t>, </a:t>
            </a:r>
            <a:r>
              <a:rPr lang="de-DE" sz="2800" dirty="0" err="1" smtClean="0"/>
              <a:t>amino</a:t>
            </a:r>
            <a:r>
              <a:rPr lang="de-DE" sz="2800" dirty="0" smtClean="0"/>
              <a:t> </a:t>
            </a:r>
            <a:r>
              <a:rPr lang="de-DE" sz="2800" dirty="0" err="1" smtClean="0"/>
              <a:t>acid</a:t>
            </a:r>
            <a:r>
              <a:rPr lang="de-DE" sz="2800" dirty="0" smtClean="0"/>
              <a:t> type not </a:t>
            </a:r>
            <a:r>
              <a:rPr lang="de-DE" sz="2800" dirty="0" err="1" smtClean="0"/>
              <a:t>necessarily</a:t>
            </a:r>
            <a:r>
              <a:rPr lang="de-DE" sz="2800" dirty="0" smtClean="0"/>
              <a:t> </a:t>
            </a:r>
            <a:r>
              <a:rPr lang="de-DE" sz="2800" dirty="0" err="1" smtClean="0"/>
              <a:t>conserved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buNone/>
            </a:pPr>
            <a:r>
              <a:rPr lang="de-DE" sz="2800" dirty="0" err="1" smtClean="0"/>
              <a:t>Frequency</a:t>
            </a:r>
            <a:r>
              <a:rPr lang="de-DE" sz="2800" dirty="0" smtClean="0"/>
              <a:t>: </a:t>
            </a:r>
            <a:r>
              <a:rPr lang="en-US" sz="2800" dirty="0" smtClean="0"/>
              <a:t>1 in 3 proteins contains a </a:t>
            </a:r>
            <a:r>
              <a:rPr lang="en-US" sz="2800" dirty="0" err="1" smtClean="0"/>
              <a:t>compositionall</a:t>
            </a:r>
            <a:r>
              <a:rPr lang="es-ES_tradnl" sz="2800" dirty="0" smtClean="0"/>
              <a:t>y</a:t>
            </a:r>
            <a:r>
              <a:rPr lang="en-GB" sz="2800" dirty="0" smtClean="0"/>
              <a:t> biased region </a:t>
            </a:r>
            <a:r>
              <a:rPr lang="de-DE" sz="2800" dirty="0" smtClean="0"/>
              <a:t>(</a:t>
            </a:r>
            <a:r>
              <a:rPr lang="de-DE" sz="2800" dirty="0" err="1" smtClean="0"/>
              <a:t>Wootton</a:t>
            </a:r>
            <a:r>
              <a:rPr lang="de-DE" sz="2800" dirty="0" smtClean="0"/>
              <a:t>, 1994), ~11% </a:t>
            </a:r>
            <a:r>
              <a:rPr lang="de-DE" sz="2800" dirty="0" err="1" smtClean="0"/>
              <a:t>conserved</a:t>
            </a:r>
            <a:r>
              <a:rPr lang="de-DE" sz="2800" dirty="0" smtClean="0"/>
              <a:t> (</a:t>
            </a:r>
            <a:r>
              <a:rPr lang="en-GB" sz="2800" dirty="0" err="1" smtClean="0"/>
              <a:t>Sim</a:t>
            </a:r>
            <a:r>
              <a:rPr lang="en-GB" sz="2800" dirty="0" smtClean="0"/>
              <a:t> and Creamer, 2004)</a:t>
            </a:r>
            <a:endParaRPr lang="en-US" sz="2800" dirty="0" smtClean="0"/>
          </a:p>
          <a:p>
            <a:pPr eaLnBrk="0" hangingPunct="0"/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254636" y="228600"/>
            <a:ext cx="4320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Function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Conservation =&gt; Function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Length, amino acid type not necessarily conserved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Functions: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Passive: linkers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Active: binding, mediate protein interaction, structural integrity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8836" y="6096000"/>
            <a:ext cx="413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Sim</a:t>
            </a:r>
            <a:r>
              <a:rPr lang="en-GB" sz="2400" dirty="0" smtClean="0"/>
              <a:t> and Creamer, 2004)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71332" y="228600"/>
            <a:ext cx="528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Structure of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Often variable or flexible: do not easily crystalize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</p:txBody>
      </p:sp>
    </p:spTree>
    <p:extLst>
      <p:ext uri="{BB962C8B-B14F-4D97-AF65-F5344CB8AC3E}">
        <p14:creationId xmlns:p14="http://schemas.microsoft.com/office/powerpoint/2010/main" val="41358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840851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914400"/>
            <a:ext cx="4654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1CJF: </a:t>
            </a:r>
            <a:r>
              <a:rPr lang="en-GB" sz="2400" dirty="0" err="1" smtClean="0">
                <a:solidFill>
                  <a:schemeClr val="bg1"/>
                </a:solidFill>
              </a:rPr>
              <a:t>profilin</a:t>
            </a:r>
            <a:r>
              <a:rPr lang="en-GB" sz="2400" dirty="0" smtClean="0">
                <a:solidFill>
                  <a:schemeClr val="bg1"/>
                </a:solidFill>
              </a:rPr>
              <a:t> bound to </a:t>
            </a:r>
            <a:r>
              <a:rPr lang="en-GB" sz="2400" dirty="0" err="1" smtClean="0">
                <a:solidFill>
                  <a:srgbClr val="FF0000"/>
                </a:solidFill>
              </a:rPr>
              <a:t>polyP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76116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629400" y="43434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2667000"/>
            <a:ext cx="990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145703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b="1" dirty="0" smtClean="0"/>
              <a:t>2IF8: </a:t>
            </a:r>
            <a:r>
              <a:rPr lang="en-US" sz="2400" b="1" dirty="0" smtClean="0"/>
              <a:t>Inositol Phosphate </a:t>
            </a:r>
            <a:r>
              <a:rPr lang="en-US" sz="2400" b="1" dirty="0" err="1" smtClean="0"/>
              <a:t>Multikinase</a:t>
            </a:r>
            <a:r>
              <a:rPr lang="en-US" sz="2400" b="1" dirty="0" smtClean="0"/>
              <a:t> Ipk2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7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MRAVVK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MTSSVC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GSFPVH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RGSRSH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VGSPLS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MKSSIS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VKSPVS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LRSSVS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896643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533400"/>
            <a:ext cx="665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2IF8: </a:t>
            </a:r>
            <a:r>
              <a:rPr lang="en-US" sz="2400" dirty="0" smtClean="0">
                <a:solidFill>
                  <a:schemeClr val="bg1"/>
                </a:solidFill>
              </a:rPr>
              <a:t>Inositol Phosphate </a:t>
            </a:r>
            <a:r>
              <a:rPr lang="en-US" sz="2400" dirty="0" err="1" smtClean="0">
                <a:solidFill>
                  <a:schemeClr val="bg1"/>
                </a:solidFill>
              </a:rPr>
              <a:t>Multikinase</a:t>
            </a:r>
            <a:r>
              <a:rPr lang="en-US" sz="2400" dirty="0" smtClean="0">
                <a:solidFill>
                  <a:schemeClr val="bg1"/>
                </a:solidFill>
              </a:rPr>
              <a:t> Ipk2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318977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52136" y="5781136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RV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GB" sz="32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TTT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GB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endParaRPr lang="en-US" sz="32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5406479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304207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75992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28600"/>
            <a:ext cx="493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2CX5: mitochondrial </a:t>
            </a:r>
            <a:r>
              <a:rPr lang="en-US" sz="2400" dirty="0" smtClean="0">
                <a:solidFill>
                  <a:schemeClr val="bg1"/>
                </a:solidFill>
              </a:rPr>
              <a:t>cytochrome c 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 subunit N-terminal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3601" y="1371600"/>
            <a:ext cx="2686049" cy="4648200"/>
            <a:chOff x="5943601" y="1371600"/>
            <a:chExt cx="2686049" cy="4648200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371600"/>
              <a:ext cx="26098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909344" y="3625057"/>
              <a:ext cx="2653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r>
                <a:rPr lang="en-GB" sz="3200" b="1" dirty="0" smtClean="0">
                  <a:solidFill>
                    <a:srgbClr val="66CCFF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GB" sz="3200" b="1" dirty="0" smtClean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F</a:t>
              </a:r>
              <a:endParaRPr lang="en-US" sz="32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552520" y="228600"/>
            <a:ext cx="572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/>
              <a:t>Amino acid repeats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6096000"/>
            <a:ext cx="287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(</a:t>
            </a:r>
            <a:r>
              <a:rPr lang="en-GB" sz="2400" dirty="0" smtClean="0"/>
              <a:t>Faux et al 2005)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882151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Distribution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random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pPr>
              <a:buNone/>
            </a:pPr>
            <a:r>
              <a:rPr lang="en-US" sz="2400" dirty="0" err="1" smtClean="0"/>
              <a:t>Eukaryota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de-DE" sz="2400" dirty="0" smtClean="0"/>
              <a:t>Most </a:t>
            </a:r>
            <a:r>
              <a:rPr lang="de-DE" sz="2400" dirty="0" err="1" smtClean="0"/>
              <a:t>common</a:t>
            </a:r>
            <a:r>
              <a:rPr lang="de-DE" sz="2400" dirty="0" smtClean="0"/>
              <a:t>:</a:t>
            </a:r>
            <a:r>
              <a:rPr lang="en-US" sz="2400" dirty="0" smtClean="0"/>
              <a:t> poly-Q, poly-N, poly-A, poly-S, poly-G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Prokaryota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Most common: poly-S, poly-G, poly-A, poly-P</a:t>
            </a:r>
          </a:p>
          <a:p>
            <a:pPr>
              <a:buNone/>
            </a:pPr>
            <a:r>
              <a:rPr lang="en-US" sz="2400" dirty="0" smtClean="0"/>
              <a:t>Relatively rare: poly-Q, poly-N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Very rare or absent in both </a:t>
            </a:r>
            <a:r>
              <a:rPr lang="en-US" sz="2400" dirty="0" err="1" smtClean="0"/>
              <a:t>eukaryota</a:t>
            </a:r>
            <a:r>
              <a:rPr lang="en-US" sz="2400" dirty="0" smtClean="0"/>
              <a:t> and </a:t>
            </a:r>
            <a:r>
              <a:rPr lang="en-US" sz="2400" dirty="0" err="1" smtClean="0"/>
              <a:t>prokaryota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Poly-I, Poly-M, Poly-W, Poly-C, Poly-Y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err="1" smtClean="0"/>
              <a:t>Toxicity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stretches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hydrophobic</a:t>
            </a:r>
            <a:r>
              <a:rPr lang="de-DE" sz="2400" dirty="0" smtClean="0"/>
              <a:t> </a:t>
            </a:r>
            <a:r>
              <a:rPr lang="de-DE" sz="2400" dirty="0" err="1" smtClean="0"/>
              <a:t>residues</a:t>
            </a:r>
            <a:r>
              <a:rPr lang="de-DE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80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9760"/>
            <a:ext cx="8440698" cy="450657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69026" y="5877626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Pablo Mier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5" y="5410303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52520" y="228600"/>
            <a:ext cx="572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dirty="0" smtClean="0"/>
              <a:t>Amino acid repeats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062292"/>
            <a:ext cx="3276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(2017) Proteins</a:t>
            </a:r>
          </a:p>
        </p:txBody>
      </p:sp>
    </p:spTree>
    <p:extLst>
      <p:ext uri="{BB962C8B-B14F-4D97-AF65-F5344CB8AC3E}">
        <p14:creationId xmlns:p14="http://schemas.microsoft.com/office/powerpoint/2010/main" val="31146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1486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10/10 id</a:t>
            </a:r>
            <a:endParaRPr lang="de-DE" sz="280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  </a:t>
            </a:r>
            <a:r>
              <a:rPr lang="de-DE" sz="2800" smtClean="0"/>
              <a:t>10/10 id</a:t>
            </a:r>
          </a:p>
        </p:txBody>
      </p:sp>
    </p:spTree>
    <p:extLst>
      <p:ext uri="{BB962C8B-B14F-4D97-AF65-F5344CB8AC3E}">
        <p14:creationId xmlns:p14="http://schemas.microsoft.com/office/powerpoint/2010/main" val="20713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58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</a:rPr>
              <a:t>Normally filtered out as low complexity region: they give spurious BLAST hits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||||||||||</a:t>
            </a:r>
            <a:endParaRPr lang="de-DE" sz="280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QQQQQQQQQQ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>
                <a:solidFill>
                  <a:schemeClr val="tx1"/>
                </a:solidFill>
              </a:rPr>
              <a:t>10/10 id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IDENTITIES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   | |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>
                <a:latin typeface="Courier New" pitchFamily="49" charset="0"/>
                <a:cs typeface="Courier New" pitchFamily="49" charset="0"/>
              </a:rPr>
              <a:t>SIINDIETTE </a:t>
            </a:r>
            <a:r>
              <a:rPr lang="de-DE" sz="2800" smtClean="0">
                <a:cs typeface="Courier New" pitchFamily="49" charset="0"/>
              </a:rPr>
              <a:t>Shuffle: </a:t>
            </a:r>
            <a:r>
              <a:rPr lang="de-DE" sz="2800" smtClean="0"/>
              <a:t>2/10 id</a:t>
            </a:r>
          </a:p>
        </p:txBody>
      </p:sp>
    </p:spTree>
    <p:extLst>
      <p:ext uri="{BB962C8B-B14F-4D97-AF65-F5344CB8AC3E}">
        <p14:creationId xmlns:p14="http://schemas.microsoft.com/office/powerpoint/2010/main" val="29698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1261" y="228600"/>
            <a:ext cx="5367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Filtering out CBRs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Option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pre</a:t>
            </a:r>
            <a:r>
              <a:rPr lang="de-DE" sz="2800" dirty="0" smtClean="0"/>
              <a:t>-BLAST </a:t>
            </a:r>
            <a:r>
              <a:rPr lang="de-DE" sz="2800" dirty="0" err="1" smtClean="0"/>
              <a:t>treatment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SEG </a:t>
            </a:r>
            <a:r>
              <a:rPr lang="de-DE" sz="2800" dirty="0" err="1" smtClean="0">
                <a:solidFill>
                  <a:schemeClr val="tx1"/>
                </a:solidFill>
              </a:rPr>
              <a:t>algorithm</a:t>
            </a:r>
            <a:r>
              <a:rPr lang="de-DE" sz="2800" dirty="0" smtClean="0">
                <a:solidFill>
                  <a:schemeClr val="tx1"/>
                </a:solidFill>
              </a:rPr>
              <a:t>: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/>
              <a:t>1) </a:t>
            </a:r>
            <a:r>
              <a:rPr lang="de-DE" sz="2800" dirty="0" err="1" smtClean="0"/>
              <a:t>Identify</a:t>
            </a:r>
            <a:r>
              <a:rPr lang="de-DE" sz="2800" dirty="0" smtClean="0"/>
              <a:t>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low</a:t>
            </a:r>
            <a:r>
              <a:rPr lang="de-DE" sz="2800" dirty="0" smtClean="0"/>
              <a:t> </a:t>
            </a:r>
            <a:r>
              <a:rPr lang="de-DE" sz="2800" dirty="0" err="1" smtClean="0"/>
              <a:t>information</a:t>
            </a:r>
            <a:r>
              <a:rPr lang="de-DE" sz="2800" dirty="0" smtClean="0"/>
              <a:t> </a:t>
            </a:r>
            <a:r>
              <a:rPr lang="de-DE" sz="2800" dirty="0" err="1" smtClean="0"/>
              <a:t>content</a:t>
            </a:r>
            <a:r>
              <a:rPr lang="de-DE" sz="2800" dirty="0" smtClean="0"/>
              <a:t> </a:t>
            </a:r>
            <a:r>
              <a:rPr lang="de-DE" sz="2800" dirty="0" err="1" smtClean="0"/>
              <a:t>over</a:t>
            </a:r>
            <a:r>
              <a:rPr lang="de-DE" sz="2800" dirty="0" smtClean="0"/>
              <a:t> a </a:t>
            </a:r>
            <a:r>
              <a:rPr lang="de-DE" sz="2800" dirty="0" err="1" smtClean="0"/>
              <a:t>sequence</a:t>
            </a:r>
            <a:r>
              <a:rPr lang="de-DE" sz="2800" dirty="0" smtClean="0"/>
              <a:t> </a:t>
            </a:r>
            <a:r>
              <a:rPr lang="de-DE" sz="2800" dirty="0" err="1" smtClean="0"/>
              <a:t>window</a:t>
            </a: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smtClean="0">
                <a:solidFill>
                  <a:schemeClr val="tx1"/>
                </a:solidFill>
              </a:rPr>
              <a:t>2) </a:t>
            </a:r>
            <a:r>
              <a:rPr lang="de-DE" sz="2800" dirty="0" err="1" smtClean="0">
                <a:solidFill>
                  <a:schemeClr val="tx1"/>
                </a:solidFill>
              </a:rPr>
              <a:t>Merge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/>
              <a:t>neighbouring</a:t>
            </a:r>
            <a:r>
              <a:rPr lang="de-DE" sz="2800" dirty="0" smtClean="0"/>
              <a:t> </a:t>
            </a:r>
            <a:r>
              <a:rPr lang="de-DE" sz="2800" dirty="0" err="1" smtClean="0"/>
              <a:t>regions</a:t>
            </a:r>
            <a:endParaRPr lang="de-DE" sz="2800" dirty="0" smtClean="0">
              <a:solidFill>
                <a:schemeClr val="tx1"/>
              </a:solidFill>
            </a:endParaRP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dirty="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dirty="0" err="1" smtClean="0"/>
              <a:t>Eliminates</a:t>
            </a:r>
            <a:r>
              <a:rPr lang="de-DE" sz="2800" dirty="0" smtClean="0"/>
              <a:t> </a:t>
            </a:r>
            <a:r>
              <a:rPr lang="en-US" sz="2800" dirty="0" smtClean="0"/>
              <a:t>hits against common acidic-, basic- or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-rich regions</a:t>
            </a:r>
            <a:endParaRPr lang="de-DE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43798" y="6096000"/>
            <a:ext cx="498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de-DE" sz="2400" dirty="0" smtClean="0"/>
              <a:t>(</a:t>
            </a:r>
            <a:r>
              <a:rPr lang="en-GB" sz="2400" dirty="0" err="1" smtClean="0"/>
              <a:t>Wootton</a:t>
            </a:r>
            <a:r>
              <a:rPr lang="en-GB" sz="2400" dirty="0" smtClean="0"/>
              <a:t> and </a:t>
            </a:r>
            <a:r>
              <a:rPr lang="en-GB" sz="2400" dirty="0" err="1" smtClean="0"/>
              <a:t>Federhen</a:t>
            </a:r>
            <a:r>
              <a:rPr lang="en-GB" sz="2400" dirty="0" smtClean="0"/>
              <a:t>, 1993)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7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2200" y="457200"/>
            <a:ext cx="2114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Times New Roman" pitchFamily="18" charset="0"/>
              <a:buNone/>
            </a:pPr>
            <a:r>
              <a:rPr lang="en-GB" sz="4400" dirty="0">
                <a:ea typeface="Verdana" panose="020B0604030504040204" pitchFamily="34" charset="0"/>
                <a:cs typeface="Verdana" panose="020B0604030504040204" pitchFamily="34" charset="0"/>
              </a:rPr>
              <a:t>AIR9 </a:t>
            </a:r>
          </a:p>
        </p:txBody>
      </p:sp>
      <p:sp>
        <p:nvSpPr>
          <p:cNvPr id="156677" name="AutoShape 5"/>
          <p:cNvSpPr>
            <a:spLocks noChangeArrowheads="1"/>
          </p:cNvSpPr>
          <p:nvPr/>
        </p:nvSpPr>
        <p:spPr bwMode="auto">
          <a:xfrm>
            <a:off x="977900" y="1971675"/>
            <a:ext cx="6121400" cy="2873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4154488" y="819150"/>
            <a:ext cx="1208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(1708 aa)</a:t>
            </a:r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2279650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362200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2446338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2" name="AutoShape 10"/>
          <p:cNvSpPr>
            <a:spLocks noChangeArrowheads="1"/>
          </p:cNvSpPr>
          <p:nvPr/>
        </p:nvSpPr>
        <p:spPr bwMode="auto">
          <a:xfrm>
            <a:off x="2195513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3" name="AutoShape 11"/>
          <p:cNvSpPr>
            <a:spLocks noChangeArrowheads="1"/>
          </p:cNvSpPr>
          <p:nvPr/>
        </p:nvSpPr>
        <p:spPr bwMode="auto">
          <a:xfrm>
            <a:off x="2109788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2027238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5" name="AutoShape 13"/>
          <p:cNvSpPr>
            <a:spLocks noChangeArrowheads="1"/>
          </p:cNvSpPr>
          <p:nvPr/>
        </p:nvSpPr>
        <p:spPr bwMode="auto">
          <a:xfrm>
            <a:off x="1943100" y="1973263"/>
            <a:ext cx="79375" cy="287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1074738" y="1971675"/>
            <a:ext cx="812800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872150" y="1263650"/>
            <a:ext cx="989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Ser rich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+ basic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1927225" y="1428750"/>
            <a:ext cx="58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LRR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>
            <a:off x="3914686" y="1431925"/>
            <a:ext cx="1298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A9 repeats</a:t>
            </a:r>
          </a:p>
        </p:txBody>
      </p:sp>
      <p:sp>
        <p:nvSpPr>
          <p:cNvPr id="156690" name="AutoShape 18"/>
          <p:cNvSpPr>
            <a:spLocks noChangeArrowheads="1"/>
          </p:cNvSpPr>
          <p:nvPr/>
        </p:nvSpPr>
        <p:spPr bwMode="auto">
          <a:xfrm>
            <a:off x="6621463" y="1971675"/>
            <a:ext cx="474662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6245542" y="1292225"/>
            <a:ext cx="1234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conserved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/>
              <a:t>region</a:t>
            </a:r>
          </a:p>
        </p:txBody>
      </p:sp>
      <p:sp>
        <p:nvSpPr>
          <p:cNvPr id="156692" name="AutoShape 20"/>
          <p:cNvSpPr>
            <a:spLocks noChangeArrowheads="1"/>
          </p:cNvSpPr>
          <p:nvPr/>
        </p:nvSpPr>
        <p:spPr bwMode="auto">
          <a:xfrm>
            <a:off x="977900" y="2501900"/>
            <a:ext cx="1728788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447675" y="2317750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1</a:t>
            </a: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274763" y="29432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15</a:t>
            </a:r>
          </a:p>
        </p:txBody>
      </p:sp>
      <p:sp>
        <p:nvSpPr>
          <p:cNvPr id="156695" name="AutoShape 23"/>
          <p:cNvSpPr>
            <a:spLocks noChangeArrowheads="1"/>
          </p:cNvSpPr>
          <p:nvPr/>
        </p:nvSpPr>
        <p:spPr bwMode="auto">
          <a:xfrm>
            <a:off x="977900" y="3448050"/>
            <a:ext cx="957263" cy="730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415925" y="32670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9</a:t>
            </a:r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338" y="42322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12</a:t>
            </a: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808038" y="4557713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14</a:t>
            </a:r>
          </a:p>
        </p:txBody>
      </p:sp>
      <p:sp>
        <p:nvSpPr>
          <p:cNvPr id="156699" name="AutoShape 27"/>
          <p:cNvSpPr>
            <a:spLocks noChangeArrowheads="1"/>
          </p:cNvSpPr>
          <p:nvPr/>
        </p:nvSpPr>
        <p:spPr bwMode="auto">
          <a:xfrm>
            <a:off x="1354138" y="4741863"/>
            <a:ext cx="584200" cy="682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0" name="AutoShape 28"/>
          <p:cNvSpPr>
            <a:spLocks noChangeArrowheads="1"/>
          </p:cNvSpPr>
          <p:nvPr/>
        </p:nvSpPr>
        <p:spPr bwMode="auto">
          <a:xfrm>
            <a:off x="971550" y="4408488"/>
            <a:ext cx="846138" cy="6667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411163" y="362267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10</a:t>
            </a:r>
          </a:p>
        </p:txBody>
      </p:sp>
      <p:sp>
        <p:nvSpPr>
          <p:cNvPr id="156702" name="AutoShape 30"/>
          <p:cNvSpPr>
            <a:spLocks noChangeArrowheads="1"/>
          </p:cNvSpPr>
          <p:nvPr/>
        </p:nvSpPr>
        <p:spPr bwMode="auto">
          <a:xfrm>
            <a:off x="968375" y="3808413"/>
            <a:ext cx="385763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3" name="Text Box 31"/>
          <p:cNvSpPr txBox="1">
            <a:spLocks noChangeArrowheads="1"/>
          </p:cNvSpPr>
          <p:nvPr/>
        </p:nvSpPr>
        <p:spPr bwMode="auto">
          <a:xfrm>
            <a:off x="1222375" y="3963988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11</a:t>
            </a:r>
          </a:p>
        </p:txBody>
      </p:sp>
      <p:sp>
        <p:nvSpPr>
          <p:cNvPr id="156704" name="AutoShape 32"/>
          <p:cNvSpPr>
            <a:spLocks noChangeArrowheads="1"/>
          </p:cNvSpPr>
          <p:nvPr/>
        </p:nvSpPr>
        <p:spPr bwMode="auto">
          <a:xfrm>
            <a:off x="1739900" y="4164013"/>
            <a:ext cx="200025" cy="539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798513" y="4873625"/>
            <a:ext cx="588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16</a:t>
            </a:r>
          </a:p>
        </p:txBody>
      </p:sp>
      <p:sp>
        <p:nvSpPr>
          <p:cNvPr id="156707" name="AutoShape 35"/>
          <p:cNvSpPr>
            <a:spLocks noChangeArrowheads="1"/>
          </p:cNvSpPr>
          <p:nvPr/>
        </p:nvSpPr>
        <p:spPr bwMode="auto">
          <a:xfrm>
            <a:off x="1354138" y="5073650"/>
            <a:ext cx="381000" cy="682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08" name="AutoShape 36"/>
          <p:cNvSpPr>
            <a:spLocks noChangeArrowheads="1"/>
          </p:cNvSpPr>
          <p:nvPr/>
        </p:nvSpPr>
        <p:spPr bwMode="auto">
          <a:xfrm>
            <a:off x="1854200" y="3124200"/>
            <a:ext cx="5253038" cy="71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0" name="AutoShape 38"/>
          <p:cNvSpPr>
            <a:spLocks noChangeArrowheads="1"/>
          </p:cNvSpPr>
          <p:nvPr/>
        </p:nvSpPr>
        <p:spPr bwMode="auto">
          <a:xfrm>
            <a:off x="5173663" y="2501900"/>
            <a:ext cx="1930400" cy="730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1" name="AutoShape 39"/>
          <p:cNvSpPr>
            <a:spLocks noChangeArrowheads="1"/>
          </p:cNvSpPr>
          <p:nvPr/>
        </p:nvSpPr>
        <p:spPr bwMode="auto">
          <a:xfrm>
            <a:off x="2620963" y="2806700"/>
            <a:ext cx="2670175" cy="76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2" name="Text Box 40"/>
          <p:cNvSpPr txBox="1">
            <a:spLocks noChangeArrowheads="1"/>
          </p:cNvSpPr>
          <p:nvPr/>
        </p:nvSpPr>
        <p:spPr bwMode="auto">
          <a:xfrm>
            <a:off x="4762500" y="2332038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3</a:t>
            </a:r>
          </a:p>
        </p:txBody>
      </p:sp>
      <p:sp>
        <p:nvSpPr>
          <p:cNvPr id="156713" name="Text Box 41"/>
          <p:cNvSpPr txBox="1">
            <a:spLocks noChangeArrowheads="1"/>
          </p:cNvSpPr>
          <p:nvPr/>
        </p:nvSpPr>
        <p:spPr bwMode="auto">
          <a:xfrm>
            <a:off x="2195513" y="26193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>
                <a:cs typeface="Arial" charset="0"/>
              </a:rPr>
              <a:t>Δ</a:t>
            </a:r>
            <a:r>
              <a:rPr lang="en-GB" sz="1600"/>
              <a:t>2</a:t>
            </a:r>
          </a:p>
        </p:txBody>
      </p:sp>
      <p:sp>
        <p:nvSpPr>
          <p:cNvPr id="156714" name="AutoShape 42"/>
          <p:cNvSpPr>
            <a:spLocks noChangeArrowheads="1"/>
          </p:cNvSpPr>
          <p:nvPr/>
        </p:nvSpPr>
        <p:spPr bwMode="auto">
          <a:xfrm>
            <a:off x="1873250" y="3808413"/>
            <a:ext cx="825500" cy="587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1468438" y="3622675"/>
            <a:ext cx="458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l-GR" sz="1600"/>
              <a:t>Δ</a:t>
            </a:r>
            <a:r>
              <a:rPr lang="en-GB" sz="1600"/>
              <a:t>6</a:t>
            </a:r>
          </a:p>
        </p:txBody>
      </p:sp>
      <p:sp>
        <p:nvSpPr>
          <p:cNvPr id="156716" name="AutoShape 44"/>
          <p:cNvSpPr>
            <a:spLocks noChangeArrowheads="1"/>
          </p:cNvSpPr>
          <p:nvPr/>
        </p:nvSpPr>
        <p:spPr bwMode="auto">
          <a:xfrm>
            <a:off x="2752725" y="1974850"/>
            <a:ext cx="376238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7" name="AutoShape 45"/>
          <p:cNvSpPr>
            <a:spLocks noChangeArrowheads="1"/>
          </p:cNvSpPr>
          <p:nvPr/>
        </p:nvSpPr>
        <p:spPr bwMode="auto">
          <a:xfrm>
            <a:off x="3479800" y="1973263"/>
            <a:ext cx="357188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8" name="AutoShape 46"/>
          <p:cNvSpPr>
            <a:spLocks noChangeArrowheads="1"/>
          </p:cNvSpPr>
          <p:nvPr/>
        </p:nvSpPr>
        <p:spPr bwMode="auto">
          <a:xfrm>
            <a:off x="3840163" y="1973263"/>
            <a:ext cx="357187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19" name="AutoShape 47"/>
          <p:cNvSpPr>
            <a:spLocks noChangeArrowheads="1"/>
          </p:cNvSpPr>
          <p:nvPr/>
        </p:nvSpPr>
        <p:spPr bwMode="auto">
          <a:xfrm>
            <a:off x="3124200" y="1974850"/>
            <a:ext cx="352425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0" name="AutoShape 48"/>
          <p:cNvSpPr>
            <a:spLocks noChangeArrowheads="1"/>
          </p:cNvSpPr>
          <p:nvPr/>
        </p:nvSpPr>
        <p:spPr bwMode="auto">
          <a:xfrm>
            <a:off x="4200525" y="19732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1" name="AutoShape 49"/>
          <p:cNvSpPr>
            <a:spLocks noChangeArrowheads="1"/>
          </p:cNvSpPr>
          <p:nvPr/>
        </p:nvSpPr>
        <p:spPr bwMode="auto">
          <a:xfrm>
            <a:off x="4546600" y="1974850"/>
            <a:ext cx="347663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2" name="AutoShape 50"/>
          <p:cNvSpPr>
            <a:spLocks noChangeArrowheads="1"/>
          </p:cNvSpPr>
          <p:nvPr/>
        </p:nvSpPr>
        <p:spPr bwMode="auto">
          <a:xfrm>
            <a:off x="4897438" y="19732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3" name="AutoShape 51"/>
          <p:cNvSpPr>
            <a:spLocks noChangeArrowheads="1"/>
          </p:cNvSpPr>
          <p:nvPr/>
        </p:nvSpPr>
        <p:spPr bwMode="auto">
          <a:xfrm>
            <a:off x="5243513" y="1973263"/>
            <a:ext cx="342900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4" name="AutoShape 52"/>
          <p:cNvSpPr>
            <a:spLocks noChangeArrowheads="1"/>
          </p:cNvSpPr>
          <p:nvPr/>
        </p:nvSpPr>
        <p:spPr bwMode="auto">
          <a:xfrm>
            <a:off x="5589588" y="1974850"/>
            <a:ext cx="342900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5" name="AutoShape 53"/>
          <p:cNvSpPr>
            <a:spLocks noChangeArrowheads="1"/>
          </p:cNvSpPr>
          <p:nvPr/>
        </p:nvSpPr>
        <p:spPr bwMode="auto">
          <a:xfrm>
            <a:off x="5932488" y="1974850"/>
            <a:ext cx="347662" cy="2873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6" name="AutoShape 54"/>
          <p:cNvSpPr>
            <a:spLocks noChangeArrowheads="1"/>
          </p:cNvSpPr>
          <p:nvPr/>
        </p:nvSpPr>
        <p:spPr bwMode="auto">
          <a:xfrm>
            <a:off x="6283325" y="1976438"/>
            <a:ext cx="333375" cy="2873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5867400" y="5090755"/>
            <a:ext cx="3048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(2006)</a:t>
            </a:r>
            <a:r>
              <a:rPr lang="en-GB" sz="1600" dirty="0" smtClean="0"/>
              <a:t>. </a:t>
            </a:r>
          </a:p>
          <a:p>
            <a:pPr algn="r">
              <a:lnSpc>
                <a:spcPct val="100000"/>
              </a:lnSpc>
              <a:buNone/>
            </a:pPr>
            <a:r>
              <a:rPr lang="en-GB" sz="1600" i="1" dirty="0" smtClean="0"/>
              <a:t>Current </a:t>
            </a:r>
            <a:r>
              <a:rPr lang="en-GB" sz="1600" i="1" dirty="0"/>
              <a:t>Biology. </a:t>
            </a:r>
            <a:endParaRPr lang="en-GB" sz="1600" dirty="0"/>
          </a:p>
          <a:p>
            <a:pPr algn="r" eaLnBrk="0" hangingPunct="0">
              <a:buNone/>
            </a:pPr>
            <a:r>
              <a:rPr lang="en-US" sz="1600" dirty="0" err="1"/>
              <a:t>Buschmann</a:t>
            </a:r>
            <a:r>
              <a:rPr lang="en-US" sz="1600" dirty="0"/>
              <a:t>, </a:t>
            </a:r>
            <a:r>
              <a:rPr lang="en-US" sz="1600" dirty="0" smtClean="0"/>
              <a:t>et al (2007). </a:t>
            </a:r>
          </a:p>
          <a:p>
            <a:pPr algn="r" eaLnBrk="0" hangingPunct="0">
              <a:buNone/>
            </a:pPr>
            <a:r>
              <a:rPr lang="en-GB" sz="1600" i="1" dirty="0" smtClean="0"/>
              <a:t>Plant </a:t>
            </a:r>
            <a:r>
              <a:rPr lang="en-GB" sz="1600" i="1" dirty="0" err="1"/>
              <a:t>Signaling</a:t>
            </a:r>
            <a:r>
              <a:rPr lang="en-GB" sz="1600" i="1" dirty="0"/>
              <a:t> &amp; </a:t>
            </a:r>
            <a:r>
              <a:rPr lang="en-GB" sz="1600" i="1" dirty="0" err="1" smtClean="0"/>
              <a:t>Behavior</a:t>
            </a:r>
            <a:endParaRPr lang="en-GB" sz="1600" dirty="0"/>
          </a:p>
        </p:txBody>
      </p:sp>
      <p:sp>
        <p:nvSpPr>
          <p:cNvPr id="53" name="AutoShape 35"/>
          <p:cNvSpPr>
            <a:spLocks noChangeArrowheads="1"/>
          </p:cNvSpPr>
          <p:nvPr/>
        </p:nvSpPr>
        <p:spPr bwMode="auto">
          <a:xfrm>
            <a:off x="381000" y="5486400"/>
            <a:ext cx="304800" cy="22066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685800" y="5410200"/>
            <a:ext cx="4170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GB" sz="2000" smtClean="0"/>
              <a:t>Microtubule localization of </a:t>
            </a:r>
            <a:r>
              <a:rPr lang="el-GR" sz="2000" smtClean="0"/>
              <a:t>Δ</a:t>
            </a:r>
            <a:r>
              <a:rPr lang="de-DE" sz="2000" smtClean="0"/>
              <a:t>x-GFP</a:t>
            </a:r>
            <a:r>
              <a:rPr lang="en-GB" sz="2000" smtClean="0"/>
              <a:t>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19023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732860" y="228600"/>
            <a:ext cx="5363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4000" b="1" smtClean="0">
                <a:solidFill>
                  <a:schemeClr val="tx1"/>
                </a:solidFill>
                <a:latin typeface="Verdana" pitchFamily="34" charset="0"/>
              </a:rPr>
              <a:t>Definition repeats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305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800" smtClean="0"/>
              <a:t>Sequence, long, imperfect, tandem 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/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MRAV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IM CHE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KSPSVC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MT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AG INSVSSTTASF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GSFP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IT Q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GTPLTC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NV EN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RG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RSH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AH ASN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VG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PL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LS 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MK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SI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PS HCS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NN VT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2400" smtClean="0">
                <a:latin typeface="Courier New" pitchFamily="49" charset="0"/>
                <a:cs typeface="Courier New" pitchFamily="49" charset="0"/>
              </a:rPr>
              <a:t>LR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de-DE" sz="2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VS</a:t>
            </a:r>
            <a:r>
              <a:rPr lang="de-DE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</a:t>
            </a:r>
            <a:r>
              <a:rPr lang="de-DE" sz="2400" smtClean="0">
                <a:latin typeface="Courier New" pitchFamily="49" charset="0"/>
                <a:cs typeface="Courier New" pitchFamily="49" charset="0"/>
              </a:rPr>
              <a:t>AN INN</a:t>
            </a:r>
          </a:p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de-DE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50907" y="234853"/>
            <a:ext cx="6404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r>
              <a:rPr lang="en-GB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are frequent but difficult to characterize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749111" y="2805903"/>
            <a:ext cx="7119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10% of human proteins have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homorepeats</a:t>
            </a: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l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ack sequence conservation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ot possible to predict function by homology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87483" y="1825684"/>
            <a:ext cx="711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srgbClr val="006AB3"/>
                </a:solidFill>
                <a:latin typeface="Calibri"/>
              </a:rPr>
              <a:t>e.g. </a:t>
            </a:r>
            <a:r>
              <a:rPr lang="en-GB" sz="2400" dirty="0" err="1" smtClean="0">
                <a:solidFill>
                  <a:srgbClr val="006AB3"/>
                </a:solidFill>
                <a:latin typeface="Calibri"/>
              </a:rPr>
              <a:t>polyQ</a:t>
            </a:r>
            <a:r>
              <a:rPr lang="en-GB" sz="2400" dirty="0" smtClean="0">
                <a:solidFill>
                  <a:srgbClr val="006AB3"/>
                </a:solidFill>
                <a:latin typeface="Calibri"/>
              </a:rPr>
              <a:t>: </a:t>
            </a:r>
            <a:r>
              <a:rPr lang="en-GB" sz="1600" dirty="0" smtClean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MATLEKLMKAFESLKSF</a:t>
            </a:r>
            <a:r>
              <a:rPr lang="en-GB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QQQQQQQQQQQQQQQQQQQQQQQ</a:t>
            </a:r>
            <a:r>
              <a:rPr lang="en-GB" sz="16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PPPPPPPPPPP</a:t>
            </a:r>
            <a:r>
              <a:rPr lang="en-GB" sz="1600" dirty="0" smtClean="0">
                <a:solidFill>
                  <a:srgbClr val="006A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QLPQP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28019" y="4961251"/>
            <a:ext cx="680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 dirty="0" err="1" smtClean="0">
                <a:solidFill>
                  <a:srgbClr val="006AB3"/>
                </a:solidFill>
                <a:latin typeface="Calibri"/>
              </a:rPr>
              <a:t>Homorepeats</a:t>
            </a:r>
            <a:r>
              <a:rPr lang="en-GB" sz="2800" dirty="0" smtClean="0">
                <a:solidFill>
                  <a:srgbClr val="006AB3"/>
                </a:solidFill>
                <a:latin typeface="Calibri"/>
              </a:rPr>
              <a:t> need to be studied in context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73" y="390337"/>
            <a:ext cx="895238" cy="1142857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597169" y="975317"/>
            <a:ext cx="127100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Pablo </a:t>
            </a:r>
            <a:r>
              <a:rPr lang="en-GB" sz="1800" dirty="0" err="1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Mier</a:t>
            </a:r>
            <a:endParaRPr lang="en-GB" sz="1800" dirty="0">
              <a:solidFill>
                <a:prstClr val="black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838200" y="0"/>
            <a:ext cx="5553092" cy="1371600"/>
          </a:xfrm>
        </p:spPr>
        <p:txBody>
          <a:bodyPr/>
          <a:lstStyle/>
          <a:p>
            <a:r>
              <a:rPr lang="de-DE" dirty="0" smtClean="0"/>
              <a:t>Function of polyQ </a:t>
            </a:r>
            <a:endParaRPr lang="de-DE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334136" y="228600"/>
            <a:ext cx="1666888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Martin</a:t>
            </a:r>
          </a:p>
          <a:p>
            <a:pPr algn="r" defTabSz="449263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Schaefer</a:t>
            </a:r>
            <a:endParaRPr lang="en-GB" sz="1800" dirty="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pic>
        <p:nvPicPr>
          <p:cNvPr id="15" name="Picture 2" descr="http://cbdm.mdc-berlin.de/system/files/mar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52400"/>
            <a:ext cx="1024873" cy="1524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81000" y="4314825"/>
            <a:ext cx="1200150" cy="1514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 sz="1800" b="1">
              <a:solidFill>
                <a:srgbClr val="FFFFFF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150" y="1933575"/>
            <a:ext cx="1440811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Human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Dog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Mouse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Opossum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Chicken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Frog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Zebrafish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Trout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Fugu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Stickleback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Lancelet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Capitella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Limpet</a:t>
            </a: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Nematostella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Trichoplax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intestinalis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Ciona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latin typeface="Arial" charset="0"/>
              </a:rPr>
              <a:t>savignyi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melanogaster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mojavensis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sechellia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erecta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yakuba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grimshawi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pseudoobscura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persimilis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ananassae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willistoni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00" b="1" err="1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900" b="1" smtClean="0">
                <a:solidFill>
                  <a:srgbClr val="000000"/>
                </a:solidFill>
                <a:latin typeface="Arial" charset="0"/>
              </a:rPr>
              <a:t>. virilis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  <a:p>
            <a:pPr algn="r"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4475" y="1971675"/>
            <a:ext cx="4162931" cy="3839714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675" y="1971674"/>
            <a:ext cx="3133725" cy="38253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95400" y="1333500"/>
            <a:ext cx="3983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GB" b="1" dirty="0" smtClean="0">
                <a:solidFill>
                  <a:srgbClr val="000000"/>
                </a:solidFill>
                <a:latin typeface="Arial" charset="0"/>
              </a:rPr>
              <a:t>polyQ in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</a:rPr>
              <a:t>Huntingtin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799" y="6096000"/>
            <a:ext cx="4648201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s-ES_tradnl" sz="1800" b="1" dirty="0" smtClean="0">
                <a:solidFill>
                  <a:srgbClr val="000000"/>
                </a:solidFill>
                <a:latin typeface="Arial" charset="0"/>
              </a:rPr>
              <a:t>Schaefer et al (2012) </a:t>
            </a:r>
            <a:r>
              <a:rPr lang="es-ES_tradnl" sz="1800" b="1" i="1" dirty="0" err="1" smtClean="0">
                <a:solidFill>
                  <a:srgbClr val="000000"/>
                </a:solidFill>
                <a:latin typeface="Arial" charset="0"/>
              </a:rPr>
              <a:t>Nucleic</a:t>
            </a:r>
            <a:r>
              <a:rPr lang="es-ES_tradnl" sz="18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800" b="1" i="1" dirty="0" err="1" smtClean="0">
                <a:solidFill>
                  <a:srgbClr val="000000"/>
                </a:solidFill>
                <a:latin typeface="Arial" charset="0"/>
              </a:rPr>
              <a:t>Acids</a:t>
            </a:r>
            <a:r>
              <a:rPr lang="es-ES_tradnl" sz="1800" b="1" i="1" dirty="0" smtClean="0">
                <a:solidFill>
                  <a:srgbClr val="000000"/>
                </a:solidFill>
                <a:latin typeface="Arial" charset="0"/>
              </a:rPr>
              <a:t> Res.</a:t>
            </a:r>
            <a:endParaRPr lang="en-US" sz="18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smtClean="0">
                <a:solidFill>
                  <a:srgbClr val="000000"/>
                </a:solidFill>
              </a:rPr>
              <a:t>Exercise </a:t>
            </a:r>
            <a:r>
              <a:rPr lang="en-US" sz="2800" b="1">
                <a:solidFill>
                  <a:srgbClr val="000000"/>
                </a:solidFill>
              </a:rPr>
              <a:t>3</a:t>
            </a:r>
            <a:r>
              <a:rPr lang="en-US" sz="2800" b="1" smtClean="0">
                <a:solidFill>
                  <a:srgbClr val="000000"/>
                </a:solidFill>
              </a:rPr>
              <a:t>. </a:t>
            </a:r>
            <a:r>
              <a:rPr lang="en-US" sz="2800" b="1" dirty="0" smtClean="0">
                <a:solidFill>
                  <a:srgbClr val="000000"/>
                </a:solidFill>
              </a:rPr>
              <a:t>Search for a </a:t>
            </a:r>
            <a:r>
              <a:rPr lang="en-US" sz="2800" b="1" dirty="0" err="1" smtClean="0">
                <a:solidFill>
                  <a:srgbClr val="000000"/>
                </a:solidFill>
              </a:rPr>
              <a:t>polyQ</a:t>
            </a:r>
            <a:r>
              <a:rPr lang="en-US" sz="2800" b="1" dirty="0" smtClean="0">
                <a:solidFill>
                  <a:srgbClr val="000000"/>
                </a:solidFill>
              </a:rPr>
              <a:t> insertion in the MR family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Open in </a:t>
            </a:r>
            <a:r>
              <a:rPr lang="en-US" sz="2800" dirty="0" err="1" smtClean="0">
                <a:solidFill>
                  <a:srgbClr val="000000"/>
                </a:solidFill>
              </a:rPr>
              <a:t>jalview</a:t>
            </a:r>
            <a:r>
              <a:rPr lang="en-US" sz="2800" dirty="0" smtClean="0">
                <a:solidFill>
                  <a:srgbClr val="000000"/>
                </a:solidFill>
              </a:rPr>
              <a:t> the alignment of the mineralocorticoid receptor: MR1_fasta.txt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Find a </a:t>
            </a:r>
            <a:r>
              <a:rPr lang="en-US" sz="2800" dirty="0" err="1" smtClean="0">
                <a:solidFill>
                  <a:srgbClr val="000000"/>
                </a:solidFill>
              </a:rPr>
              <a:t>polyQ</a:t>
            </a:r>
            <a:r>
              <a:rPr lang="en-US" sz="2800" dirty="0" smtClean="0">
                <a:solidFill>
                  <a:srgbClr val="000000"/>
                </a:solidFill>
              </a:rPr>
              <a:t> insertion. 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Do you see any other biased region nearby?</a:t>
            </a:r>
          </a:p>
          <a:p>
            <a:pPr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2309" y="1585823"/>
            <a:ext cx="7470476" cy="448861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0476" h="4488611">
                <a:moveTo>
                  <a:pt x="0" y="311988"/>
                </a:moveTo>
                <a:cubicBezTo>
                  <a:pt x="591628" y="344337"/>
                  <a:pt x="1183257" y="376687"/>
                  <a:pt x="1733910" y="381000"/>
                </a:cubicBezTo>
                <a:cubicBezTo>
                  <a:pt x="2284563" y="385313"/>
                  <a:pt x="2750389" y="345057"/>
                  <a:pt x="3303917" y="337868"/>
                </a:cubicBezTo>
                <a:cubicBezTo>
                  <a:pt x="3857445" y="330679"/>
                  <a:pt x="4421518" y="379083"/>
                  <a:pt x="5055080" y="337868"/>
                </a:cubicBezTo>
                <a:cubicBezTo>
                  <a:pt x="5688642" y="296653"/>
                  <a:pt x="6740106" y="0"/>
                  <a:pt x="7105291" y="90577"/>
                </a:cubicBezTo>
                <a:cubicBezTo>
                  <a:pt x="7470476" y="181154"/>
                  <a:pt x="7322389" y="474932"/>
                  <a:pt x="7246189" y="881332"/>
                </a:cubicBezTo>
                <a:cubicBezTo>
                  <a:pt x="7169989" y="1287732"/>
                  <a:pt x="7116074" y="2254370"/>
                  <a:pt x="6648091" y="2528977"/>
                </a:cubicBezTo>
                <a:cubicBezTo>
                  <a:pt x="6180108" y="2803584"/>
                  <a:pt x="5045974" y="2613803"/>
                  <a:pt x="4438291" y="2528977"/>
                </a:cubicBezTo>
                <a:cubicBezTo>
                  <a:pt x="3830608" y="2444151"/>
                  <a:pt x="3432595" y="2071778"/>
                  <a:pt x="3001993" y="2020019"/>
                </a:cubicBezTo>
                <a:cubicBezTo>
                  <a:pt x="2571391" y="1968261"/>
                  <a:pt x="2172420" y="2025770"/>
                  <a:pt x="1854680" y="2218426"/>
                </a:cubicBezTo>
                <a:cubicBezTo>
                  <a:pt x="1536940" y="2411082"/>
                  <a:pt x="1178944" y="2871158"/>
                  <a:pt x="1095555" y="3175958"/>
                </a:cubicBezTo>
                <a:cubicBezTo>
                  <a:pt x="1012166" y="3480758"/>
                  <a:pt x="1052424" y="3834441"/>
                  <a:pt x="1354348" y="4047226"/>
                </a:cubicBezTo>
                <a:cubicBezTo>
                  <a:pt x="1656273" y="4260011"/>
                  <a:pt x="2411083" y="4416725"/>
                  <a:pt x="2907102" y="4452668"/>
                </a:cubicBezTo>
                <a:cubicBezTo>
                  <a:pt x="3403121" y="4488611"/>
                  <a:pt x="3866791" y="4375748"/>
                  <a:pt x="4330461" y="4262886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20959">
            <a:off x="697020" y="1707598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1752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6310134">
            <a:off x="7082792" y="2383347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5715000" y="4038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1145495">
            <a:off x="2286000" y="5791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942784">
            <a:off x="1576942" y="3795069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63820" y="178380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84293">
            <a:off x="4963978" y="1706866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6510744">
            <a:off x="6855357" y="3384390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334801">
            <a:off x="4595576" y="3960107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733333">
            <a:off x="1040766" y="466088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1127886">
            <a:off x="3298050" y="578054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295400" y="1117599"/>
            <a:ext cx="5930900" cy="4953001"/>
          </a:xfrm>
          <a:custGeom>
            <a:avLst/>
            <a:gdLst>
              <a:gd name="connsiteX0" fmla="*/ 0 w 7262004"/>
              <a:gd name="connsiteY0" fmla="*/ 0 h 4176623"/>
              <a:gd name="connsiteX1" fmla="*/ 1733910 w 7262004"/>
              <a:gd name="connsiteY1" fmla="*/ 69012 h 4176623"/>
              <a:gd name="connsiteX2" fmla="*/ 3303917 w 7262004"/>
              <a:gd name="connsiteY2" fmla="*/ 25880 h 4176623"/>
              <a:gd name="connsiteX3" fmla="*/ 5055080 w 7262004"/>
              <a:gd name="connsiteY3" fmla="*/ 25880 h 4176623"/>
              <a:gd name="connsiteX4" fmla="*/ 6754483 w 7262004"/>
              <a:gd name="connsiteY4" fmla="*/ 112144 h 4176623"/>
              <a:gd name="connsiteX5" fmla="*/ 7246189 w 7262004"/>
              <a:gd name="connsiteY5" fmla="*/ 569344 h 4176623"/>
              <a:gd name="connsiteX6" fmla="*/ 6849374 w 7262004"/>
              <a:gd name="connsiteY6" fmla="*/ 1889185 h 4176623"/>
              <a:gd name="connsiteX7" fmla="*/ 4994695 w 7262004"/>
              <a:gd name="connsiteY7" fmla="*/ 2406770 h 4176623"/>
              <a:gd name="connsiteX8" fmla="*/ 3001993 w 7262004"/>
              <a:gd name="connsiteY8" fmla="*/ 1708031 h 4176623"/>
              <a:gd name="connsiteX9" fmla="*/ 1854680 w 7262004"/>
              <a:gd name="connsiteY9" fmla="*/ 1906438 h 4176623"/>
              <a:gd name="connsiteX10" fmla="*/ 1095555 w 7262004"/>
              <a:gd name="connsiteY10" fmla="*/ 2863970 h 4176623"/>
              <a:gd name="connsiteX11" fmla="*/ 1354348 w 7262004"/>
              <a:gd name="connsiteY11" fmla="*/ 3735238 h 4176623"/>
              <a:gd name="connsiteX12" fmla="*/ 2907102 w 7262004"/>
              <a:gd name="connsiteY12" fmla="*/ 4140680 h 4176623"/>
              <a:gd name="connsiteX13" fmla="*/ 4330461 w 7262004"/>
              <a:gd name="connsiteY13" fmla="*/ 3950898 h 4176623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849374 w 7470476"/>
              <a:gd name="connsiteY6" fmla="*/ 2201173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994695 w 7470476"/>
              <a:gd name="connsiteY7" fmla="*/ 2718758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311988 h 4488611"/>
              <a:gd name="connsiteX1" fmla="*/ 1733910 w 7470476"/>
              <a:gd name="connsiteY1" fmla="*/ 381000 h 4488611"/>
              <a:gd name="connsiteX2" fmla="*/ 3303917 w 7470476"/>
              <a:gd name="connsiteY2" fmla="*/ 337868 h 4488611"/>
              <a:gd name="connsiteX3" fmla="*/ 5055080 w 7470476"/>
              <a:gd name="connsiteY3" fmla="*/ 337868 h 4488611"/>
              <a:gd name="connsiteX4" fmla="*/ 7105291 w 7470476"/>
              <a:gd name="connsiteY4" fmla="*/ 90577 h 4488611"/>
              <a:gd name="connsiteX5" fmla="*/ 7246189 w 7470476"/>
              <a:gd name="connsiteY5" fmla="*/ 881332 h 4488611"/>
              <a:gd name="connsiteX6" fmla="*/ 6648091 w 7470476"/>
              <a:gd name="connsiteY6" fmla="*/ 2528977 h 4488611"/>
              <a:gd name="connsiteX7" fmla="*/ 4438291 w 7470476"/>
              <a:gd name="connsiteY7" fmla="*/ 2528977 h 4488611"/>
              <a:gd name="connsiteX8" fmla="*/ 3001993 w 7470476"/>
              <a:gd name="connsiteY8" fmla="*/ 2020019 h 4488611"/>
              <a:gd name="connsiteX9" fmla="*/ 1854680 w 7470476"/>
              <a:gd name="connsiteY9" fmla="*/ 2218426 h 4488611"/>
              <a:gd name="connsiteX10" fmla="*/ 1095555 w 7470476"/>
              <a:gd name="connsiteY10" fmla="*/ 3175958 h 4488611"/>
              <a:gd name="connsiteX11" fmla="*/ 1354348 w 7470476"/>
              <a:gd name="connsiteY11" fmla="*/ 4047226 h 4488611"/>
              <a:gd name="connsiteX12" fmla="*/ 2907102 w 7470476"/>
              <a:gd name="connsiteY12" fmla="*/ 4452668 h 4488611"/>
              <a:gd name="connsiteX13" fmla="*/ 4330461 w 7470476"/>
              <a:gd name="connsiteY13" fmla="*/ 4262886 h 4488611"/>
              <a:gd name="connsiteX0" fmla="*/ 0 w 7470476"/>
              <a:gd name="connsiteY0" fmla="*/ 606724 h 4783347"/>
              <a:gd name="connsiteX1" fmla="*/ 1771291 w 7470476"/>
              <a:gd name="connsiteY1" fmla="*/ 4313 h 4783347"/>
              <a:gd name="connsiteX2" fmla="*/ 3303917 w 7470476"/>
              <a:gd name="connsiteY2" fmla="*/ 632604 h 4783347"/>
              <a:gd name="connsiteX3" fmla="*/ 5055080 w 7470476"/>
              <a:gd name="connsiteY3" fmla="*/ 632604 h 4783347"/>
              <a:gd name="connsiteX4" fmla="*/ 7105291 w 7470476"/>
              <a:gd name="connsiteY4" fmla="*/ 385313 h 4783347"/>
              <a:gd name="connsiteX5" fmla="*/ 7246189 w 7470476"/>
              <a:gd name="connsiteY5" fmla="*/ 1176068 h 4783347"/>
              <a:gd name="connsiteX6" fmla="*/ 6648091 w 7470476"/>
              <a:gd name="connsiteY6" fmla="*/ 2823713 h 4783347"/>
              <a:gd name="connsiteX7" fmla="*/ 4438291 w 7470476"/>
              <a:gd name="connsiteY7" fmla="*/ 2823713 h 4783347"/>
              <a:gd name="connsiteX8" fmla="*/ 3001993 w 7470476"/>
              <a:gd name="connsiteY8" fmla="*/ 2314755 h 4783347"/>
              <a:gd name="connsiteX9" fmla="*/ 1854680 w 7470476"/>
              <a:gd name="connsiteY9" fmla="*/ 2513162 h 4783347"/>
              <a:gd name="connsiteX10" fmla="*/ 1095555 w 7470476"/>
              <a:gd name="connsiteY10" fmla="*/ 3470694 h 4783347"/>
              <a:gd name="connsiteX11" fmla="*/ 1354348 w 7470476"/>
              <a:gd name="connsiteY11" fmla="*/ 4341962 h 4783347"/>
              <a:gd name="connsiteX12" fmla="*/ 2907102 w 7470476"/>
              <a:gd name="connsiteY12" fmla="*/ 4747404 h 4783347"/>
              <a:gd name="connsiteX13" fmla="*/ 4330461 w 7470476"/>
              <a:gd name="connsiteY13" fmla="*/ 4557622 h 4783347"/>
              <a:gd name="connsiteX0" fmla="*/ 0 w 6537385"/>
              <a:gd name="connsiteY0" fmla="*/ 1406585 h 4890219"/>
              <a:gd name="connsiteX1" fmla="*/ 838200 w 6537385"/>
              <a:gd name="connsiteY1" fmla="*/ 111185 h 4890219"/>
              <a:gd name="connsiteX2" fmla="*/ 2370826 w 6537385"/>
              <a:gd name="connsiteY2" fmla="*/ 739476 h 4890219"/>
              <a:gd name="connsiteX3" fmla="*/ 4121989 w 6537385"/>
              <a:gd name="connsiteY3" fmla="*/ 739476 h 4890219"/>
              <a:gd name="connsiteX4" fmla="*/ 6172200 w 6537385"/>
              <a:gd name="connsiteY4" fmla="*/ 492185 h 4890219"/>
              <a:gd name="connsiteX5" fmla="*/ 6313098 w 6537385"/>
              <a:gd name="connsiteY5" fmla="*/ 1282940 h 4890219"/>
              <a:gd name="connsiteX6" fmla="*/ 5715000 w 6537385"/>
              <a:gd name="connsiteY6" fmla="*/ 2930585 h 4890219"/>
              <a:gd name="connsiteX7" fmla="*/ 3505200 w 6537385"/>
              <a:gd name="connsiteY7" fmla="*/ 2930585 h 4890219"/>
              <a:gd name="connsiteX8" fmla="*/ 2068902 w 6537385"/>
              <a:gd name="connsiteY8" fmla="*/ 2421627 h 4890219"/>
              <a:gd name="connsiteX9" fmla="*/ 921589 w 6537385"/>
              <a:gd name="connsiteY9" fmla="*/ 2620034 h 4890219"/>
              <a:gd name="connsiteX10" fmla="*/ 162464 w 6537385"/>
              <a:gd name="connsiteY10" fmla="*/ 3577566 h 4890219"/>
              <a:gd name="connsiteX11" fmla="*/ 421257 w 6537385"/>
              <a:gd name="connsiteY11" fmla="*/ 4448834 h 4890219"/>
              <a:gd name="connsiteX12" fmla="*/ 1974011 w 6537385"/>
              <a:gd name="connsiteY12" fmla="*/ 4854276 h 4890219"/>
              <a:gd name="connsiteX13" fmla="*/ 3397370 w 6537385"/>
              <a:gd name="connsiteY13" fmla="*/ 4664494 h 4890219"/>
              <a:gd name="connsiteX0" fmla="*/ 0 w 6537385"/>
              <a:gd name="connsiteY0" fmla="*/ 1358900 h 4842534"/>
              <a:gd name="connsiteX1" fmla="*/ 838200 w 6537385"/>
              <a:gd name="connsiteY1" fmla="*/ 63500 h 4842534"/>
              <a:gd name="connsiteX2" fmla="*/ 1828800 w 6537385"/>
              <a:gd name="connsiteY2" fmla="*/ 977900 h 4842534"/>
              <a:gd name="connsiteX3" fmla="*/ 4121989 w 6537385"/>
              <a:gd name="connsiteY3" fmla="*/ 691791 h 4842534"/>
              <a:gd name="connsiteX4" fmla="*/ 6172200 w 6537385"/>
              <a:gd name="connsiteY4" fmla="*/ 444500 h 4842534"/>
              <a:gd name="connsiteX5" fmla="*/ 6313098 w 6537385"/>
              <a:gd name="connsiteY5" fmla="*/ 1235255 h 4842534"/>
              <a:gd name="connsiteX6" fmla="*/ 5715000 w 6537385"/>
              <a:gd name="connsiteY6" fmla="*/ 2882900 h 4842534"/>
              <a:gd name="connsiteX7" fmla="*/ 3505200 w 6537385"/>
              <a:gd name="connsiteY7" fmla="*/ 2882900 h 4842534"/>
              <a:gd name="connsiteX8" fmla="*/ 2068902 w 6537385"/>
              <a:gd name="connsiteY8" fmla="*/ 2373942 h 4842534"/>
              <a:gd name="connsiteX9" fmla="*/ 921589 w 6537385"/>
              <a:gd name="connsiteY9" fmla="*/ 2572349 h 4842534"/>
              <a:gd name="connsiteX10" fmla="*/ 162464 w 6537385"/>
              <a:gd name="connsiteY10" fmla="*/ 3529881 h 4842534"/>
              <a:gd name="connsiteX11" fmla="*/ 421257 w 6537385"/>
              <a:gd name="connsiteY11" fmla="*/ 4401149 h 4842534"/>
              <a:gd name="connsiteX12" fmla="*/ 1974011 w 6537385"/>
              <a:gd name="connsiteY12" fmla="*/ 4806591 h 4842534"/>
              <a:gd name="connsiteX13" fmla="*/ 3397370 w 6537385"/>
              <a:gd name="connsiteY13" fmla="*/ 4616809 h 4842534"/>
              <a:gd name="connsiteX0" fmla="*/ 0 w 6703683"/>
              <a:gd name="connsiteY0" fmla="*/ 1460501 h 4944135"/>
              <a:gd name="connsiteX1" fmla="*/ 838200 w 6703683"/>
              <a:gd name="connsiteY1" fmla="*/ 165101 h 4944135"/>
              <a:gd name="connsiteX2" fmla="*/ 1828800 w 6703683"/>
              <a:gd name="connsiteY2" fmla="*/ 1079501 h 4944135"/>
              <a:gd name="connsiteX3" fmla="*/ 3124200 w 6703683"/>
              <a:gd name="connsiteY3" fmla="*/ 88900 h 4944135"/>
              <a:gd name="connsiteX4" fmla="*/ 6172200 w 6703683"/>
              <a:gd name="connsiteY4" fmla="*/ 546101 h 4944135"/>
              <a:gd name="connsiteX5" fmla="*/ 6313098 w 6703683"/>
              <a:gd name="connsiteY5" fmla="*/ 1336856 h 4944135"/>
              <a:gd name="connsiteX6" fmla="*/ 5715000 w 6703683"/>
              <a:gd name="connsiteY6" fmla="*/ 2984501 h 4944135"/>
              <a:gd name="connsiteX7" fmla="*/ 3505200 w 6703683"/>
              <a:gd name="connsiteY7" fmla="*/ 2984501 h 4944135"/>
              <a:gd name="connsiteX8" fmla="*/ 2068902 w 6703683"/>
              <a:gd name="connsiteY8" fmla="*/ 2475543 h 4944135"/>
              <a:gd name="connsiteX9" fmla="*/ 921589 w 6703683"/>
              <a:gd name="connsiteY9" fmla="*/ 2673950 h 4944135"/>
              <a:gd name="connsiteX10" fmla="*/ 162464 w 6703683"/>
              <a:gd name="connsiteY10" fmla="*/ 3631482 h 4944135"/>
              <a:gd name="connsiteX11" fmla="*/ 421257 w 6703683"/>
              <a:gd name="connsiteY11" fmla="*/ 4502750 h 4944135"/>
              <a:gd name="connsiteX12" fmla="*/ 1974011 w 6703683"/>
              <a:gd name="connsiteY12" fmla="*/ 4908192 h 4944135"/>
              <a:gd name="connsiteX13" fmla="*/ 3397370 w 6703683"/>
              <a:gd name="connsiteY13" fmla="*/ 4718410 h 4944135"/>
              <a:gd name="connsiteX0" fmla="*/ 0 w 6452798"/>
              <a:gd name="connsiteY0" fmla="*/ 1473201 h 4956835"/>
              <a:gd name="connsiteX1" fmla="*/ 838200 w 6452798"/>
              <a:gd name="connsiteY1" fmla="*/ 177801 h 4956835"/>
              <a:gd name="connsiteX2" fmla="*/ 1828800 w 6452798"/>
              <a:gd name="connsiteY2" fmla="*/ 1092201 h 4956835"/>
              <a:gd name="connsiteX3" fmla="*/ 3124200 w 6452798"/>
              <a:gd name="connsiteY3" fmla="*/ 101600 h 4956835"/>
              <a:gd name="connsiteX4" fmla="*/ 4876800 w 6452798"/>
              <a:gd name="connsiteY4" fmla="*/ 482601 h 4956835"/>
              <a:gd name="connsiteX5" fmla="*/ 6313098 w 6452798"/>
              <a:gd name="connsiteY5" fmla="*/ 1349556 h 4956835"/>
              <a:gd name="connsiteX6" fmla="*/ 5715000 w 6452798"/>
              <a:gd name="connsiteY6" fmla="*/ 2997201 h 4956835"/>
              <a:gd name="connsiteX7" fmla="*/ 3505200 w 6452798"/>
              <a:gd name="connsiteY7" fmla="*/ 2997201 h 4956835"/>
              <a:gd name="connsiteX8" fmla="*/ 2068902 w 6452798"/>
              <a:gd name="connsiteY8" fmla="*/ 2488243 h 4956835"/>
              <a:gd name="connsiteX9" fmla="*/ 921589 w 6452798"/>
              <a:gd name="connsiteY9" fmla="*/ 2686650 h 4956835"/>
              <a:gd name="connsiteX10" fmla="*/ 162464 w 6452798"/>
              <a:gd name="connsiteY10" fmla="*/ 3644182 h 4956835"/>
              <a:gd name="connsiteX11" fmla="*/ 421257 w 6452798"/>
              <a:gd name="connsiteY11" fmla="*/ 4515450 h 4956835"/>
              <a:gd name="connsiteX12" fmla="*/ 1974011 w 6452798"/>
              <a:gd name="connsiteY12" fmla="*/ 4920892 h 4956835"/>
              <a:gd name="connsiteX13" fmla="*/ 3397370 w 6452798"/>
              <a:gd name="connsiteY13" fmla="*/ 4731110 h 4956835"/>
              <a:gd name="connsiteX0" fmla="*/ 0 w 6096000"/>
              <a:gd name="connsiteY0" fmla="*/ 1473201 h 4956835"/>
              <a:gd name="connsiteX1" fmla="*/ 838200 w 6096000"/>
              <a:gd name="connsiteY1" fmla="*/ 177801 h 4956835"/>
              <a:gd name="connsiteX2" fmla="*/ 1828800 w 6096000"/>
              <a:gd name="connsiteY2" fmla="*/ 1092201 h 4956835"/>
              <a:gd name="connsiteX3" fmla="*/ 3124200 w 6096000"/>
              <a:gd name="connsiteY3" fmla="*/ 101600 h 4956835"/>
              <a:gd name="connsiteX4" fmla="*/ 4876800 w 6096000"/>
              <a:gd name="connsiteY4" fmla="*/ 482601 h 4956835"/>
              <a:gd name="connsiteX5" fmla="*/ 5791200 w 6096000"/>
              <a:gd name="connsiteY5" fmla="*/ 1244601 h 4956835"/>
              <a:gd name="connsiteX6" fmla="*/ 5715000 w 6096000"/>
              <a:gd name="connsiteY6" fmla="*/ 2997201 h 4956835"/>
              <a:gd name="connsiteX7" fmla="*/ 3505200 w 6096000"/>
              <a:gd name="connsiteY7" fmla="*/ 2997201 h 4956835"/>
              <a:gd name="connsiteX8" fmla="*/ 2068902 w 6096000"/>
              <a:gd name="connsiteY8" fmla="*/ 2488243 h 4956835"/>
              <a:gd name="connsiteX9" fmla="*/ 921589 w 6096000"/>
              <a:gd name="connsiteY9" fmla="*/ 2686650 h 4956835"/>
              <a:gd name="connsiteX10" fmla="*/ 162464 w 6096000"/>
              <a:gd name="connsiteY10" fmla="*/ 3644182 h 4956835"/>
              <a:gd name="connsiteX11" fmla="*/ 421257 w 6096000"/>
              <a:gd name="connsiteY11" fmla="*/ 4515450 h 4956835"/>
              <a:gd name="connsiteX12" fmla="*/ 1974011 w 6096000"/>
              <a:gd name="connsiteY12" fmla="*/ 4920892 h 4956835"/>
              <a:gd name="connsiteX13" fmla="*/ 3397370 w 6096000"/>
              <a:gd name="connsiteY13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4527430 w 5930900"/>
              <a:gd name="connsiteY7" fmla="*/ 3143850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505200 w 5930900"/>
              <a:gd name="connsiteY8" fmla="*/ 29972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068902 w 5930900"/>
              <a:gd name="connsiteY9" fmla="*/ 2488243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921589 w 5930900"/>
              <a:gd name="connsiteY10" fmla="*/ 2686650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2464 w 5930900"/>
              <a:gd name="connsiteY11" fmla="*/ 3644182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447800 w 5930900"/>
              <a:gd name="connsiteY11" fmla="*/ 34544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56835"/>
              <a:gd name="connsiteX1" fmla="*/ 838200 w 5930900"/>
              <a:gd name="connsiteY1" fmla="*/ 177801 h 4956835"/>
              <a:gd name="connsiteX2" fmla="*/ 1828800 w 5930900"/>
              <a:gd name="connsiteY2" fmla="*/ 1092201 h 4956835"/>
              <a:gd name="connsiteX3" fmla="*/ 3124200 w 5930900"/>
              <a:gd name="connsiteY3" fmla="*/ 101600 h 4956835"/>
              <a:gd name="connsiteX4" fmla="*/ 4876800 w 5930900"/>
              <a:gd name="connsiteY4" fmla="*/ 482601 h 4956835"/>
              <a:gd name="connsiteX5" fmla="*/ 5791200 w 5930900"/>
              <a:gd name="connsiteY5" fmla="*/ 1244601 h 4956835"/>
              <a:gd name="connsiteX6" fmla="*/ 5715000 w 5930900"/>
              <a:gd name="connsiteY6" fmla="*/ 2997201 h 4956835"/>
              <a:gd name="connsiteX7" fmla="*/ 5029200 w 5930900"/>
              <a:gd name="connsiteY7" fmla="*/ 2768601 h 4956835"/>
              <a:gd name="connsiteX8" fmla="*/ 3962400 w 5930900"/>
              <a:gd name="connsiteY8" fmla="*/ 3454401 h 4956835"/>
              <a:gd name="connsiteX9" fmla="*/ 2209800 w 5930900"/>
              <a:gd name="connsiteY9" fmla="*/ 2463801 h 4956835"/>
              <a:gd name="connsiteX10" fmla="*/ 1219200 w 5930900"/>
              <a:gd name="connsiteY10" fmla="*/ 2387601 h 4956835"/>
              <a:gd name="connsiteX11" fmla="*/ 1600200 w 5930900"/>
              <a:gd name="connsiteY11" fmla="*/ 3530601 h 4956835"/>
              <a:gd name="connsiteX12" fmla="*/ 421257 w 5930900"/>
              <a:gd name="connsiteY12" fmla="*/ 4515450 h 4956835"/>
              <a:gd name="connsiteX13" fmla="*/ 1974011 w 5930900"/>
              <a:gd name="connsiteY13" fmla="*/ 4920892 h 4956835"/>
              <a:gd name="connsiteX14" fmla="*/ 3397370 w 5930900"/>
              <a:gd name="connsiteY14" fmla="*/ 4731110 h 4956835"/>
              <a:gd name="connsiteX0" fmla="*/ 0 w 5930900"/>
              <a:gd name="connsiteY0" fmla="*/ 1473201 h 4981516"/>
              <a:gd name="connsiteX1" fmla="*/ 838200 w 5930900"/>
              <a:gd name="connsiteY1" fmla="*/ 177801 h 4981516"/>
              <a:gd name="connsiteX2" fmla="*/ 1828800 w 5930900"/>
              <a:gd name="connsiteY2" fmla="*/ 1092201 h 4981516"/>
              <a:gd name="connsiteX3" fmla="*/ 3124200 w 5930900"/>
              <a:gd name="connsiteY3" fmla="*/ 101600 h 4981516"/>
              <a:gd name="connsiteX4" fmla="*/ 4876800 w 5930900"/>
              <a:gd name="connsiteY4" fmla="*/ 482601 h 4981516"/>
              <a:gd name="connsiteX5" fmla="*/ 5791200 w 5930900"/>
              <a:gd name="connsiteY5" fmla="*/ 1244601 h 4981516"/>
              <a:gd name="connsiteX6" fmla="*/ 5715000 w 5930900"/>
              <a:gd name="connsiteY6" fmla="*/ 2997201 h 4981516"/>
              <a:gd name="connsiteX7" fmla="*/ 5029200 w 5930900"/>
              <a:gd name="connsiteY7" fmla="*/ 2768601 h 4981516"/>
              <a:gd name="connsiteX8" fmla="*/ 3962400 w 5930900"/>
              <a:gd name="connsiteY8" fmla="*/ 3454401 h 4981516"/>
              <a:gd name="connsiteX9" fmla="*/ 2209800 w 5930900"/>
              <a:gd name="connsiteY9" fmla="*/ 2463801 h 4981516"/>
              <a:gd name="connsiteX10" fmla="*/ 1219200 w 5930900"/>
              <a:gd name="connsiteY10" fmla="*/ 2387601 h 4981516"/>
              <a:gd name="connsiteX11" fmla="*/ 1600200 w 5930900"/>
              <a:gd name="connsiteY11" fmla="*/ 3530601 h 4981516"/>
              <a:gd name="connsiteX12" fmla="*/ 1676400 w 5930900"/>
              <a:gd name="connsiteY12" fmla="*/ 4749801 h 4981516"/>
              <a:gd name="connsiteX13" fmla="*/ 1974011 w 5930900"/>
              <a:gd name="connsiteY13" fmla="*/ 4920892 h 4981516"/>
              <a:gd name="connsiteX14" fmla="*/ 3397370 w 5930900"/>
              <a:gd name="connsiteY14" fmla="*/ 4731110 h 4981516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3397370 w 5930900"/>
              <a:gd name="connsiteY14" fmla="*/ 4731110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971800 w 5930900"/>
              <a:gd name="connsiteY14" fmla="*/ 3759201 h 4927601"/>
              <a:gd name="connsiteX0" fmla="*/ 0 w 5930900"/>
              <a:gd name="connsiteY0" fmla="*/ 1473201 h 4927601"/>
              <a:gd name="connsiteX1" fmla="*/ 838200 w 5930900"/>
              <a:gd name="connsiteY1" fmla="*/ 177801 h 4927601"/>
              <a:gd name="connsiteX2" fmla="*/ 1828800 w 5930900"/>
              <a:gd name="connsiteY2" fmla="*/ 1092201 h 4927601"/>
              <a:gd name="connsiteX3" fmla="*/ 3124200 w 5930900"/>
              <a:gd name="connsiteY3" fmla="*/ 101600 h 4927601"/>
              <a:gd name="connsiteX4" fmla="*/ 4876800 w 5930900"/>
              <a:gd name="connsiteY4" fmla="*/ 482601 h 4927601"/>
              <a:gd name="connsiteX5" fmla="*/ 5791200 w 5930900"/>
              <a:gd name="connsiteY5" fmla="*/ 1244601 h 4927601"/>
              <a:gd name="connsiteX6" fmla="*/ 5715000 w 5930900"/>
              <a:gd name="connsiteY6" fmla="*/ 2997201 h 4927601"/>
              <a:gd name="connsiteX7" fmla="*/ 5029200 w 5930900"/>
              <a:gd name="connsiteY7" fmla="*/ 2768601 h 4927601"/>
              <a:gd name="connsiteX8" fmla="*/ 3962400 w 5930900"/>
              <a:gd name="connsiteY8" fmla="*/ 3454401 h 4927601"/>
              <a:gd name="connsiteX9" fmla="*/ 2209800 w 5930900"/>
              <a:gd name="connsiteY9" fmla="*/ 2463801 h 4927601"/>
              <a:gd name="connsiteX10" fmla="*/ 1219200 w 5930900"/>
              <a:gd name="connsiteY10" fmla="*/ 2387601 h 4927601"/>
              <a:gd name="connsiteX11" fmla="*/ 1600200 w 5930900"/>
              <a:gd name="connsiteY11" fmla="*/ 3530601 h 4927601"/>
              <a:gd name="connsiteX12" fmla="*/ 1676400 w 5930900"/>
              <a:gd name="connsiteY12" fmla="*/ 4749801 h 4927601"/>
              <a:gd name="connsiteX13" fmla="*/ 2590800 w 5930900"/>
              <a:gd name="connsiteY13" fmla="*/ 4597400 h 4927601"/>
              <a:gd name="connsiteX14" fmla="*/ 2590800 w 5930900"/>
              <a:gd name="connsiteY14" fmla="*/ 3835401 h 4927601"/>
              <a:gd name="connsiteX0" fmla="*/ 0 w 5930900"/>
              <a:gd name="connsiteY0" fmla="*/ 1473201 h 4953001"/>
              <a:gd name="connsiteX1" fmla="*/ 838200 w 5930900"/>
              <a:gd name="connsiteY1" fmla="*/ 177801 h 4953001"/>
              <a:gd name="connsiteX2" fmla="*/ 1828800 w 5930900"/>
              <a:gd name="connsiteY2" fmla="*/ 1092201 h 4953001"/>
              <a:gd name="connsiteX3" fmla="*/ 3124200 w 5930900"/>
              <a:gd name="connsiteY3" fmla="*/ 101600 h 4953001"/>
              <a:gd name="connsiteX4" fmla="*/ 4876800 w 5930900"/>
              <a:gd name="connsiteY4" fmla="*/ 482601 h 4953001"/>
              <a:gd name="connsiteX5" fmla="*/ 5791200 w 5930900"/>
              <a:gd name="connsiteY5" fmla="*/ 1244601 h 4953001"/>
              <a:gd name="connsiteX6" fmla="*/ 5715000 w 5930900"/>
              <a:gd name="connsiteY6" fmla="*/ 2997201 h 4953001"/>
              <a:gd name="connsiteX7" fmla="*/ 5029200 w 5930900"/>
              <a:gd name="connsiteY7" fmla="*/ 2768601 h 4953001"/>
              <a:gd name="connsiteX8" fmla="*/ 3962400 w 5930900"/>
              <a:gd name="connsiteY8" fmla="*/ 3454401 h 4953001"/>
              <a:gd name="connsiteX9" fmla="*/ 2209800 w 5930900"/>
              <a:gd name="connsiteY9" fmla="*/ 2463801 h 4953001"/>
              <a:gd name="connsiteX10" fmla="*/ 1219200 w 5930900"/>
              <a:gd name="connsiteY10" fmla="*/ 2387601 h 4953001"/>
              <a:gd name="connsiteX11" fmla="*/ 1600200 w 5930900"/>
              <a:gd name="connsiteY11" fmla="*/ 3530601 h 4953001"/>
              <a:gd name="connsiteX12" fmla="*/ 1676400 w 5930900"/>
              <a:gd name="connsiteY12" fmla="*/ 4749801 h 4953001"/>
              <a:gd name="connsiteX13" fmla="*/ 2209800 w 5930900"/>
              <a:gd name="connsiteY13" fmla="*/ 4749801 h 4953001"/>
              <a:gd name="connsiteX14" fmla="*/ 2590800 w 5930900"/>
              <a:gd name="connsiteY14" fmla="*/ 3835401 h 495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30900" h="4953001">
                <a:moveTo>
                  <a:pt x="0" y="1473201"/>
                </a:moveTo>
                <a:cubicBezTo>
                  <a:pt x="591628" y="1505550"/>
                  <a:pt x="533400" y="241301"/>
                  <a:pt x="838200" y="177801"/>
                </a:cubicBezTo>
                <a:cubicBezTo>
                  <a:pt x="1143000" y="114301"/>
                  <a:pt x="1447800" y="1104901"/>
                  <a:pt x="1828800" y="1092201"/>
                </a:cubicBezTo>
                <a:cubicBezTo>
                  <a:pt x="2209800" y="1079501"/>
                  <a:pt x="2616200" y="203200"/>
                  <a:pt x="3124200" y="101600"/>
                </a:cubicBezTo>
                <a:cubicBezTo>
                  <a:pt x="3632200" y="0"/>
                  <a:pt x="4432300" y="292101"/>
                  <a:pt x="4876800" y="482601"/>
                </a:cubicBezTo>
                <a:cubicBezTo>
                  <a:pt x="5321300" y="673101"/>
                  <a:pt x="5651500" y="825501"/>
                  <a:pt x="5791200" y="1244601"/>
                </a:cubicBezTo>
                <a:cubicBezTo>
                  <a:pt x="5930900" y="1663701"/>
                  <a:pt x="5842000" y="2743201"/>
                  <a:pt x="5715000" y="2997201"/>
                </a:cubicBezTo>
                <a:cubicBezTo>
                  <a:pt x="5588000" y="3251201"/>
                  <a:pt x="5321300" y="2692401"/>
                  <a:pt x="5029200" y="2768601"/>
                </a:cubicBezTo>
                <a:cubicBezTo>
                  <a:pt x="4737100" y="2844801"/>
                  <a:pt x="4432300" y="3505201"/>
                  <a:pt x="3962400" y="3454401"/>
                </a:cubicBezTo>
                <a:cubicBezTo>
                  <a:pt x="3492500" y="3403601"/>
                  <a:pt x="2667000" y="2641601"/>
                  <a:pt x="2209800" y="2463801"/>
                </a:cubicBezTo>
                <a:cubicBezTo>
                  <a:pt x="1752600" y="2286001"/>
                  <a:pt x="1320800" y="2209801"/>
                  <a:pt x="1219200" y="2387601"/>
                </a:cubicBezTo>
                <a:cubicBezTo>
                  <a:pt x="1117600" y="2565401"/>
                  <a:pt x="1524000" y="3136901"/>
                  <a:pt x="1600200" y="3530601"/>
                </a:cubicBezTo>
                <a:cubicBezTo>
                  <a:pt x="1676400" y="3924301"/>
                  <a:pt x="1574800" y="4546601"/>
                  <a:pt x="1676400" y="4749801"/>
                </a:cubicBezTo>
                <a:cubicBezTo>
                  <a:pt x="1778000" y="4953001"/>
                  <a:pt x="2057400" y="4902201"/>
                  <a:pt x="2209800" y="4749801"/>
                </a:cubicBezTo>
                <a:cubicBezTo>
                  <a:pt x="2362200" y="4597401"/>
                  <a:pt x="2673470" y="4248750"/>
                  <a:pt x="2590800" y="3835401"/>
                </a:cubicBez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0" y="228600"/>
            <a:ext cx="8775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smtClean="0">
                <a:latin typeface="Verdana" pitchFamily="34" charset="0"/>
              </a:rPr>
              <a:t>Tandem repeats fold together</a:t>
            </a:r>
            <a:endParaRPr lang="en-US" sz="4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925941">
            <a:off x="1321506" y="1701959"/>
            <a:ext cx="983711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245697">
            <a:off x="3616581" y="1166123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3959285">
            <a:off x="6592896" y="2233626"/>
            <a:ext cx="966886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8196300">
            <a:off x="5329481" y="4022007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451254">
            <a:off x="2418393" y="5402462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5328">
            <a:off x="2601342" y="3303990"/>
            <a:ext cx="92911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750474">
            <a:off x="2121063" y="159047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956438">
            <a:off x="4605406" y="1118359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886379">
            <a:off x="6776498" y="3218904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3049575">
            <a:off x="4281548" y="414622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3388728">
            <a:off x="2148385" y="3829953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7942434">
            <a:off x="3113855" y="5437392"/>
            <a:ext cx="983711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Bildschirmpräsentation (4:3)</PresentationFormat>
  <Paragraphs>528</Paragraphs>
  <Slides>72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72</vt:i4>
      </vt:variant>
    </vt:vector>
  </HeadingPairs>
  <TitlesOfParts>
    <vt:vector size="87" baseType="lpstr">
      <vt:lpstr>Arial</vt:lpstr>
      <vt:lpstr>Calibri</vt:lpstr>
      <vt:lpstr>Courier New</vt:lpstr>
      <vt:lpstr>Lucida Sans Unicode</vt:lpstr>
      <vt:lpstr>Times New Roman</vt:lpstr>
      <vt:lpstr>Verdana</vt:lpstr>
      <vt:lpstr>WenQuanYi Micro Hei</vt:lpstr>
      <vt:lpstr>Default Design</vt:lpstr>
      <vt:lpstr>1_Default Design</vt:lpstr>
      <vt:lpstr>2_Default Design</vt:lpstr>
      <vt:lpstr>1_Office Theme</vt:lpstr>
      <vt:lpstr>3_Default Design</vt:lpstr>
      <vt:lpstr>4_Default Design</vt:lpstr>
      <vt:lpstr>Office Theme</vt:lpstr>
      <vt:lpstr>5_Default Design</vt:lpstr>
      <vt:lpstr>Repeats and composition bias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Function of polyQ </vt:lpstr>
      <vt:lpstr>PowerPoint-Präsentation</vt:lpstr>
    </vt:vector>
  </TitlesOfParts>
  <Company>OHRI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199</cp:revision>
  <dcterms:created xsi:type="dcterms:W3CDTF">2005-04-13T15:56:51Z</dcterms:created>
  <dcterms:modified xsi:type="dcterms:W3CDTF">2019-03-13T11:13:52Z</dcterms:modified>
</cp:coreProperties>
</file>