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661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62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9" r:id="rId22"/>
    <p:sldId id="660" r:id="rId23"/>
    <p:sldId id="663" r:id="rId24"/>
    <p:sldId id="656" r:id="rId25"/>
    <p:sldId id="658" r:id="rId26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5632" autoAdjust="0"/>
  </p:normalViewPr>
  <p:slideViewPr>
    <p:cSldViewPr>
      <p:cViewPr varScale="1">
        <p:scale>
          <a:sx n="90" d="100"/>
          <a:sy n="90" d="100"/>
        </p:scale>
        <p:origin x="73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9A55-6915-4874-AE10-8037049079C8}" type="slidenum">
              <a:rPr lang="en-US"/>
              <a:pPr/>
              <a:t>2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5A623-8E76-45B6-A867-2AFAD4EB65A5}" type="slidenum">
              <a:rPr lang="en-US"/>
              <a:pPr/>
              <a:t>11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00DAA-5FC8-4D44-B2EC-6D12A013D670}" type="slidenum">
              <a:rPr lang="en-US"/>
              <a:pPr/>
              <a:t>12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8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85022-6D1A-4990-A5DB-4A6E0423E432}" type="slidenum">
              <a:rPr lang="en-US"/>
              <a:pPr/>
              <a:t>13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31C18-1D98-46D2-8E38-B152AC32E964}" type="slidenum">
              <a:rPr lang="en-US"/>
              <a:pPr/>
              <a:t>14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59D56-B06D-4B9E-A5EE-A2D07641B7F8}" type="slidenum">
              <a:rPr lang="en-US"/>
              <a:pPr/>
              <a:t>15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4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3CC17-D13F-4DAB-B5B5-BFB56F381908}" type="slidenum">
              <a:rPr lang="en-US"/>
              <a:pPr/>
              <a:t>16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E4125-9A1D-4A66-AD54-7D934B8CEF9E}" type="slidenum">
              <a:rPr lang="en-US"/>
              <a:pPr/>
              <a:t>17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0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8A9A2-B322-461A-8AD3-309D626FE652}" type="slidenum">
              <a:rPr lang="en-US"/>
              <a:pPr/>
              <a:t>18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1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2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CE5D-175C-4CF5-8E4C-C975FC3E70E0}" type="slidenum">
              <a:rPr lang="en-US"/>
              <a:pPr/>
              <a:t>3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</a:t>
            </a:r>
            <a:r>
              <a:rPr lang="en-US" baseline="30000" dirty="0" smtClean="0">
                <a:latin typeface="Arial" charset="0"/>
              </a:rPr>
              <a:t>st</a:t>
            </a:r>
            <a:r>
              <a:rPr lang="en-US" dirty="0" smtClean="0">
                <a:latin typeface="Arial" charset="0"/>
              </a:rPr>
              <a:t> hit</a:t>
            </a:r>
            <a:r>
              <a:rPr lang="en-US" baseline="0" dirty="0" smtClean="0">
                <a:latin typeface="Arial" charset="0"/>
              </a:rPr>
              <a:t> 3AU4 1486-2045 / 2</a:t>
            </a:r>
            <a:r>
              <a:rPr lang="en-US" baseline="30000" dirty="0" smtClean="0">
                <a:latin typeface="Arial" charset="0"/>
              </a:rPr>
              <a:t>nd</a:t>
            </a:r>
            <a:r>
              <a:rPr lang="en-US" baseline="0" dirty="0" smtClean="0">
                <a:latin typeface="Arial" charset="0"/>
              </a:rPr>
              <a:t> 3AU5 1486-2045 / 3</a:t>
            </a:r>
            <a:r>
              <a:rPr lang="en-US" baseline="30000" dirty="0" smtClean="0">
                <a:latin typeface="Arial" charset="0"/>
              </a:rPr>
              <a:t>rd</a:t>
            </a:r>
            <a:r>
              <a:rPr lang="en-US" baseline="0" dirty="0" smtClean="0">
                <a:latin typeface="Arial" charset="0"/>
              </a:rPr>
              <a:t> 3PZD 1503-2045 / 4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baseline="0" dirty="0" smtClean="0">
                <a:latin typeface="Arial" charset="0"/>
              </a:rPr>
              <a:t> 5IOH 1-725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2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1W9J myosin II </a:t>
            </a:r>
            <a:r>
              <a:rPr lang="en-US" dirty="0" err="1" smtClean="0">
                <a:latin typeface="Arial" charset="0"/>
              </a:rPr>
              <a:t>Dictyostelium</a:t>
            </a:r>
            <a:r>
              <a:rPr lang="en-US" dirty="0" smtClean="0">
                <a:latin typeface="Arial" charset="0"/>
              </a:rPr>
              <a:t> 58-725</a:t>
            </a:r>
          </a:p>
        </p:txBody>
      </p:sp>
    </p:spTree>
    <p:extLst>
      <p:ext uri="{BB962C8B-B14F-4D97-AF65-F5344CB8AC3E}">
        <p14:creationId xmlns:p14="http://schemas.microsoft.com/office/powerpoint/2010/main" val="2784639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Myosin_head</a:t>
            </a:r>
            <a:r>
              <a:rPr lang="en-US" baseline="0" dirty="0" smtClean="0">
                <a:latin typeface="Arial" charset="0"/>
              </a:rPr>
              <a:t> 65-727 / </a:t>
            </a:r>
            <a:r>
              <a:rPr lang="en-US" dirty="0" smtClean="0">
                <a:latin typeface="Arial" charset="0"/>
              </a:rPr>
              <a:t>MyTH4, RA, FERM_M</a:t>
            </a:r>
          </a:p>
        </p:txBody>
      </p:sp>
    </p:spTree>
    <p:extLst>
      <p:ext uri="{BB962C8B-B14F-4D97-AF65-F5344CB8AC3E}">
        <p14:creationId xmlns:p14="http://schemas.microsoft.com/office/powerpoint/2010/main" val="3796463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MyTH4 :1586-1694a / RA :1711-1752a / FERM_M :1793-1958a</a:t>
            </a:r>
          </a:p>
        </p:txBody>
      </p:sp>
    </p:spTree>
    <p:extLst>
      <p:ext uri="{BB962C8B-B14F-4D97-AF65-F5344CB8AC3E}">
        <p14:creationId xmlns:p14="http://schemas.microsoft.com/office/powerpoint/2010/main" val="202275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50056-2773-4B21-8CAD-77ADA3C91ADB}" type="slidenum">
              <a:rPr lang="en-US"/>
              <a:pPr/>
              <a:t>4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41276-2340-44AB-9AE7-1FC720224065}" type="slidenum">
              <a:rPr lang="en-US"/>
              <a:pPr/>
              <a:t>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C1ED6-7287-411D-8E0F-07F94BF54601}" type="slidenum">
              <a:rPr lang="en-US"/>
              <a:pPr/>
              <a:t>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1CA1E-3F2E-4682-AF6D-9ED046A6C7CE}" type="slidenum">
              <a:rPr lang="en-US"/>
              <a:pPr/>
              <a:t>7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9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CB9D8-A40E-4BAC-901C-0C0634B3E9C5}" type="slidenum">
              <a:rPr lang="en-US"/>
              <a:pPr/>
              <a:t>8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SORL_HUMAN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7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CB9D8-A40E-4BAC-901C-0C0634B3E9C5}" type="slidenum">
              <a:rPr lang="en-US"/>
              <a:pPr/>
              <a:t>9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SORL_HUMAN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7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B708A-437D-4B56-B104-D7304B220DB8}" type="slidenum">
              <a:rPr lang="en-US"/>
              <a:pPr/>
              <a:t>10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1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0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6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5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7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secondary.do?p=v2/secondary/search.jsp#search_sequenc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 smtClean="0"/>
              <a:t> 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en-US" sz="5400" dirty="0" smtClean="0"/>
              <a:t>Protein domains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	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34834" y="4724400"/>
            <a:ext cx="5274331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</a:t>
            </a:r>
            <a:r>
              <a:rPr lang="en-US" sz="24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</a:t>
            </a:r>
            <a:r>
              <a:rPr lang="en-US" sz="18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of Organismic Molecular Evolution,</a:t>
            </a:r>
            <a:endParaRPr lang="en-US" sz="180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</a:t>
            </a:r>
            <a:r>
              <a:rPr lang="en-US" sz="2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Germany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ndrade@uni-mainz.de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603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6086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3143" name="Group 7"/>
          <p:cNvGrpSpPr>
            <a:grpSpLocks/>
          </p:cNvGrpSpPr>
          <p:nvPr/>
        </p:nvGrpSpPr>
        <p:grpSpPr bwMode="auto">
          <a:xfrm>
            <a:off x="125413" y="3825875"/>
            <a:ext cx="8880475" cy="2214563"/>
            <a:chOff x="79" y="2410"/>
            <a:chExt cx="5594" cy="1395"/>
          </a:xfrm>
        </p:grpSpPr>
        <p:pic>
          <p:nvPicPr>
            <p:cNvPr id="60314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" y="2410"/>
              <a:ext cx="4512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314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6" y="3360"/>
              <a:ext cx="1107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296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605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1692275"/>
            <a:ext cx="71628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0600" y="3200400"/>
            <a:ext cx="175736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447800"/>
            <a:ext cx="7734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876800"/>
            <a:ext cx="7762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51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362200"/>
            <a:ext cx="5295900" cy="31908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1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152400" y="1295400"/>
            <a:ext cx="8826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latin typeface="Arial" charset="0"/>
              </a:rPr>
              <a:t>Erik Sonnhammer/Ewan </a:t>
            </a:r>
            <a:r>
              <a:rPr lang="en-US" sz="2800" dirty="0">
                <a:latin typeface="Arial" charset="0"/>
              </a:rPr>
              <a:t>Birney/Alex Bateman	 </a:t>
            </a:r>
            <a:r>
              <a:rPr lang="en-US" sz="2800" dirty="0" smtClean="0">
                <a:latin typeface="Arial" charset="0"/>
              </a:rPr>
              <a:t>http</a:t>
            </a:r>
            <a:r>
              <a:rPr lang="en-US" sz="2800" dirty="0">
                <a:latin typeface="Arial" charset="0"/>
              </a:rPr>
              <a:t>://pfam.xfam.org/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685800" y="5715000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 smtClean="0"/>
              <a:t>Sonnhammer et al (1997) </a:t>
            </a:r>
            <a:r>
              <a:rPr lang="en-US" sz="2000" i="1" dirty="0" smtClean="0"/>
              <a:t>Proteins</a:t>
            </a:r>
          </a:p>
          <a:p>
            <a:pPr>
              <a:buFontTx/>
              <a:buNone/>
            </a:pPr>
            <a:r>
              <a:rPr lang="en-GB" sz="2000" dirty="0" smtClean="0"/>
              <a:t>...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smtClean="0"/>
              <a:t>El Gebali </a:t>
            </a:r>
            <a:r>
              <a:rPr lang="en-US" sz="2000" dirty="0"/>
              <a:t>et al </a:t>
            </a:r>
            <a:r>
              <a:rPr lang="en-US" sz="2000"/>
              <a:t>(</a:t>
            </a:r>
            <a:r>
              <a:rPr lang="en-US" sz="2000" smtClean="0"/>
              <a:t>2019) </a:t>
            </a:r>
            <a:r>
              <a:rPr lang="en-US" sz="2000" i="1" dirty="0"/>
              <a:t>Nucleic Acids Research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9" y="2267382"/>
            <a:ext cx="8565622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pic>
        <p:nvPicPr>
          <p:cNvPr id="609287" name="Picture 7" descr="D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0"/>
            <a:ext cx="8991600" cy="530225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3999"/>
            <a:ext cx="8930355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3" y="1359100"/>
            <a:ext cx="8534400" cy="5498900"/>
          </a:xfrm>
          <a:prstGeom prst="rect">
            <a:avLst/>
          </a:prstGeom>
        </p:spPr>
      </p:pic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pic>
        <p:nvPicPr>
          <p:cNvPr id="6113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819400"/>
            <a:ext cx="64865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81600" y="213045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Wikipedia rules!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PFAM</a:t>
            </a:r>
            <a:endParaRPr lang="en-US" sz="4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7239000" cy="54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7239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CDD</a:t>
            </a:r>
            <a:endParaRPr lang="en-US" sz="4800"/>
          </a:p>
        </p:txBody>
      </p:sp>
      <p:sp>
        <p:nvSpPr>
          <p:cNvPr id="723977" name="Rectangle 9"/>
          <p:cNvSpPr>
            <a:spLocks noChangeArrowheads="1"/>
          </p:cNvSpPr>
          <p:nvPr/>
        </p:nvSpPr>
        <p:spPr bwMode="auto">
          <a:xfrm>
            <a:off x="457200" y="6172200"/>
            <a:ext cx="830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sz="2400" dirty="0" err="1"/>
              <a:t>Marchler</a:t>
            </a:r>
            <a:r>
              <a:rPr lang="en-US" sz="2400" dirty="0"/>
              <a:t>-Bauer et al </a:t>
            </a:r>
            <a:r>
              <a:rPr lang="en-US" sz="2400"/>
              <a:t>(</a:t>
            </a:r>
            <a:r>
              <a:rPr lang="en-US" sz="2400" smtClean="0"/>
              <a:t>2017)</a:t>
            </a:r>
            <a:r>
              <a:rPr lang="en-US" sz="2400" dirty="0"/>
              <a:t> </a:t>
            </a:r>
            <a:r>
              <a:rPr lang="en-US" sz="2400" i="1" dirty="0"/>
              <a:t>Nucleic Acids Res</a:t>
            </a:r>
          </a:p>
        </p:txBody>
      </p:sp>
      <p:sp>
        <p:nvSpPr>
          <p:cNvPr id="723979" name="Rectangle 11"/>
          <p:cNvSpPr>
            <a:spLocks noChangeArrowheads="1"/>
          </p:cNvSpPr>
          <p:nvPr/>
        </p:nvSpPr>
        <p:spPr bwMode="auto">
          <a:xfrm>
            <a:off x="3819525" y="1498600"/>
            <a:ext cx="5324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US" sz="2400" dirty="0"/>
              <a:t>http://www.ncbi.nlm.nih.gov/cdd</a:t>
            </a:r>
          </a:p>
        </p:txBody>
      </p:sp>
      <p:pic>
        <p:nvPicPr>
          <p:cNvPr id="72398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362200"/>
            <a:ext cx="9067800" cy="353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3981" name="Rectangle 13"/>
          <p:cNvSpPr>
            <a:spLocks noChangeArrowheads="1"/>
          </p:cNvSpPr>
          <p:nvPr/>
        </p:nvSpPr>
        <p:spPr bwMode="auto">
          <a:xfrm>
            <a:off x="0" y="1447800"/>
            <a:ext cx="33750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/>
              <a:t>Stephen Br</a:t>
            </a:r>
            <a:r>
              <a:rPr lang="es-ES"/>
              <a:t>yant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CDD</a:t>
            </a:r>
            <a:endParaRPr lang="en-US" sz="4800"/>
          </a:p>
        </p:txBody>
      </p:sp>
      <p:pic>
        <p:nvPicPr>
          <p:cNvPr id="7280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422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60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pic>
        <p:nvPicPr>
          <p:cNvPr id="726024" name="Picture 8" descr="D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8991600" cy="530225"/>
          </a:xfrm>
          <a:prstGeom prst="rect">
            <a:avLst/>
          </a:prstGeom>
          <a:noFill/>
        </p:spPr>
      </p:pic>
      <p:pic>
        <p:nvPicPr>
          <p:cNvPr id="7260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5029200"/>
            <a:ext cx="8915400" cy="87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6027" name="Text Box 11"/>
          <p:cNvSpPr txBox="1">
            <a:spLocks noChangeArrowheads="1"/>
          </p:cNvSpPr>
          <p:nvPr/>
        </p:nvSpPr>
        <p:spPr bwMode="auto">
          <a:xfrm>
            <a:off x="152400" y="17526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/>
              <a:t>SMART</a:t>
            </a:r>
            <a:endParaRPr lang="en-US" sz="2400" b="1"/>
          </a:p>
        </p:txBody>
      </p:sp>
      <p:sp>
        <p:nvSpPr>
          <p:cNvPr id="726028" name="Text Box 12"/>
          <p:cNvSpPr txBox="1">
            <a:spLocks noChangeArrowheads="1"/>
          </p:cNvSpPr>
          <p:nvPr/>
        </p:nvSpPr>
        <p:spPr bwMode="auto">
          <a:xfrm>
            <a:off x="228600" y="3200400"/>
            <a:ext cx="1131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/>
              <a:t>PFAM</a:t>
            </a:r>
            <a:endParaRPr lang="en-US" sz="2400" b="1"/>
          </a:p>
        </p:txBody>
      </p:sp>
      <p:sp>
        <p:nvSpPr>
          <p:cNvPr id="726029" name="Text Box 13"/>
          <p:cNvSpPr txBox="1">
            <a:spLocks noChangeArrowheads="1"/>
          </p:cNvSpPr>
          <p:nvPr/>
        </p:nvSpPr>
        <p:spPr bwMode="auto">
          <a:xfrm>
            <a:off x="152400" y="4495800"/>
            <a:ext cx="9096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 b="1"/>
              <a:t>CDD</a:t>
            </a:r>
            <a:endParaRPr lang="en-US" sz="2400" b="1"/>
          </a:p>
        </p:txBody>
      </p:sp>
      <p:sp>
        <p:nvSpPr>
          <p:cNvPr id="726030" name="Text Box 14"/>
          <p:cNvSpPr txBox="1">
            <a:spLocks noChangeArrowheads="1"/>
          </p:cNvSpPr>
          <p:nvPr/>
        </p:nvSpPr>
        <p:spPr bwMode="auto">
          <a:xfrm>
            <a:off x="762000" y="914400"/>
            <a:ext cx="72310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/>
              <a:t>SORLA</a:t>
            </a:r>
            <a:r>
              <a:rPr lang="en-GB"/>
              <a:t>/</a:t>
            </a:r>
            <a:r>
              <a:rPr lang="es-ES"/>
              <a:t>SORL1 from </a:t>
            </a:r>
            <a:r>
              <a:rPr lang="es-ES" i="1"/>
              <a:t>Homo sapiens</a:t>
            </a:r>
            <a:endParaRPr lang="en-US" i="1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4425"/>
            <a:ext cx="8915400" cy="3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 smtClean="0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26861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Let’s see whether human myosin X (UniProt id Q9HD67) or its homologs have a solved structure. Go to PDB’s BLAST page: 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 smtClean="0"/>
              <a:t>Menu &gt; Search &gt; Sequences </a:t>
            </a:r>
            <a:endParaRPr lang="en-US" sz="2000" dirty="0"/>
          </a:p>
          <a:p>
            <a:pPr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www.rcsb.org/pdb/secondary.do?p=v2/secondary/search.jsp#search_sequences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buNone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Obtain from UniProt the protein sequence “Q9HD67” and paste it the Entry Query Sequence window. 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 the Choose Search Set you can select the database to search against: select as Database option "Protein Data Bank".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 smtClean="0"/>
              <a:t>Examine a </a:t>
            </a:r>
            <a:r>
              <a:rPr lang="en-GB" sz="2400" b="1" dirty="0" err="1" smtClean="0"/>
              <a:t>UniProt</a:t>
            </a:r>
            <a:r>
              <a:rPr lang="en-GB" sz="2400" b="1" dirty="0" smtClean="0"/>
              <a:t> Entry and find related PDBs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83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2582863"/>
            <a:ext cx="3032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Introduction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764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80865"/>
            <a:ext cx="7491109" cy="4435224"/>
          </a:xfrm>
          <a:prstGeom prst="rect">
            <a:avLst/>
          </a:prstGeom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 smtClean="0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 smtClean="0"/>
              <a:t>Examine a </a:t>
            </a:r>
            <a:r>
              <a:rPr lang="en-GB" sz="2400" b="1" dirty="0" err="1" smtClean="0"/>
              <a:t>UniProt</a:t>
            </a:r>
            <a:r>
              <a:rPr lang="en-GB" sz="2400" b="1" dirty="0" smtClean="0"/>
              <a:t> Entry and find related PDBs</a:t>
            </a:r>
            <a:endParaRPr lang="en-US" sz="2400" b="1" dirty="0"/>
          </a:p>
        </p:txBody>
      </p:sp>
      <p:sp>
        <p:nvSpPr>
          <p:cNvPr id="4" name="Rechteck 3"/>
          <p:cNvSpPr/>
          <p:nvPr/>
        </p:nvSpPr>
        <p:spPr>
          <a:xfrm>
            <a:off x="3886200" y="4114800"/>
            <a:ext cx="3375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Paste sequence here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 smtClean="0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7565" y="1447800"/>
            <a:ext cx="84210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Hit the “Run Sequence Search” below the input window.</a:t>
            </a:r>
            <a:endParaRPr lang="en-GB" sz="2400" dirty="0" smtClean="0"/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Considering that your query was a human myosin X, </a:t>
            </a:r>
            <a:r>
              <a:rPr lang="en-GB" sz="2400" dirty="0" smtClean="0">
                <a:solidFill>
                  <a:srgbClr val="0000FF"/>
                </a:solidFill>
              </a:rPr>
              <a:t>can you interpret the first three hits? Which part of your query was matched? Which protein was hit in the database?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What about the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hit?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 smtClean="0"/>
              <a:t>Examine a </a:t>
            </a:r>
            <a:r>
              <a:rPr lang="en-GB" sz="2400" b="1" dirty="0" err="1" smtClean="0"/>
              <a:t>UniProt</a:t>
            </a:r>
            <a:r>
              <a:rPr lang="en-GB" sz="2400" b="1" dirty="0" smtClean="0"/>
              <a:t> Entry and find related PDBs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9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 smtClean="0">
                <a:latin typeface="Verdana" pitchFamily="34" charset="0"/>
              </a:rPr>
              <a:t>Exercise 1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7565" y="1447800"/>
            <a:ext cx="84210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Hit the “Run Sequence Search” below the input window.</a:t>
            </a:r>
            <a:endParaRPr lang="en-GB" sz="2400" dirty="0" smtClean="0"/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Considering that your query was a human myosin X, </a:t>
            </a:r>
            <a:r>
              <a:rPr lang="en-GB" sz="2400" dirty="0" smtClean="0">
                <a:solidFill>
                  <a:srgbClr val="0000FF"/>
                </a:solidFill>
              </a:rPr>
              <a:t>can you interpret the first three hits? Which part of your query was matched? Which protein was hit in the database?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What about the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hit?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FF"/>
                </a:solidFill>
              </a:rPr>
              <a:t>Can you find a hit to a protein that is not human myosin X? Which part of your query was matched?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268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 smtClean="0"/>
              <a:t>Examine a </a:t>
            </a:r>
            <a:r>
              <a:rPr lang="en-GB" sz="2400" b="1" dirty="0" err="1" smtClean="0"/>
              <a:t>UniProt</a:t>
            </a:r>
            <a:r>
              <a:rPr lang="en-GB" sz="2400" b="1" dirty="0" smtClean="0"/>
              <a:t> Entry and find related PDBs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20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 smtClean="0">
                <a:latin typeface="Verdana" pitchFamily="34" charset="0"/>
              </a:rPr>
              <a:t>Exercise 2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219201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itchFamily="34" charset="0"/>
              </a:rPr>
              <a:t>Let’s look at the domains predicted for human myosin X. </a:t>
            </a:r>
            <a:r>
              <a:rPr lang="en-GB" sz="2400" dirty="0" smtClean="0">
                <a:latin typeface="Verdana" pitchFamily="34" charset="0"/>
              </a:rPr>
              <a:t>Go to PFAM: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hlinkClick r:id="rId3"/>
              </a:rPr>
              <a:t>http://pfam.xfam.org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Select the option VIEW A SEQUENCE</a:t>
            </a:r>
          </a:p>
          <a:p>
            <a:pPr>
              <a:buNone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Type in the window the UniProt id of the protein sequence “Q9HD67” and hit the Go button.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Compare the positions of the domains predicted with the ranges of the BLAST matches in PDB from the previous exercise. </a:t>
            </a:r>
          </a:p>
          <a:p>
            <a:pPr>
              <a:buNone/>
            </a:pPr>
            <a:endParaRPr lang="en-GB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00FF"/>
                </a:solidFill>
              </a:rPr>
              <a:t>Which </a:t>
            </a:r>
            <a:r>
              <a:rPr lang="en-GB" sz="2400" smtClean="0">
                <a:solidFill>
                  <a:srgbClr val="0000FF"/>
                </a:solidFill>
              </a:rPr>
              <a:t>domains were </a:t>
            </a:r>
            <a:r>
              <a:rPr lang="en-GB" sz="2400" dirty="0" smtClean="0">
                <a:solidFill>
                  <a:srgbClr val="0000FF"/>
                </a:solidFill>
              </a:rPr>
              <a:t>matched in the human myosin X by each of those hits?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031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800" b="1" dirty="0" smtClean="0"/>
              <a:t>Analyse domain predictions with PFAM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72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4000" b="1" smtClean="0">
                <a:latin typeface="Verdana" pitchFamily="34" charset="0"/>
              </a:rPr>
              <a:t>Exercise 3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219201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Open the structure of the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hit (3PZD) in Chimera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FF"/>
                </a:solidFill>
              </a:rPr>
              <a:t>Now colour the fragments corresponding to the PFAM domains MyTH4 (in purple), RAS associated (in orange) and FERM_M (in pink).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rgbClr val="0000FF"/>
                </a:solidFill>
              </a:rPr>
              <a:t>How do the PFAM annotations fit the structure?</a:t>
            </a:r>
          </a:p>
          <a:p>
            <a:pPr>
              <a:buFont typeface="Arial" pitchFamily="34" charset="0"/>
              <a:buChar char="•"/>
            </a:pPr>
            <a:endParaRPr lang="en-GB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00FF"/>
                </a:solidFill>
              </a:rPr>
              <a:t>How many more domains can you identify visually?</a:t>
            </a:r>
          </a:p>
          <a:p>
            <a:pPr>
              <a:buNone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Chain B in this structure is a small peptide. 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FF"/>
                </a:solidFill>
              </a:rPr>
              <a:t>Which part of the human myosin X is interacting with this peptide in relation to the domains you have </a:t>
            </a:r>
            <a:r>
              <a:rPr lang="en-GB" sz="2400" smtClean="0">
                <a:solidFill>
                  <a:srgbClr val="0000FF"/>
                </a:solidFill>
              </a:rPr>
              <a:t>coloured? And what about the glycerol?</a:t>
            </a:r>
            <a:endParaRPr lang="en-GB" sz="2400" dirty="0" smtClean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38274" y="609600"/>
            <a:ext cx="6048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800" b="1" dirty="0" smtClean="0"/>
              <a:t>Examine domains in Chimera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96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2457450"/>
            <a:ext cx="30480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Introduction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521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534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4000" dirty="0"/>
              <a:t>Why to search for domains:</a:t>
            </a:r>
          </a:p>
          <a:p>
            <a:pPr>
              <a:buFontTx/>
              <a:buNone/>
            </a:pP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Protein structural determination </a:t>
            </a:r>
            <a:r>
              <a:rPr lang="en-US" sz="2400" dirty="0" smtClean="0">
                <a:latin typeface="Arial" charset="0"/>
              </a:rPr>
              <a:t>methods </a:t>
            </a:r>
            <a:r>
              <a:rPr lang="en-US" sz="2400" dirty="0">
                <a:latin typeface="Arial" charset="0"/>
              </a:rPr>
              <a:t>such as X-ray crystallography and NMR have size limitations </a:t>
            </a:r>
            <a:r>
              <a:rPr lang="en-US" sz="2400" dirty="0" smtClean="0">
                <a:latin typeface="Arial" charset="0"/>
              </a:rPr>
              <a:t>that limit </a:t>
            </a:r>
            <a:r>
              <a:rPr lang="en-US" sz="2400" dirty="0">
                <a:latin typeface="Arial" charset="0"/>
              </a:rPr>
              <a:t>their use. 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Multiple sequence alignment at the domain level can result in the detection of homologous sequences that are more difficult to detect using a complete chain sequence. 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Methods used to gain an insight into the structure and function of a protein </a:t>
            </a:r>
            <a:r>
              <a:rPr lang="en-US" sz="2400" dirty="0" smtClean="0">
                <a:latin typeface="Arial" charset="0"/>
              </a:rPr>
              <a:t>work </a:t>
            </a:r>
            <a:r>
              <a:rPr lang="en-US" sz="2400" dirty="0">
                <a:latin typeface="Arial" charset="0"/>
              </a:rPr>
              <a:t>best at the domain level. </a:t>
            </a:r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Domains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318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/>
              <a:t>Schultz et al (1998) </a:t>
            </a:r>
            <a:r>
              <a:rPr lang="en-US" sz="2400" i="1" dirty="0"/>
              <a:t>PNAS</a:t>
            </a:r>
            <a:endParaRPr lang="en-GB" sz="2400" i="1" dirty="0"/>
          </a:p>
          <a:p>
            <a:pPr>
              <a:buFontTx/>
              <a:buNone/>
            </a:pPr>
            <a:r>
              <a:rPr lang="en-GB" sz="2400" i="1" dirty="0"/>
              <a:t>…</a:t>
            </a:r>
            <a:endParaRPr lang="en-US" sz="2400" i="1" dirty="0"/>
          </a:p>
          <a:p>
            <a:pPr>
              <a:buFontTx/>
              <a:buNone/>
            </a:pPr>
            <a:r>
              <a:rPr lang="en-US" sz="2400" dirty="0" err="1"/>
              <a:t>Letunic</a:t>
            </a:r>
            <a:r>
              <a:rPr lang="en-US" sz="2400" dirty="0"/>
              <a:t> et al </a:t>
            </a:r>
            <a:r>
              <a:rPr lang="en-US" sz="2400"/>
              <a:t>(</a:t>
            </a:r>
            <a:r>
              <a:rPr lang="en-US" sz="2400" smtClean="0"/>
              <a:t>2017)</a:t>
            </a:r>
            <a:r>
              <a:rPr lang="en-US" sz="2400" i="1" smtClean="0"/>
              <a:t> </a:t>
            </a:r>
            <a:r>
              <a:rPr lang="en-US" sz="2400" i="1" dirty="0"/>
              <a:t>Nucleic Acids Research</a:t>
            </a:r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1219200" y="14478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Peer Bork		http://smart.embl.de/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838200" y="2133600"/>
            <a:ext cx="68183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Manual definition of domain (bibliography)</a:t>
            </a:r>
          </a:p>
          <a:p>
            <a:pPr>
              <a:buFontTx/>
              <a:buNone/>
            </a:pPr>
            <a:endParaRPr lang="en-US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Generate profile from instances of domain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Search for remote homologs (</a:t>
            </a:r>
            <a:r>
              <a:rPr lang="en-US" sz="2800" dirty="0" err="1">
                <a:latin typeface="Arial" charset="0"/>
              </a:rPr>
              <a:t>HMMer</a:t>
            </a:r>
            <a:r>
              <a:rPr lang="en-US" sz="2800" dirty="0">
                <a:latin typeface="Arial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Include them in profile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Iterate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39425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113713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53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95487"/>
            <a:ext cx="5379975" cy="2822396"/>
          </a:xfrm>
          <a:prstGeom prst="rect">
            <a:avLst/>
          </a:prstGeom>
        </p:spPr>
      </p:pic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438400"/>
            <a:ext cx="8279552" cy="40386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340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5" y="1662113"/>
            <a:ext cx="6637595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/>
              <a:t>Domain databases</a:t>
            </a:r>
            <a:endParaRPr lang="en-US" sz="4400"/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SMART</a:t>
            </a:r>
            <a:endParaRPr lang="en-US" sz="4800"/>
          </a:p>
        </p:txBody>
      </p:sp>
      <p:pic>
        <p:nvPicPr>
          <p:cNvPr id="601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8991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86100"/>
            <a:ext cx="34385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10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495800"/>
            <a:ext cx="4495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4884738" y="990600"/>
            <a:ext cx="3727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US" sz="2000">
                <a:latin typeface="Arial" charset="0"/>
              </a:rPr>
              <a:t>Extra features:</a:t>
            </a:r>
          </a:p>
          <a:p>
            <a:pPr algn="r">
              <a:buFontTx/>
              <a:buNone/>
            </a:pPr>
            <a:r>
              <a:rPr lang="en-US" sz="2000">
                <a:latin typeface="Arial" charset="0"/>
              </a:rPr>
              <a:t>Signal-peptide,</a:t>
            </a:r>
          </a:p>
          <a:p>
            <a:pPr algn="r">
              <a:buFontTx/>
              <a:buNone/>
            </a:pPr>
            <a:r>
              <a:rPr lang="en-US" sz="2000">
                <a:latin typeface="Arial" charset="0"/>
              </a:rPr>
              <a:t>low complexity, TM, coiled coils</a:t>
            </a:r>
          </a:p>
        </p:txBody>
      </p:sp>
    </p:spTree>
    <p:extLst>
      <p:ext uri="{BB962C8B-B14F-4D97-AF65-F5344CB8AC3E}">
        <p14:creationId xmlns:p14="http://schemas.microsoft.com/office/powerpoint/2010/main" val="515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Bildschirmpräsentation (4:3)</PresentationFormat>
  <Paragraphs>160</Paragraphs>
  <Slides>24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Verdana</vt:lpstr>
      <vt:lpstr>Default Design</vt:lpstr>
      <vt:lpstr>1_Default Design</vt:lpstr>
      <vt:lpstr>  Protein domains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196</cp:revision>
  <cp:lastPrinted>2018-08-30T09:53:46Z</cp:lastPrinted>
  <dcterms:created xsi:type="dcterms:W3CDTF">2005-04-13T15:56:51Z</dcterms:created>
  <dcterms:modified xsi:type="dcterms:W3CDTF">2019-03-12T14:46:18Z</dcterms:modified>
</cp:coreProperties>
</file>