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621" r:id="rId3"/>
    <p:sldId id="566" r:id="rId4"/>
    <p:sldId id="611" r:id="rId5"/>
    <p:sldId id="614" r:id="rId6"/>
    <p:sldId id="612" r:id="rId7"/>
    <p:sldId id="624" r:id="rId8"/>
    <p:sldId id="618" r:id="rId9"/>
    <p:sldId id="619" r:id="rId10"/>
    <p:sldId id="622" r:id="rId11"/>
    <p:sldId id="617" r:id="rId12"/>
    <p:sldId id="623" r:id="rId13"/>
    <p:sldId id="620" r:id="rId14"/>
    <p:sldId id="616" r:id="rId15"/>
    <p:sldId id="613" r:id="rId16"/>
    <p:sldId id="615" r:id="rId17"/>
  </p:sldIdLst>
  <p:sldSz cx="9144000" cy="6858000" type="screen4x3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FF0000"/>
    <a:srgbClr val="D9EDEF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9" autoAdjust="0"/>
    <p:restoredTop sz="94660"/>
  </p:normalViewPr>
  <p:slideViewPr>
    <p:cSldViewPr>
      <p:cViewPr varScale="1">
        <p:scale>
          <a:sx n="85" d="100"/>
          <a:sy n="85" d="100"/>
        </p:scale>
        <p:origin x="989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3029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fld id="{30C8F8EA-6E9A-450E-AB3D-2A57E7FF6260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50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3337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300">
                <a:latin typeface="Arial" charset="0"/>
              </a:defRPr>
            </a:lvl1pPr>
          </a:lstStyle>
          <a:p>
            <a:fld id="{5727CA8C-4A7C-4591-AD45-718F8DF3F10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830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2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26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11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89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12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Extra exercise. Find two Cysteines that could form a disulfide bridge.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28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13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5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14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46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15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30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3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68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4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1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5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6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6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1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7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58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8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6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9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4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AF3E2-5B27-436E-A89B-C37740F82EE8}" type="slidenum">
              <a:rPr lang="en-US"/>
              <a:pPr/>
              <a:t>10</a:t>
            </a:fld>
            <a:endParaRPr lang="en-US"/>
          </a:p>
        </p:txBody>
      </p:sp>
      <p:sp>
        <p:nvSpPr>
          <p:cNvPr id="71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3PZD glycerol - 8 residues - Cys 1706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6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7205-B13A-48A1-BE4C-A797714CF5F9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4398E-CBCE-47A6-B420-B6F075AD5132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0F9CB-B767-4AF5-AAF0-450DC858B1DE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3D2B4-CB01-4A47-803E-B88E49321BB0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391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A2559-09A7-4826-B4F0-EBEB9A421844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19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1B6659-49F1-4561-9E20-2FE3BFCE6AAB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349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D1DEE-6337-4AB2-99D4-077669096BDA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3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63D6-C4EA-493B-A66B-EAA25C4B05C0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6369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AC692F-9071-4F5E-8F08-8BF86C861234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91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5EAFA-4CA5-4C63-B794-37F81EB5BE1C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22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C9A55-3DBE-4B85-804F-A7AA641DA7E0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03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87B4F-B69D-4846-A487-C196867C1B3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AA2F3-CE2B-4051-A3CA-679D3535BECC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613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0BEE9-D90B-4D7B-8C0E-5E222CE789F4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411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ACC93-A5A9-499A-A812-DF5FDCCEEE52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755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BFDC20-1591-48AA-80A7-029B1C0C62CD}" type="slidenum">
              <a:rPr lang="en-US">
                <a:solidFill>
                  <a:srgbClr val="000000"/>
                </a:solidFill>
              </a:rPr>
              <a:pPr/>
              <a:t>‹Nr.›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9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01038-4D75-4288-B2A7-B3E3FE59CFFB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0D4ED-E9C6-472B-BE2B-542A7775225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2FF455-D698-4B6A-94C7-AC723AA162B5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4A470-6B77-4EE7-B0EB-FEA1231856C1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B9419-AF92-4D7E-8721-1F4EFE799D54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DC164-F3D5-47D6-B52A-D48FBB7B0A50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498F1B-514E-4351-AFA9-B5B40FA653AF}" type="slidenum">
              <a:rPr lang="en-US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400">
                <a:latin typeface="+mn-lt"/>
              </a:defRPr>
            </a:lvl1pPr>
          </a:lstStyle>
          <a:p>
            <a:fld id="{9B3EFE0E-17B2-41BF-8C3A-D1D788728138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algn="ctr">
              <a:buFontTx/>
              <a:buNone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buFontTx/>
              <a:buNone/>
            </a:pPr>
            <a:fld id="{70797F77-B372-4561-9A3E-22C962134C6A}" type="slidenum">
              <a:rPr lang="en-US">
                <a:solidFill>
                  <a:srgbClr val="000000"/>
                </a:solidFill>
                <a:latin typeface="Arial" charset="0"/>
              </a:rPr>
              <a:pPr>
                <a:buFontTx/>
                <a:buNone/>
              </a:pPr>
              <a:t>‹Nr.›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94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52400"/>
            <a:ext cx="9144000" cy="838200"/>
          </a:xfrm>
          <a:prstGeom prst="rect">
            <a:avLst/>
          </a:prstGeom>
          <a:solidFill>
            <a:srgbClr val="0F5B8F"/>
          </a:solidFill>
          <a:ln w="254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Tx/>
              <a:buNone/>
            </a:pPr>
            <a:endParaRPr lang="en-US" sz="18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04800" y="298174"/>
            <a:ext cx="19050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buFontTx/>
              <a:buNone/>
            </a:pPr>
            <a:endParaRPr lang="en-US" sz="1800" b="1" smtClean="0">
              <a:solidFill>
                <a:srgbClr val="000000"/>
              </a:solidFill>
            </a:endParaRPr>
          </a:p>
        </p:txBody>
      </p:sp>
      <p:pic>
        <p:nvPicPr>
          <p:cNvPr id="1026" name="Bild 3" descr="JGU-Logo_farbe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13" y="-2"/>
            <a:ext cx="23368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629387"/>
            <a:ext cx="7696199" cy="2879285"/>
          </a:xfrm>
        </p:spPr>
        <p:txBody>
          <a:bodyPr/>
          <a:lstStyle/>
          <a:p>
            <a:r>
              <a:rPr lang="en-US" sz="5400" dirty="0" smtClean="0"/>
              <a:t> </a:t>
            </a:r>
            <a:r>
              <a:rPr lang="de-DE" sz="5400" dirty="0"/>
              <a:t/>
            </a:r>
            <a:br>
              <a:rPr lang="de-DE" sz="5400" dirty="0"/>
            </a:br>
            <a:r>
              <a:rPr lang="en-US" sz="5400" dirty="0" smtClean="0"/>
              <a:t>Protein 3D representation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	</a:t>
            </a:r>
            <a:endParaRPr lang="en-US" sz="54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14500" y="4648200"/>
            <a:ext cx="5715000" cy="187743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24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Miguel </a:t>
            </a:r>
            <a:r>
              <a:rPr lang="en-US" sz="24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Andrade</a:t>
            </a:r>
          </a:p>
          <a:p>
            <a:pPr algn="ctr"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Faculty of Biology</a:t>
            </a:r>
            <a:r>
              <a:rPr lang="en-US" sz="180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endParaRPr lang="en-US" sz="1800" smtClean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buFontTx/>
              <a:buNone/>
            </a:pPr>
            <a:r>
              <a:rPr lang="en-US" sz="180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Institute of Organismic and Molecular Evolution</a:t>
            </a:r>
            <a:endParaRPr lang="en-US" sz="1800" dirty="0" smtClean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buFontTx/>
              <a:buNone/>
            </a:pPr>
            <a:r>
              <a:rPr lang="en-US" sz="18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Johannes Gutenberg University </a:t>
            </a:r>
          </a:p>
          <a:p>
            <a:pPr algn="ctr">
              <a:buFontTx/>
              <a:buNone/>
            </a:pPr>
            <a:r>
              <a:rPr lang="en-US" sz="200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Mainz</a:t>
            </a:r>
            <a:r>
              <a:rPr lang="en-US" sz="20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Germany</a:t>
            </a:r>
            <a:endParaRPr lang="en-US" sz="20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buFontTx/>
              <a:buNone/>
            </a:pPr>
            <a:r>
              <a:rPr lang="en-US" sz="18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en-US" sz="1800" dirty="0" smtClean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ndrade@uni-mainz.de</a:t>
            </a:r>
            <a:endParaRPr lang="en-US" sz="1800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1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4800" y="5334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smtClean="0"/>
              <a:t>Try </a:t>
            </a:r>
            <a:r>
              <a:rPr lang="en-US" sz="2400" b="1" dirty="0" smtClean="0"/>
              <a:t>these steps on the molecule of glycerol</a:t>
            </a:r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dirty="0" smtClean="0"/>
              <a:t>You can see which residues are close to the molecule of glycerol:</a:t>
            </a:r>
          </a:p>
          <a:p>
            <a:pPr>
              <a:buNone/>
            </a:pPr>
            <a:r>
              <a:rPr lang="en-US" sz="2400" dirty="0" smtClean="0"/>
              <a:t>Select &gt; zone &gt; </a:t>
            </a:r>
          </a:p>
          <a:p>
            <a:pPr>
              <a:buNone/>
            </a:pPr>
            <a:r>
              <a:rPr lang="en-US" sz="2400" dirty="0" smtClean="0"/>
              <a:t>Then specify in the window that appears: select all atoms at &lt;</a:t>
            </a:r>
            <a:r>
              <a:rPr lang="en-US" sz="2400" smtClean="0"/>
              <a:t>5.0 angstroms </a:t>
            </a:r>
            <a:r>
              <a:rPr lang="en-US" sz="2400" dirty="0" smtClean="0"/>
              <a:t>from the selection</a:t>
            </a:r>
            <a:endParaRPr lang="en-US" sz="2400" dirty="0"/>
          </a:p>
          <a:p>
            <a:pPr>
              <a:buNone/>
            </a:pPr>
            <a:endParaRPr lang="en-US" sz="2400" smtClean="0"/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How many residues are at less than 5.0 angstroms from the glycerol molecule?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Is there a cysteine among those? Which residue number?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To get back select all (arrow up) then </a:t>
            </a:r>
          </a:p>
          <a:p>
            <a:pPr>
              <a:buNone/>
            </a:pPr>
            <a:r>
              <a:rPr lang="en-US" sz="2400" dirty="0" smtClean="0"/>
              <a:t>Actions &gt; Focus</a:t>
            </a:r>
          </a:p>
        </p:txBody>
      </p:sp>
    </p:spTree>
    <p:extLst>
      <p:ext uri="{BB962C8B-B14F-4D97-AF65-F5344CB8AC3E}">
        <p14:creationId xmlns:p14="http://schemas.microsoft.com/office/powerpoint/2010/main" val="73787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81000" y="6858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Measuring distances</a:t>
            </a:r>
            <a:endParaRPr lang="en-US" sz="2400" b="1" dirty="0"/>
          </a:p>
          <a:p>
            <a:pPr>
              <a:buNone/>
            </a:pPr>
            <a:r>
              <a:rPr lang="en-US" sz="2400" dirty="0" smtClean="0"/>
              <a:t>Keep the focus on the molecule of glycerol. We can measure how far from it are </a:t>
            </a:r>
            <a:r>
              <a:rPr lang="en-US" sz="2400" smtClean="0"/>
              <a:t>the atoms of the side chains of the residues around it.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Tools &gt; Structure analysis &gt; distances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To define a distance select one atom in the glycerol with </a:t>
            </a:r>
            <a:r>
              <a:rPr lang="en-US" sz="2400" dirty="0" err="1" smtClean="0"/>
              <a:t>Ctrl+click</a:t>
            </a:r>
            <a:r>
              <a:rPr lang="en-US" sz="2400" dirty="0" smtClean="0"/>
              <a:t> and a second </a:t>
            </a:r>
            <a:r>
              <a:rPr lang="en-US" sz="2400" smtClean="0"/>
              <a:t>in a side chain of an amino acid in the </a:t>
            </a:r>
            <a:r>
              <a:rPr lang="en-US" sz="2400" dirty="0" smtClean="0"/>
              <a:t>protein with </a:t>
            </a:r>
            <a:r>
              <a:rPr lang="en-US" sz="2400" dirty="0" err="1" smtClean="0"/>
              <a:t>Shif</a:t>
            </a:r>
            <a:r>
              <a:rPr lang="es-ES" sz="2400" dirty="0" smtClean="0"/>
              <a:t>t</a:t>
            </a:r>
            <a:r>
              <a:rPr lang="en-US" sz="2400" dirty="0" smtClean="0"/>
              <a:t>+</a:t>
            </a:r>
            <a:r>
              <a:rPr lang="en-US" sz="2400" dirty="0" err="1" smtClean="0"/>
              <a:t>Ctrl+click</a:t>
            </a:r>
            <a:r>
              <a:rPr lang="en-US" sz="2400" dirty="0" smtClean="0"/>
              <a:t>. Then press the button “Create” in the small window.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What is the closest distance of an oxygen of the glycerol to the sulfur of </a:t>
            </a:r>
            <a:r>
              <a:rPr lang="en-US" sz="2400" smtClean="0">
                <a:solidFill>
                  <a:srgbClr val="0000FF"/>
                </a:solidFill>
              </a:rPr>
              <a:t>cysteine </a:t>
            </a:r>
            <a:r>
              <a:rPr lang="en-US" sz="2400">
                <a:solidFill>
                  <a:srgbClr val="0000FF"/>
                </a:solidFill>
              </a:rPr>
              <a:t>1706?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dirty="0"/>
              <a:t>To get back select all (arrow up) then </a:t>
            </a:r>
          </a:p>
          <a:p>
            <a:pPr>
              <a:buNone/>
            </a:pPr>
            <a:r>
              <a:rPr lang="en-US" sz="2400" dirty="0"/>
              <a:t>Actions &gt; </a:t>
            </a:r>
            <a:r>
              <a:rPr lang="en-US" sz="2400" dirty="0" smtClean="0"/>
              <a:t>Focus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649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4800" y="129042"/>
            <a:ext cx="8534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smtClean="0"/>
              <a:t>Colouring a peptide chain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Select chain B</a:t>
            </a:r>
          </a:p>
          <a:p>
            <a:pPr>
              <a:buNone/>
            </a:pPr>
            <a:r>
              <a:rPr lang="en-US" sz="2400" dirty="0" smtClean="0"/>
              <a:t>Select &gt; chain &gt; B</a:t>
            </a:r>
          </a:p>
          <a:p>
            <a:pPr>
              <a:buNone/>
            </a:pPr>
            <a:r>
              <a:rPr lang="en-US" sz="2400" dirty="0" smtClean="0"/>
              <a:t>Actions &gt; color &gt; red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smtClean="0"/>
              <a:t>Changing </a:t>
            </a:r>
            <a:r>
              <a:rPr lang="en-US" sz="2400" b="1" dirty="0" smtClean="0"/>
              <a:t>representation</a:t>
            </a:r>
          </a:p>
          <a:p>
            <a:pPr>
              <a:buNone/>
            </a:pPr>
            <a:r>
              <a:rPr lang="en-US" sz="2400" dirty="0" smtClean="0"/>
              <a:t>Default is ribbon</a:t>
            </a:r>
          </a:p>
          <a:p>
            <a:pPr>
              <a:buNone/>
            </a:pPr>
            <a:r>
              <a:rPr lang="en-US" sz="2400" dirty="0" smtClean="0"/>
              <a:t>Try other things:</a:t>
            </a:r>
          </a:p>
          <a:p>
            <a:pPr>
              <a:buNone/>
            </a:pPr>
            <a:r>
              <a:rPr lang="en-US" sz="2400" dirty="0" smtClean="0"/>
              <a:t>Actions &gt; Atom/Bonds &gt; Show</a:t>
            </a:r>
          </a:p>
          <a:p>
            <a:pPr>
              <a:buNone/>
            </a:pPr>
            <a:r>
              <a:rPr lang="en-US" sz="2400" dirty="0" smtClean="0"/>
              <a:t>Actions &gt; Atom/Bonds &gt; sticks</a:t>
            </a:r>
          </a:p>
          <a:p>
            <a:pPr>
              <a:buNone/>
            </a:pPr>
            <a:r>
              <a:rPr lang="en-US" sz="2400" dirty="0" smtClean="0"/>
              <a:t>You can hide the ribbon of the (selected) chain B.</a:t>
            </a:r>
          </a:p>
          <a:p>
            <a:pPr>
              <a:buNone/>
            </a:pPr>
            <a:r>
              <a:rPr lang="en-US" sz="2400" dirty="0" smtClean="0"/>
              <a:t>Actions &gt; Ribbon &gt; hide</a:t>
            </a: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R</a:t>
            </a:r>
            <a:r>
              <a:rPr lang="en-US" sz="2400" smtClean="0">
                <a:solidFill>
                  <a:srgbClr val="0000FF"/>
                </a:solidFill>
              </a:rPr>
              <a:t>epresent </a:t>
            </a:r>
            <a:r>
              <a:rPr lang="en-US" sz="2400" dirty="0" smtClean="0">
                <a:solidFill>
                  <a:srgbClr val="0000FF"/>
                </a:solidFill>
              </a:rPr>
              <a:t>the glycerol as </a:t>
            </a:r>
            <a:r>
              <a:rPr lang="en-US" sz="2400" smtClean="0">
                <a:solidFill>
                  <a:srgbClr val="0000FF"/>
                </a:solidFill>
              </a:rPr>
              <a:t>atom spheres.</a:t>
            </a:r>
            <a:endParaRPr lang="en-US" sz="240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How can you use representation to check if the glycerol is exposed to the solvent or not? What is the result</a:t>
            </a:r>
            <a:r>
              <a:rPr lang="en-US" sz="2400" smtClean="0">
                <a:solidFill>
                  <a:srgbClr val="0000FF"/>
                </a:solidFill>
              </a:rPr>
              <a:t>?</a:t>
            </a:r>
            <a:endParaRPr lang="de-DE" sz="24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06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 smtClean="0"/>
              <a:t>Chimera 2/3</a:t>
            </a:r>
            <a:endParaRPr lang="en-US" sz="4000" b="1" dirty="0"/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57200" y="1295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Close session and load 3PQR</a:t>
            </a:r>
          </a:p>
          <a:p>
            <a:pPr>
              <a:buNone/>
            </a:pPr>
            <a:r>
              <a:rPr lang="en-US" sz="2400" dirty="0" smtClean="0"/>
              <a:t>This is rhodopsin, a transmembrane protein</a:t>
            </a:r>
          </a:p>
          <a:p>
            <a:pPr>
              <a:buNone/>
            </a:pPr>
            <a:r>
              <a:rPr lang="en-US" sz="2400" dirty="0" smtClean="0"/>
              <a:t>Let’s find the hydrophobic part of the protein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/>
              <a:t>Color residues by property</a:t>
            </a:r>
          </a:p>
          <a:p>
            <a:pPr>
              <a:buNone/>
            </a:pPr>
            <a:r>
              <a:rPr lang="en-US" sz="2400" dirty="0"/>
              <a:t>First select: Select </a:t>
            </a:r>
            <a:r>
              <a:rPr lang="en-US" sz="2400" dirty="0" smtClean="0"/>
              <a:t>&gt; Residue &gt; amino acid category &gt; hydrophobic</a:t>
            </a:r>
          </a:p>
          <a:p>
            <a:pPr>
              <a:buNone/>
            </a:pPr>
            <a:r>
              <a:rPr lang="en-US" sz="2400" dirty="0" smtClean="0"/>
              <a:t>Then color: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Actions &gt;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&gt; blue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Generate a </a:t>
            </a:r>
            <a:r>
              <a:rPr lang="en-US" sz="2400" b="1" dirty="0" smtClean="0"/>
              <a:t>surface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Select &gt; chain &gt; A</a:t>
            </a:r>
          </a:p>
          <a:p>
            <a:pPr>
              <a:buNone/>
            </a:pPr>
            <a:r>
              <a:rPr lang="en-US" sz="2400" dirty="0" smtClean="0"/>
              <a:t>Actions &gt; surface &gt; show</a:t>
            </a:r>
          </a:p>
          <a:p>
            <a:pPr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797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 smtClean="0"/>
              <a:t>Chimera 3/3</a:t>
            </a:r>
            <a:endParaRPr lang="en-US" sz="4000" b="1" dirty="0"/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76200" y="12954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Close session and load 1GLU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This is the glucocorticoid receptor dimer bound to DNA </a:t>
            </a:r>
          </a:p>
          <a:p>
            <a:pPr>
              <a:buNone/>
            </a:pPr>
            <a:r>
              <a:rPr lang="en-US" sz="2400" dirty="0" smtClean="0"/>
              <a:t>Let’s found out if the interface of interaction with DNA has positively charged amino acids</a:t>
            </a:r>
            <a:endParaRPr lang="en-US" sz="2400" dirty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Color residues by property</a:t>
            </a:r>
          </a:p>
          <a:p>
            <a:pPr>
              <a:buNone/>
            </a:pPr>
            <a:r>
              <a:rPr lang="en-US" sz="2400" dirty="0" smtClean="0"/>
              <a:t>First select: Select &gt; Residue &gt; Amino acid category &gt; positive</a:t>
            </a:r>
          </a:p>
          <a:p>
            <a:pPr>
              <a:buNone/>
            </a:pPr>
            <a:r>
              <a:rPr lang="en-US" sz="2400" dirty="0" smtClean="0"/>
              <a:t>Then color: Actions &gt; Color &gt; blue</a:t>
            </a:r>
          </a:p>
          <a:p>
            <a:pPr>
              <a:buNone/>
            </a:pPr>
            <a:r>
              <a:rPr lang="en-US" sz="2400" dirty="0" smtClean="0"/>
              <a:t>(Also color negative residues red)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44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 smtClean="0"/>
              <a:t>Chimera 3/3</a:t>
            </a:r>
            <a:endParaRPr lang="en-US" sz="4000" b="1" dirty="0"/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457200" y="12954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Generate a surface</a:t>
            </a:r>
          </a:p>
          <a:p>
            <a:pPr>
              <a:buNone/>
            </a:pPr>
            <a:r>
              <a:rPr lang="en-US" sz="2400" dirty="0" smtClean="0"/>
              <a:t>(Script is a bit buggy when things are on the way – we remove the DNA first)</a:t>
            </a:r>
          </a:p>
          <a:p>
            <a:pPr>
              <a:buNone/>
            </a:pPr>
            <a:r>
              <a:rPr lang="en-US" sz="2400" dirty="0" smtClean="0"/>
              <a:t>Select the DNA chains and then delete them:</a:t>
            </a:r>
          </a:p>
          <a:p>
            <a:pPr>
              <a:buNone/>
            </a:pPr>
            <a:r>
              <a:rPr lang="en-US" sz="2400" dirty="0" smtClean="0"/>
              <a:t>Actions &gt; Atoms/Bonds &gt; Delete</a:t>
            </a:r>
          </a:p>
          <a:p>
            <a:pPr>
              <a:buNone/>
            </a:pPr>
            <a:r>
              <a:rPr lang="en-US" sz="2400" dirty="0" smtClean="0"/>
              <a:t>(This cannot be undone!)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Now we </a:t>
            </a:r>
            <a:r>
              <a:rPr lang="en-US" sz="2400" smtClean="0"/>
              <a:t>do the </a:t>
            </a:r>
            <a:r>
              <a:rPr lang="en-US" sz="2400" dirty="0" smtClean="0"/>
              <a:t>surface:</a:t>
            </a:r>
          </a:p>
          <a:p>
            <a:pPr>
              <a:buNone/>
            </a:pPr>
            <a:r>
              <a:rPr lang="en-US" sz="2400" dirty="0" smtClean="0"/>
              <a:t>Actions &gt; Surface &gt; Show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smtClean="0"/>
              <a:t>How to get back the </a:t>
            </a:r>
            <a:r>
              <a:rPr lang="en-US" sz="2400" b="1" smtClean="0"/>
              <a:t>DNA?</a:t>
            </a:r>
            <a:r>
              <a:rPr lang="en-US" sz="2400"/>
              <a:t> </a:t>
            </a:r>
            <a:endParaRPr lang="en-US" sz="2400" smtClean="0"/>
          </a:p>
          <a:p>
            <a:pPr>
              <a:buNone/>
            </a:pPr>
            <a:r>
              <a:rPr lang="en-US" sz="2400" smtClean="0"/>
              <a:t>Fetch </a:t>
            </a:r>
            <a:r>
              <a:rPr lang="en-US" sz="2400"/>
              <a:t>again 1GLU without closing the session </a:t>
            </a:r>
            <a:endParaRPr lang="en-US" sz="2400" smtClean="0"/>
          </a:p>
          <a:p>
            <a:pPr>
              <a:buNone/>
            </a:pPr>
            <a:r>
              <a:rPr lang="en-US" sz="2400" smtClean="0"/>
              <a:t>(</a:t>
            </a:r>
            <a:r>
              <a:rPr lang="en-US" sz="2400"/>
              <a:t>the new molecule will be overlapped</a:t>
            </a:r>
            <a:r>
              <a:rPr lang="en-US" sz="2400" smtClean="0"/>
              <a:t>)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85823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 smtClean="0"/>
              <a:t>Chimera</a:t>
            </a:r>
            <a:endParaRPr lang="en-US" sz="4000" b="1" dirty="0"/>
          </a:p>
          <a:p>
            <a:pPr>
              <a:buFontTx/>
              <a:buNone/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8486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en-US" sz="4000" b="1" dirty="0" smtClean="0"/>
              <a:t>Chimera 1/3</a:t>
            </a:r>
            <a:endParaRPr lang="en-US" sz="4000" b="1" dirty="0"/>
          </a:p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533400" y="13716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Starting Chimera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Open Chimera from desktop (ZDV app) </a:t>
            </a:r>
          </a:p>
          <a:p>
            <a:pPr>
              <a:buNone/>
            </a:pPr>
            <a:r>
              <a:rPr lang="en-US" sz="2400" dirty="0" smtClean="0"/>
              <a:t>(If there is an update it will take a minute or two)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 smtClean="0"/>
              <a:t>Open a 3D structure by PDB id:</a:t>
            </a:r>
          </a:p>
          <a:p>
            <a:pPr>
              <a:buNone/>
            </a:pPr>
            <a:r>
              <a:rPr lang="en-US" sz="2400" dirty="0" smtClean="0"/>
              <a:t>Try 3PZD</a:t>
            </a:r>
          </a:p>
          <a:p>
            <a:pPr>
              <a:buNone/>
            </a:pPr>
            <a:r>
              <a:rPr lang="en-US" sz="2400" dirty="0" smtClean="0"/>
              <a:t>This is human myosin X (chain A) in complex with a peptide (chain B)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Go to File &gt; Fetch by ID &gt; PDB</a:t>
            </a:r>
          </a:p>
          <a:p>
            <a:pPr>
              <a:buNone/>
            </a:pPr>
            <a:r>
              <a:rPr lang="en-US" sz="2400" dirty="0" smtClean="0"/>
              <a:t>Type 3pzd in the window</a:t>
            </a:r>
            <a:endParaRPr lang="de-DE" sz="2400" dirty="0" err="1" smtClean="0"/>
          </a:p>
        </p:txBody>
      </p:sp>
    </p:spTree>
    <p:extLst>
      <p:ext uri="{BB962C8B-B14F-4D97-AF65-F5344CB8AC3E}">
        <p14:creationId xmlns:p14="http://schemas.microsoft.com/office/powerpoint/2010/main" val="35053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3400" y="1371600"/>
            <a:ext cx="838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Removing a structure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At the main menu go to</a:t>
            </a:r>
          </a:p>
          <a:p>
            <a:pPr>
              <a:buNone/>
            </a:pPr>
            <a:r>
              <a:rPr lang="en-US" sz="2400" dirty="0" smtClean="0"/>
              <a:t>File &gt; Close session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Then you can start again with the next structure</a:t>
            </a:r>
          </a:p>
          <a:p>
            <a:pPr>
              <a:buNone/>
            </a:pPr>
            <a:r>
              <a:rPr lang="en-US" sz="2400" dirty="0" smtClean="0"/>
              <a:t>(otherwise structures are added)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328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4800" y="304800"/>
            <a:ext cx="8382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Open again </a:t>
            </a:r>
            <a:r>
              <a:rPr lang="en-US" sz="2400" dirty="0" smtClean="0"/>
              <a:t>3PZD</a:t>
            </a:r>
            <a:endParaRPr lang="en-US" sz="2400" dirty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smtClean="0"/>
              <a:t>Viewing a </a:t>
            </a:r>
            <a:r>
              <a:rPr lang="en-US" sz="2400" b="1" dirty="0" smtClean="0"/>
              <a:t>structure</a:t>
            </a:r>
          </a:p>
          <a:p>
            <a:pPr>
              <a:buNone/>
            </a:pPr>
            <a:r>
              <a:rPr lang="en-US" sz="2400" smtClean="0"/>
              <a:t>Click mouse left </a:t>
            </a:r>
            <a:r>
              <a:rPr lang="en-US" sz="2400" dirty="0" smtClean="0"/>
              <a:t>button and slide to rotate.</a:t>
            </a:r>
          </a:p>
          <a:p>
            <a:pPr>
              <a:buNone/>
            </a:pPr>
            <a:r>
              <a:rPr lang="en-US" sz="2400" dirty="0" smtClean="0"/>
              <a:t>Click right button and slide to zoom in and out</a:t>
            </a:r>
          </a:p>
          <a:p>
            <a:pPr>
              <a:buNone/>
            </a:pPr>
            <a:r>
              <a:rPr lang="en-US" sz="2400" dirty="0" smtClean="0"/>
              <a:t>Pause pointer on a residue to see number </a:t>
            </a:r>
            <a:r>
              <a:rPr lang="en-US" sz="2400" smtClean="0"/>
              <a:t>and chain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This indicates amino acid, number and </a:t>
            </a:r>
            <a:r>
              <a:rPr lang="en-US" sz="2400" smtClean="0"/>
              <a:t>chain</a:t>
            </a:r>
            <a:r>
              <a:rPr lang="en-US" sz="2400"/>
              <a:t>. (e.g. GLN1511.A)</a:t>
            </a:r>
            <a:endParaRPr lang="en-US" sz="2400" dirty="0" smtClean="0"/>
          </a:p>
          <a:p>
            <a:pPr>
              <a:buNone/>
            </a:pPr>
            <a:endParaRPr lang="en-US" sz="2400" smtClean="0"/>
          </a:p>
          <a:p>
            <a:pPr lvl="0">
              <a:buNone/>
            </a:pPr>
            <a:r>
              <a:rPr lang="en-US" sz="2400" smtClean="0">
                <a:solidFill>
                  <a:srgbClr val="0000FF"/>
                </a:solidFill>
              </a:rPr>
              <a:t>Find residue 1723 in chain A. </a:t>
            </a:r>
            <a:endParaRPr lang="de-DE" sz="240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smtClean="0">
                <a:solidFill>
                  <a:srgbClr val="0000FF"/>
                </a:solidFill>
              </a:rPr>
              <a:t>Which </a:t>
            </a:r>
            <a:r>
              <a:rPr lang="en-US" sz="2400">
                <a:solidFill>
                  <a:srgbClr val="0000FF"/>
                </a:solidFill>
              </a:rPr>
              <a:t>type of amino acid is it? 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>
                <a:solidFill>
                  <a:srgbClr val="0000FF"/>
                </a:solidFill>
              </a:rPr>
              <a:t>What is the secondary structure conformation of this residue?</a:t>
            </a:r>
            <a:endParaRPr lang="de-DE" sz="240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smtClean="0"/>
          </a:p>
          <a:p>
            <a:pPr>
              <a:buNone/>
            </a:pPr>
            <a:endParaRPr lang="en-US" sz="2400" smtClean="0"/>
          </a:p>
          <a:p>
            <a:pPr>
              <a:buNone/>
            </a:pPr>
            <a:r>
              <a:rPr lang="en-US" sz="2400" smtClean="0">
                <a:solidFill>
                  <a:srgbClr val="0000FF"/>
                </a:solidFill>
              </a:rPr>
              <a:t>Find chain B. What is the most abundant secondary structure for this chain?</a:t>
            </a:r>
          </a:p>
        </p:txBody>
      </p:sp>
    </p:spTree>
    <p:extLst>
      <p:ext uri="{BB962C8B-B14F-4D97-AF65-F5344CB8AC3E}">
        <p14:creationId xmlns:p14="http://schemas.microsoft.com/office/powerpoint/2010/main" val="136328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7200" y="11430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dirty="0" smtClean="0"/>
              <a:t>Open again </a:t>
            </a:r>
            <a:r>
              <a:rPr lang="en-US" sz="2400" dirty="0" smtClean="0"/>
              <a:t>3PZD</a:t>
            </a:r>
            <a:endParaRPr lang="en-US" sz="2400" dirty="0"/>
          </a:p>
          <a:p>
            <a:pPr>
              <a:buNone/>
            </a:pPr>
            <a:endParaRPr lang="en-US" sz="2400" b="1" dirty="0"/>
          </a:p>
          <a:p>
            <a:pPr>
              <a:buNone/>
            </a:pPr>
            <a:r>
              <a:rPr lang="en-US" sz="2400" b="1" smtClean="0"/>
              <a:t>Viewing a structure</a:t>
            </a:r>
            <a:endParaRPr lang="en-US" sz="2400" smtClean="0"/>
          </a:p>
          <a:p>
            <a:pPr>
              <a:buNone/>
            </a:pPr>
            <a:r>
              <a:rPr lang="en-US" sz="2400" smtClean="0"/>
              <a:t>These are fragments: the numbers correspond to the positions in the complete proteins.</a:t>
            </a:r>
          </a:p>
          <a:p>
            <a:pPr>
              <a:buNone/>
            </a:pPr>
            <a:endParaRPr lang="en-US" sz="2400" smtClean="0"/>
          </a:p>
          <a:p>
            <a:pPr>
              <a:buNone/>
            </a:pPr>
            <a:r>
              <a:rPr lang="en-US" sz="2400" smtClean="0"/>
              <a:t>Note the gaps, e.g. between positions 1963-1969 of chain A. </a:t>
            </a:r>
          </a:p>
          <a:p>
            <a:pPr>
              <a:buNone/>
            </a:pPr>
            <a:r>
              <a:rPr lang="en-US" sz="2400" smtClean="0">
                <a:solidFill>
                  <a:srgbClr val="0000FF"/>
                </a:solidFill>
              </a:rPr>
              <a:t>What do these gaps mean?</a:t>
            </a:r>
          </a:p>
          <a:p>
            <a:pPr>
              <a:buNone/>
            </a:pPr>
            <a:endParaRPr lang="en-US" sz="240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smtClean="0"/>
              <a:t>Note that there is a molecule represented, which is not a protein. That molecule is glycerol.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554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7200" y="12954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smtClean="0"/>
              <a:t>Selecting</a:t>
            </a:r>
            <a:endParaRPr lang="en-US" sz="2400" b="1" dirty="0"/>
          </a:p>
          <a:p>
            <a:pPr>
              <a:buNone/>
            </a:pPr>
            <a:r>
              <a:rPr lang="en-US" sz="2400" dirty="0" smtClean="0"/>
              <a:t>Ctrl and click to select a single residue</a:t>
            </a:r>
          </a:p>
          <a:p>
            <a:pPr>
              <a:buNone/>
            </a:pPr>
            <a:endParaRPr lang="en-US" sz="2400" smtClean="0"/>
          </a:p>
          <a:p>
            <a:pPr>
              <a:buNone/>
            </a:pPr>
            <a:r>
              <a:rPr lang="en-US" sz="2400" smtClean="0"/>
              <a:t>Menu </a:t>
            </a:r>
            <a:r>
              <a:rPr lang="en-US" sz="2400" dirty="0" smtClean="0"/>
              <a:t>Select &gt; Chain &gt; to select a whole chain</a:t>
            </a:r>
            <a:endParaRPr lang="en-US" sz="2400" b="1" dirty="0"/>
          </a:p>
          <a:p>
            <a:pPr>
              <a:buNone/>
            </a:pPr>
            <a:endParaRPr lang="en-US" sz="2400" smtClean="0"/>
          </a:p>
          <a:p>
            <a:pPr>
              <a:buNone/>
            </a:pPr>
            <a:r>
              <a:rPr lang="en-US" sz="2400" smtClean="0"/>
              <a:t>Select </a:t>
            </a:r>
            <a:r>
              <a:rPr lang="en-US" sz="2400" dirty="0" smtClean="0"/>
              <a:t>&gt; zone &gt; (try a distance range &lt; 5A)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If a residue or atom is selected: arrow up selects its chain, up twice selects all chains. Arrow down goes back.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/>
              <a:t>L</a:t>
            </a:r>
            <a:r>
              <a:rPr lang="en-US" sz="2400" dirty="0" smtClean="0"/>
              <a:t>eft/right arrows inverts selection.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44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57200" y="1295400"/>
            <a:ext cx="8382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smtClean="0"/>
              <a:t>Selecting </a:t>
            </a:r>
            <a:r>
              <a:rPr lang="en-US" sz="2400" b="1" dirty="0" smtClean="0"/>
              <a:t>by residue number</a:t>
            </a:r>
            <a:endParaRPr lang="en-US" sz="2400" b="1" dirty="0"/>
          </a:p>
          <a:p>
            <a:pPr>
              <a:buNone/>
            </a:pPr>
            <a:r>
              <a:rPr lang="en-US" sz="2400" dirty="0" smtClean="0"/>
              <a:t>Select &gt; Atom </a:t>
            </a:r>
            <a:r>
              <a:rPr lang="en-US" sz="2400" dirty="0" err="1" smtClean="0"/>
              <a:t>specifier</a:t>
            </a:r>
            <a:r>
              <a:rPr lang="en-US" sz="2400" dirty="0" smtClean="0"/>
              <a:t> &gt; </a:t>
            </a:r>
          </a:p>
          <a:p>
            <a:pPr>
              <a:buNone/>
            </a:pPr>
            <a:r>
              <a:rPr lang="en-US" sz="2400" dirty="0" smtClean="0"/>
              <a:t>This opens a little window where you can type ranges.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Examples:</a:t>
            </a:r>
          </a:p>
          <a:p>
            <a:pPr>
              <a:buNone/>
            </a:pPr>
            <a:r>
              <a:rPr lang="en-US" sz="2400" dirty="0" smtClean="0"/>
              <a:t>:1510-1520.a</a:t>
            </a:r>
          </a:p>
          <a:p>
            <a:pPr>
              <a:buNone/>
            </a:pPr>
            <a:r>
              <a:rPr lang="en-US" sz="2400" dirty="0" smtClean="0"/>
              <a:t>(Hint: Type Apply and not OK to keep the window open)</a:t>
            </a:r>
          </a:p>
          <a:p>
            <a:pPr>
              <a:buNone/>
            </a:pPr>
            <a:r>
              <a:rPr lang="en-US" sz="2400" dirty="0" smtClean="0"/>
              <a:t>Selects residues 1510 to 1520 in chain 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:1425-1434.b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Selects residues 1425 to 1434 in chain 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09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81000" y="609600"/>
            <a:ext cx="8382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b="1" smtClean="0"/>
              <a:t>Focusing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Select a residue (ctrl + click)</a:t>
            </a:r>
          </a:p>
          <a:p>
            <a:pPr>
              <a:buNone/>
            </a:pPr>
            <a:r>
              <a:rPr lang="en-US" sz="2400" dirty="0" smtClean="0"/>
              <a:t>Actions &gt; Focus</a:t>
            </a:r>
          </a:p>
          <a:p>
            <a:pPr>
              <a:buNone/>
            </a:pPr>
            <a:r>
              <a:rPr lang="en-US" sz="2400" dirty="0" smtClean="0"/>
              <a:t>This will close the view on the selection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Get back to the original view by selecting the whole molecule (arrow up) and doing again:</a:t>
            </a:r>
          </a:p>
          <a:p>
            <a:pPr>
              <a:buNone/>
            </a:pPr>
            <a:r>
              <a:rPr lang="en-US" sz="2400" dirty="0" smtClean="0"/>
              <a:t>Actions &gt; Focus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Try this again with a selection of a protein fragment. The view will focus on the selected </a:t>
            </a:r>
            <a:r>
              <a:rPr lang="en-US" sz="2400" smtClean="0"/>
              <a:t>fragment.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/>
              <a:t>Set pivot</a:t>
            </a:r>
          </a:p>
          <a:p>
            <a:pPr>
              <a:buNone/>
            </a:pPr>
            <a:r>
              <a:rPr lang="en-US" sz="2400"/>
              <a:t>Select a residue</a:t>
            </a:r>
          </a:p>
          <a:p>
            <a:pPr>
              <a:buNone/>
            </a:pPr>
            <a:r>
              <a:rPr lang="en-US" sz="2400"/>
              <a:t>Actions &gt; Set pivot</a:t>
            </a:r>
          </a:p>
          <a:p>
            <a:pPr>
              <a:buNone/>
            </a:pPr>
            <a:r>
              <a:rPr lang="en-US" sz="2400"/>
              <a:t>This will make the rotation center on the </a:t>
            </a:r>
            <a:r>
              <a:rPr lang="en-US" sz="2400" smtClean="0"/>
              <a:t>selection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2128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buNone/>
          <a:defRPr dirty="0" err="1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971</Words>
  <Application>Microsoft Office PowerPoint</Application>
  <PresentationFormat>Bildschirmpräsentation (4:3)</PresentationFormat>
  <Paragraphs>174</Paragraphs>
  <Slides>15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Arial</vt:lpstr>
      <vt:lpstr>Verdana</vt:lpstr>
      <vt:lpstr>Default Design</vt:lpstr>
      <vt:lpstr>1_Default Design</vt:lpstr>
      <vt:lpstr>  Protein 3D representation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OHRI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Miguel Andrade</dc:creator>
  <cp:lastModifiedBy>Andrade, Miguel</cp:lastModifiedBy>
  <cp:revision>190</cp:revision>
  <cp:lastPrinted>2018-08-30T09:53:13Z</cp:lastPrinted>
  <dcterms:created xsi:type="dcterms:W3CDTF">2005-04-13T15:56:51Z</dcterms:created>
  <dcterms:modified xsi:type="dcterms:W3CDTF">2018-09-03T06:05:58Z</dcterms:modified>
</cp:coreProperties>
</file>