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Shape 43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Shape 51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Shape 52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Shape 54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Shape 57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Shape 58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Shape 60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Shape 61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Shape 62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Shape 64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Shape 66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Shape 68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Shape 70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Shape 71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Shape 73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Shape 759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Shape 77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Shape 78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Shape 79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Shape 80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Shape 81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Shape 82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Shape 83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Shape 84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Shape 85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Shape 860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Shape 86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Shape 87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Shape 88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Shape 89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Shape 902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Shape 914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Shape 921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Shape 927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Shape 928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vertikaler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kaler Titel u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>
  <p:cSld name="Titelfoli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>
  <p:cSld name="Titel und Inhal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- überschrift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leich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r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r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 mit Über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d mit Über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214282" y="6215082"/>
            <a:ext cx="8715436" cy="357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www.imb-mainz.de</a:t>
            </a:r>
            <a:endParaRPr/>
          </a:p>
        </p:txBody>
      </p:sp>
      <p:pic>
        <p:nvPicPr>
          <p:cNvPr descr="\\Srv1\buzmedia\Kunden\i\imb\Logo\logo_english\logo_engl_blue.png" id="86" name="Shape 8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064000" y="6242400"/>
            <a:ext cx="857256" cy="5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217718" y="6197082"/>
            <a:ext cx="8676000" cy="18000"/>
          </a:xfrm>
          <a:prstGeom prst="rect">
            <a:avLst/>
          </a:prstGeom>
          <a:solidFill>
            <a:srgbClr val="006AB3"/>
          </a:solidFill>
          <a:ln cap="flat" cmpd="sng" w="9525">
            <a:solidFill>
              <a:srgbClr val="006AB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6A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0" y="-24"/>
            <a:ext cx="9144000" cy="660894"/>
          </a:xfrm>
          <a:prstGeom prst="rect">
            <a:avLst/>
          </a:prstGeom>
          <a:solidFill>
            <a:srgbClr val="006AB3"/>
          </a:solidFill>
          <a:ln cap="flat" cmpd="sng" w="9525">
            <a:solidFill>
              <a:srgbClr val="006AB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6AB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5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gif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2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3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3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29.png"/><Relationship Id="rId6" Type="http://schemas.openxmlformats.org/officeDocument/2006/relationships/image" Target="../media/image24.png"/><Relationship Id="rId7" Type="http://schemas.openxmlformats.org/officeDocument/2006/relationships/image" Target="../media/image3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g"/><Relationship Id="rId4" Type="http://schemas.openxmlformats.org/officeDocument/2006/relationships/image" Target="../media/image3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Relationship Id="rId4" Type="http://schemas.openxmlformats.org/officeDocument/2006/relationships/image" Target="../media/image25.png"/><Relationship Id="rId5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5" Type="http://schemas.openxmlformats.org/officeDocument/2006/relationships/image" Target="../media/image21.png"/><Relationship Id="rId6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Relationship Id="rId4" Type="http://schemas.openxmlformats.org/officeDocument/2006/relationships/image" Target="../media/image38.png"/><Relationship Id="rId5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Relationship Id="rId4" Type="http://schemas.openxmlformats.org/officeDocument/2006/relationships/image" Target="../media/image5.gif"/><Relationship Id="rId5" Type="http://schemas.openxmlformats.org/officeDocument/2006/relationships/image" Target="../media/image32.png"/><Relationship Id="rId6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gif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png"/><Relationship Id="rId4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2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7.png"/><Relationship Id="rId4" Type="http://schemas.openxmlformats.org/officeDocument/2006/relationships/image" Target="../media/image4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Relationship Id="rId4" Type="http://schemas.openxmlformats.org/officeDocument/2006/relationships/image" Target="../media/image46.png"/><Relationship Id="rId5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5.png"/><Relationship Id="rId4" Type="http://schemas.openxmlformats.org/officeDocument/2006/relationships/image" Target="../media/image50.png"/><Relationship Id="rId5" Type="http://schemas.openxmlformats.org/officeDocument/2006/relationships/image" Target="../media/image5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png"/><Relationship Id="rId4" Type="http://schemas.openxmlformats.org/officeDocument/2006/relationships/image" Target="../media/image50.png"/><Relationship Id="rId5" Type="http://schemas.openxmlformats.org/officeDocument/2006/relationships/image" Target="../media/image5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png"/><Relationship Id="rId4" Type="http://schemas.openxmlformats.org/officeDocument/2006/relationships/image" Target="../media/image50.png"/><Relationship Id="rId5" Type="http://schemas.openxmlformats.org/officeDocument/2006/relationships/image" Target="../media/image5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5.png"/><Relationship Id="rId4" Type="http://schemas.openxmlformats.org/officeDocument/2006/relationships/image" Target="../media/image5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8.jpg"/><Relationship Id="rId4" Type="http://schemas.openxmlformats.org/officeDocument/2006/relationships/image" Target="../media/image55.png"/><Relationship Id="rId5" Type="http://schemas.openxmlformats.org/officeDocument/2006/relationships/image" Target="../media/image59.png"/><Relationship Id="rId6" Type="http://schemas.openxmlformats.org/officeDocument/2006/relationships/image" Target="../media/image6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1.gif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7.jpg"/><Relationship Id="rId4" Type="http://schemas.openxmlformats.org/officeDocument/2006/relationships/image" Target="../media/image6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7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7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6.png"/><Relationship Id="rId4" Type="http://schemas.openxmlformats.org/officeDocument/2006/relationships/image" Target="../media/image7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7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8.jpg"/><Relationship Id="rId4" Type="http://schemas.openxmlformats.org/officeDocument/2006/relationships/image" Target="../media/image65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gif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467544" y="2319015"/>
            <a:ext cx="835069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Biochemistry &amp; Bioinformatics</a:t>
            </a:r>
            <a:b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 modeling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1331640" y="407707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Stefan Legewie &amp; Sofya Lipnitskaya</a:t>
            </a:r>
            <a:endParaRPr b="0" i="0" sz="2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Institute of Molecular Biology, Mainz</a:t>
            </a:r>
            <a:endParaRPr b="0" i="0" sz="2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teamweb.uni-mainz.de/sites/imb/scientificmanagement/docs/Templates/Blue%20IMB%20logo_English.png"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3632" y="5373216"/>
            <a:ext cx="1978847" cy="1317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360040" y="158775"/>
            <a:ext cx="86764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Short primer on numerical integration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211" name="Shape 2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212" name="Shape 21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213" name="Shape 213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ildergebnis für numerical integration" id="214" name="Shape 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675" y="1807261"/>
            <a:ext cx="10329954" cy="3079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ldergebnis für numerical integration" id="215" name="Shape 215"/>
          <p:cNvPicPr preferRelativeResize="0"/>
          <p:nvPr/>
        </p:nvPicPr>
        <p:blipFill rotWithShape="1">
          <a:blip r:embed="rId3">
            <a:alphaModFix/>
          </a:blip>
          <a:srcRect b="0" l="52292" r="0" t="40683"/>
          <a:stretch/>
        </p:blipFill>
        <p:spPr>
          <a:xfrm>
            <a:off x="1547664" y="5030399"/>
            <a:ext cx="4033732" cy="149494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5724128" y="3068960"/>
            <a:ext cx="4951501" cy="181742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60040" y="158775"/>
            <a:ext cx="86764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course of mRNA and protein in response to gene activation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222" name="Shape 22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223" name="Shape 223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224" name="Shape 224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Am4AAAGNCAYAAACokP2iAAAABHNCSVQICAgIfAhkiAAAAAlwSFlzAAALEgAACxIB0t1+/AAAIABJREFUeJzs3Xl81MX9x/HX5E4IN+EMEA5F5EYErcjhARUPFBXkhygeoFhRW2r9YatC0bYUrGd/tOVsRa03KiogKN4HN4ggyH0ECPdNrvn9MRuSTTbJLtnN5ng/H4/t7ne+M9/vJ6mwH2a+M2OstYiIiIhI2RcR7gBERERExD9K3ERERETKCSVuIiIiIuWEEjcRERGRckKJm4iIiEg5ocRNREREpJxQ4iYi5ZYx5lFjzNRwxyEiUlqM1nETkbLKGHMsz2ECcBrI8hzfY619ufSjEhEJHyVuIlIuGGO2AHdbaxeEO5ZQMMYY3N/J2eGORUTKLg2Viki5ZYwZa4yZ5fmcYoyxxpg7jDHbjTEHjTH3GmMuNMasMsYcMsa8mK/9ncaYtZ6684wxTYu4V3djzNee62w3xgzzlFc3xvzHGJNmjNlqjPmDMSYif3z5YozyHC8yxjxljPkKOAE0N8YMM8ZsMsYcNcZsNsYMOZt4RaRiUuImIhVNN+AcYBDwLPB74AqgDTDQGNMTwBjTH3gUGAAkAV8Ar/q6oCdB+gh4wVO3I7DCc/oFoDrQHOgJ3AbcEUC8Q4ERQFUgDXgeuMpaWxX4Rc59AolXRCouJW4iUtGMt9aestbOB44Dr1pr91prd+KSnU6eevcCf7bWrrXWZgJ/AjoW0ov1P8ACa+2r1toMa+1+a+0KY0wkcAswxlp71Fq7BXgal4z5a6a1do0nhkwgG2hrjIm31qZaa9ecRbwiUkEpcRORimZPns8nfRwnej43BZ7zDH0eAg4ABmjk45qNgY0+yusA0cDWPGVbC7lGYbbnfLDWHsf1FN4LpBpjPjDGnHcW8YpIBaXETUQqq+24mak18rzirbVfF1K3hY/yfUAGLqnK0QTY6fl8HDcbNkd9H9fwmiFmrZ1nrb0SaACsA6acRbwiUkEpcRORyuofwBhjTBs4M8ng5kLqvgxcYYwZaIyJMsbUNsZ0tNZmAa8DTxljqnqGLX8D5ExIWAH0MMY0McZUB8YUFZAxpp4xpr8xpgpu6ZNjuKHTQOMVkQpKiZuIVErW2neACcB/jTFHgB+Aqwqpuw3oB4zGDVGuADp4To/C9axtAr4EXgGme9p9DLwGrAKWAnOKCSsCl/jt8tynJzAy0HhFpOLSOm4iIiIi5YR63ERERETKCSVuIiIiIuWEEjcRERGRckKJm4iIiEg5ocRNREREpJyICncAoVCnTh2bkpIS7jBEREREirV06dJ91tokf+pWyMQtJSWFJUuWhDsMERERkWIZY7YWX8vRUKmIiIhIOaHETURERKScUOImIiIiUk4ocRMREREpJ5S4iYiIiJQTStxEREREygklbiIiIiLlhBI3ERERkXJCiZuIiIhIOaHETURERKScUOImIiIiUk4ocRMREREpJ5S4iYiIiJQTStxEREREygklbiIiIiLlhBI3ERERkXJCiZuIiIhIOaHETURERKScUOImIiIiUk4ocRMREREpJ5S4iYiIiJQTStxEREREyolST9yMMcnGmBeMMd8YY04YY6wxJsVHvZrGmKnGmH3GmOPGmAXGmHalHa+IiIhIWRGOHreWwEDgIPCFrwrGGAO8D/wSGAXcCEQDnxpjkkspThEREZEyJRyJ2+fW2nrW2n7AG4XUuQ64BBhqrX3VWjvXUxYB/K6U4hQREREpU6JK+4bW2mw/ql0H7LLWfpqn3WFjzPtAf+CBUMUnIiIViLWABZOvn+LUIcg6DTYLsrPce2GfqzaGhCTv9qnfw+lD7to2293HZnsf43mv2xFqtPBuv+lDOJlWsJ2v6yX3gKT23u1/nAXHdnrfx9f9AZpdDQ0v8m6/YjIc3Zb7+znzu6LgccvrIbm7d/ulz8KRLf61bzUQGvf0bv/9BDi8yb/2rYdA08u923/zRzj0s3/t2w6DlL7e7b/8Axxc712W0y6/PlMhtrrvc2FQ6ombn9oAP/goXwPcZoxJtNYeK+WYCnqtV8Gy5tfAhb/VeZ3XeZ2v2OdfudglNmR7EoVsqH+hq5N5Cr4em3sutgZEV/FuP7WFq4fNTTKqNHAJTlYG7Pwy91zVZIiv493+77Uh/Vie9hYiosBEumQr63Ru3DVaums3+yV0vN+d/1cTyPDza6RqY3f/hhdDq0Hu537nasg86V/7hPoQVxPqdobm/Vys8+6GrFP+tY+v4xKHWm1cAmSz4as/eP+MRVn+d4ipCjVbQv1urmzJ05Cd7l/7H6ZBdCJUbwb1LnBlK/4O2Rn+tV87y/3/X60pJHUALPwww//269+E6ARITIY6bVz7da9CdqZ/7TfNgah4999ArfNc2Ya3wfrZPvMU9JtVZpK3spq41QK2+Cg/4HmvCXj9iTPGjABGADRp0iSUsYmIlD3WQsZxOLQRTh+B04c9PUfZ7ks3Ks67/pFtLvHI6V2y2a4H5Md/u/Ij2zmTeNVoCVXquy/6kwdcwpC2CjJPeF8zbSWsnlowtrjaLnHYOh9OH3SJ2dHtBb+4T+x118jv0Gk4stX1kPww3bU7dZACPSRZWb5/N4d+dq+dX8CXvy/qt+jb0e3utXc5rPi/wNuf2O1eB9bCupcDb39yn3sd2gib3gu8/emD7nV0G2z75CzaH3KvYzvc7zBQ6Ufc63gqpH4bePuMo+51Yg/sXXoW7Y+518k02Lcq8Pab5vifJJcCY20hXYOlcXNj7gamAM2stVvylK8HlllrbymkfhNr7fbCrtulSxe7ZMmS0AQtIhJs1kL6UTi1H07ud++nDrrkK/0INL3SDbfl9f4gSFueWyeziN6bNsOgwUUusct5rZnhEiV/mAjPMFx5ZVxvXE6PXEQkpB/3v8clMRkSG+a2NZGwdwWkH/avfVIHqHmuZ7jWuPet810y5o9Gl7r//01E7jXW/ReO7/KvfbN+rrcQPPc3sPKfLpHzR4v+kHypawuu/bLn3VCpP869CRr39m6/eKL7h4I/zhvs/gzkxA7w7ZMuGffH+bdDs6u8y756DA5t8K/9lVPg/FsL/uMniIwxS621XfypW1Z73A7ietXyq5XnvIhI2ZR52vUOHN/t3mu1dsNUec0dBrsXexK1A0UPG6X8Emqe4xK0nEQt9TuXgPljzUz3Ols2GzDuiysy1r2fOuT/UF+jHtDoFxARA5HREBENq6bA4Y3+te9wH7S53bWLjHHvc2/3v/em5yTo8hvvsneuc+1zErG8SVn+z11Guy/uvD79Nez7wZNMGe+kLOc9p7zNHdDiGu/234x3iUNR7XKOz7kRmvT2bl+9ueuFLO7+GPd8V4Ou3u0Tk90zcoBXQpQ3uco5btI7d4g0R5WGrgftTN0i2jfqDnU7eLdPqO/+bPjTvkE3zxBp3vZ14URawfb5fw4M1OsMtVp5t4+v4/6BVIApWNTi2pAmbYEqqz1u04E+1trkfPVnAr2ttU2Luq563EQk5Da8DQfWwfE8CVrO++lD3nVb3QJ1O3n3qG37xCVgpaFOO9fjFl3FPSsUXQV+fBkO/Ohf+4ufcC+T50tt7jDY9S1ExUJknCepi/NO7nKOW14PTS7zvub6N+HYLpeE5U3IchK7M+XRUL0FVGvs3f5YqhvizelFKzTxivCOW6QMqgg9bu8BdxhjelprPwMwxlQDrgVeCWtkIlIxZWe5HojDm1xPxtHtcHSHe297hxvuyTjpnvM5ugM+/1//h1p++q97na1G3V2vS2x1iKnm3r+fANsW5NYxkXnOV/M81+ZJ0loNgtaDva+Z1NElTnmTuZxXVHxu0hUV547zJz+/nHn2Pw+432dJJDYoWXuRciosiZsxJudPbE7f61XGmDQgzZOovQd8A8wyxjyMGxodg+vD/GtpxysiFdDaV2DX1+6B78Ob3PM6WYXMstuzFD6+t5ChFT/UbOVmRMbXdq+42m5W3eYPcutExbvyM3VqQUx1l4Q1uRyaX+19zRot3JBsbHX38pVcFaV5v7P7WUQkrMLV45Z/4d2caTqfAb2stdnGmGuASZ5zcbhErndRkxJERLDW9ZwdWAf717qZfI17Q6ubXY/Z4U3utfivvmcw+pLzLE5ENCQ2cstDnExz9/DFRLpncBLqudmYLa6Fjvd516nbCTL+5JK1uFoQHR/Yz1m9WWD1RaRCCOszbqGiZ9xEKomTB1zylfPav8YlU+lHvetVaeh6o848jB2gel3ghvddMpazkOvmubB1gUvMqtTPTdKq1HPJWERkyX42Eak0KsIzbiIiRVv0G1j6jH91c5ZNiIiCaimeYcZTsOMz73pxtd256s1cr1rVZPees45ZXs1+6V4iIqVIiZuIlD0n0mD39265jN3fuxXXuz4Kexa79bPSVsKOABYCjU6EocuheopL3sANo25835OoNYcazcvMyugiIoVR4iYi4WWzYd8a2PG5W5U99buCC3uaSFj5D/+vGVPVrZ1W6zz3Xru1S8zy7ldZ21MuIlKOKHETkfDYs8xtFL3zC7cAbVFsllvmokE3t99jUgfXe/ZaT5d8JXVwrzrtofb5nlXutXaXiFQ8StxEJLSsdVvrVPOsm22zYf+PsP4N2Piu/9e5+tWCS1g8cNwt0CoiUkkocROR4Es/6nYG2DIXtsyDw1ug19/cumnbPil+PbSIKNeDVr+rezXo6tZCy09Jm4hUMkrcRCQ4Dm9220BtfB92fQXZ+TbwXvTr3M+JjSC5J6Stgv0/uEkBjS6F5B6efQ07lam9AUVEygolbiJy9vb/6JK19W9B2oqi6yYmQ7dHIaWPm8VpjNuRwES6vTS17pmISLGUuInI2fvwVti7vPh6kTHQuCd0HOldXu8C3/VFRMQnJW4iUrxDG+HkPjer8+AGWP+m62krKmmr2QpS+rpX455u83IRESkRJW4i4tupg7DuVfhxFqR+A1WbuO2cdi/OrRMVD5knPQcGki+FcwZAi+u0l6aISAgocRORXNa6ddVWTXG9almncs8d3eZeMVWh5fVwzo3QtA98NtpNJmhxnUvsREQkZJS4iQic2AdrZsDqqXBwfeH1Wt4A/WZBdEJu2RX/F/r4REQEUOImUrllZ8KCkW44NG/vmi+NusN5t3gnbSIiUqqUuIlUZsd3w9YFhSdt1VKg7Z1w/q16Zk1EpAxQ4iZSWWSecjsY1D4Pdn4Ny56DDW+5fUDzioh2z7C1uxuaXuG9MbuIiISVEjeRiu70EVj1T1j6N8BAtWaQ+rU7ZyLh3Jth51du+6gO90HbYZBQN5wRi4hIIZS4iVRUpw7B0mdg+fNw+lBu+fFUiKsJ7e+FjvdB1WQ4tMltAq/dC0REyjQlbiIVTfoxl6wtnuidsOVIbATDfoTYarllNZqXXnwiInLWlLiJVBQZJ2HlZPj+z26XA1+iq0CrQW4LKhERKXeUuIlUBJs+hI9HwLGdvs/H1YJOD0Cn+yG+dunGJiIiQaPETaQiOLLFd9IWWwO6/BY6P+B2PBARkXJNiZtIeXZ4C3wxBn76r3d5dCJc8Gu44DcQVyMsoYmISPApcRMpTzJOumfY6rSFvcvdrNGs0xAVB23ugB9fgvb3QNf/hYQ64Y5WRESCTImbSHmxeS4svB8Ob3Trr+UsnNt6CHT/E1RrApf+GWKrhzdOEREJGSVuImXd0Z2w6New/o3cMpsFVRpA/9nQoGtuuZI2EZEKTYmbSFllLayeCp+NhvSjBc+bSDdkKiIilYYSN5Gy6Mh2+Hg4bJnn46RxOx5c8iREJ5R6aCIiEj5K3ETKEmvhh+mw6DeQfqTg+XoXwBX/gPpdSj82EREJOyVuImXJvtUwfzhgvcujq0D3P7ueNu0nKiJSaSlxEykrsjNhw9sFy5N7Qt/p2k9URESUuImUCUe2wYdDYOeX7ji2BmSlQ48JrpfNRIQ3PhERKROUuImEy8EN8PnvoOUAWPQgnDrolvjoNwtia7otqmq2DHeUIiJShihxEwmHda/B/Lsh4xj8PNuVNb8G+s7QjgciIlIoJW4ipSk7Ez7/X1j6tHd5q4Fw9X/BmPDEJSIi5YISN5HScmIffDAItn1S8FxkrJI2EREplhI3kdKwZym8OwCObvMuj4iBy55zG8OLiIgUQ4mbSKitfQXm3QlZp73LExvBdW9Bg27hiUtERModJW4ioWItfPskfP14wXPJPeCa16FKvdKPS0REyi0tDiUSKqcPw8rJBcs7Pwg3LVDSJiIiAVOPm0iobP8UTh3IPY6Igb5T4fyh4YtJRETKNfW4iQSbtbD0GXjvRvdcW8pVkFAfbl6gpE1EREpEPW4iwbJvDZzcD+vfgBUvurLuT0HXMZB5EqITwhufiIiUe0rcRIJh92J465eQfhSyMyAyBvrOhNaD3XklbSIiEgRK3ERKavsieOdat31Vjiun5CZtIiIiQaLETaQkNs6B928quEbboZ/DE4+IiFRoZXZygjHmEmPMfGPMXmPMUWPMMmPMneGOS+SMdf+F924omLR1exR+MS48MYmISIVWJhM3Y0x7YAEQDQwHBgCLgWnGmJHhjE0EcEnbh0PcpvF5XTrBTUjQvqMiIhICZXWo9BYgErjWWpvz4NDHnoTuNsDHqqYipeSnN+DDW8Fm5yk0cOU/oP2IsIUlIiIVX1lN3GKAdOBEvvLDQM3SD0fEY8Pb8MFgsFm5ZSYSrnpJkxFERCTkyuRQKTATMMDzxpiGxpgaxpjhwOXAM2GNTCova2HVlHxJWwT0m6WkTURESkWZ7HGz1v5gjOkFvAP8ylOcAdxrrf1v2AKTyu30ITi+O0+Bgav+A+fdEraQRESkcimTiZsx5hzgLWANcC9wEugP/MMYc8pa+7KPNiOAEQBNmjQpxWilUjh9BN7qC2kroHpzqHmuS9haDwl3ZCIiUokYa224YyjAGPMG0Bloba1Nz1P+MtAXqGut15PhXrp06WKXLFkS+kCl4ks/6jaHf/sqt2l89WYw8DOomqyZoyIiEhTGmKXW2i7+1C2TPW5AO2BV3qTN43vgf4C6wO4CrUSC6fBmeLU7JCRB2kqoUh9uXgjVGoc7MhERqaTKauK2G2hvjInJl7x1A04BB8ITllQaJ/bCm33g+C73ioiBGz5yPW4iIiJhUlZnlb4INAfeN8b0N8b0Mca8CAwGJvvoiRMJnvSj8HY/722rstPhwNrwxSQiIkIZTdystW8C/YBYYCpuokJ33AzTh8MYmlR0WRnw3o2wZ6l3+XmD4bxB4YlJRETEo6wOlWKt/Qj4KNxxSCViLSz8FWz92Lu86ZXwy5luzTYREZEw0jeRSI5lz8LqKd5l9brAdW9BZEx4YhIREclDiZsIwKYP4LPfepdVbwYDPoCYquGJSUREJB8lbiL7foA5g703jY+pBte/Dwl1wxeXiIhIPkrcRLYugIyjuccmAq55Deq0CV9MIiIiPihxE0k/4n3c6xlo9svwxCIiIlKEMjurVKRUrH8Lvn4CMNDjr3D6IHQaFe6oREREfFLiJpXX/nUwd5j73HMidBkd1nBERESKo8RNKp+9K+D7CbB3GWQcg1aD4ILfhDsqERGRYilxk8rl1EG3M8LhTe64egvoMxWMCW9cIiIiftDkBKk8bDZ8dFtu0gZwPBVOHQhfTCIiIgFQ4iaVx3d/hk1zvMva3AbVmoQnHhERkQApcZPKYdsn8NVj3mX1u0KvZ8MTj4iIyFlQ4iYV34k0+PBWwOaWxdWGa9+AqNiwhSUiIhKogCcnGGPqA02AuPznrLWfByMokaCxFubd5Z5lO8PA1a9qiFRERModvxM3Y0wj4CWgp6/TuO6MyCDFJRIcK/4PNr3vXdZtDKRcGZ54RERESiCQHrfJQDvgd8Bq4HRIIhIJlrTV8Fm+RXUbdIOLx4YlHBERkZIKJHG7FHjAWvtSqIIRCbrIWMjy/Bsjpir0ewUio8Mbk4iIyFkKZHLCSWBvqAIRCbp9q90G8sYzgn/FP6BG8/DGJCIiUgKB9LhNAYYC80IUi0jwHNoEC+51n6/4P0jqCA26hjcmERGREgokcdsJDDXGLAQ+AgosN2+tnR6swETOWnaW2yEh/SicMwDaDdeWViIiUiEEkrj9w/OeAvT2cd4CStwkvBaOcsOju76CKg3gyilK2kREpMIIJHFrFrIoRIJh/Vuw4sXc4x4TIb5W+OIREREJMr8TN2vt1lAGIlIiJ9JgwUjvsrUvwflDwhOPiIhICJzNzgltcYvw1sI957bIWrsm2IGJBGThr+BkWu5xRDT0+Gv44hEREQmBQHZOiAJmAoNxOyXksMaYV4Bh1tqs4IYn4oefXof1b3iXXfw4JLUPTzwiIiIhEsg6bk8AA4HHcc+7xXveHwcGed5FStfxPbDgPu+yehfAhY+EJx4REZEQCmSo9FbgSWvtU3nKtgJPGWMigTtwyZ1I6fnkATi1P/c4IgZ+OVO7I4iISIUUSI9bQ+DrQs597TkvUno2fQjrX/cu+8VYqNM2LOGIiIiEWiCJ2y7gkkLO/cJzXqR0ZByHhb6GSB8OTzwiIiKlIJCh0peB3xtjsj2fU4H6wC3A74EJwQ9PpBDbF8HR7bnHJgKu/BdEBDxRWkREpNwI5FtuLNAcGOf5nMMArwJ/DFpUIsVpcBHEVIPTh9xx5wehXufwxlSBWAvpWXA6CzKyINNCZhZkWaiTAAn5HiFclgonMyEz29XLtO5zhqdNRpbnnIXeTaFpDe/2M1bAkdPuvlkWsq37nJ3vOMvCLW2gdZJ3+z9+DgdPunrZ1m3jkpWd+9l63gFGdoELGni3Hz0f0k7k/uzg3S5v2W8ugq6NvNuP/AD2HvfUJd91rHfZ/3aHSxp7t79ttqd9nrqFeexSuLSpd9mt78DuY8U09Hi8B/TI1/5/3va//dieBdsPfgv2HPcus4X8IGN7Qc987Qe9BXv8vP84H+0Hvul//H/sBb1SvMtufgNS/Wz/ZO+C7W8KoP34XnBZvuXsb3wddh/3WV3ty0D792+BWvH+Xb80GFvYn67CGhjTBuhB7jpun5e1ddy6dOlilyxZEvL7DHqzYNllzeCeC3Q+5Ofn3c2gtbdCTHWoUg8S6oGJLDvxheh87xQY3hkiI7zPHzrlkppza8OFDeFkBry0GrKzXXlOElQrAf52JXSo791+1V6XqEV6Fvo5XcTCPuN7Q7eGMPrj3ETjp30uKfPHwPNdnP9ZmZuk7Drq4vRHr6aQXA3mb8xtv/8EZPvXnHZ1oW4VWJrn4Y7Dp4tPmHKcUwtqx8OaPMsGHkv3v32TalAtDjYdzC07meF/+waJUDUWth/O0z7Tz8ZA/URIjIEdR3LLTgXQvl4V137n0bNrXzfBtd+Vt30AC0klJUCVaO9Eqaj/XvPL+YfHnrNsXzse4qNdop0jPYD2teLd/dW+/LRvkAgf/k9okzdjzFJrbRd/6gY8ruRJ0spUoiaVzI7P4YdpEDkUaraC6IRwR1RiaSdcj9QX21zPweHT8NN+Ty9Vtus9yrTw7U5oXB26NHBf1lnWJWcbDrjPGw7ABxsKv8+BU/DIQqga4xKPnIQu54vTn+/fxz4t2c/6+o8la7+ohHu4rN5bsvYbDkARv+JibTsCHCm2WqFSj/nfu+OLvz1ThdlzvGDvWiD2nnCvs5V2AtKKr1aofSW4N8D+k8DJs29/4KR7qX35aZ96zP09WVYU2eNmjGkCpFprMzyfi2St3RbM4M5WafW4SSk7vhvSj8Psa+DAOrj4CTeLtIyw1iVcqUdh1zH3vvu46w3af9J9Yew/AZOuhPb13F8e+zzl930IJzLC/RP4JykBasRBdITr+YuKgB/T/O+16NUUWtSCCON6+CIMzFrthkr9cfP50L6up32Ee1Zjwtf+/2V8b2fo0si1M7j/+d0C/7/QH+wGFzUCYzzXMPCrD3OHWovzyC+ge5PcewPc9Z7/ydBjl8Klef42NsYNlfrb/vEe3u0hsPZPFDLU6m/7vEOtOSu53+JjqLUw43oWHCq95S3/h8r+2Mv9N5jXwDcDG2rzNdQayP17q325av/eIGhb1/19EyqB9LgVl7hlARdba7/3TEooMue01kYGFGmIKHGroN4fBD/Phux0qHEO3L4KouJKNYQjpyEmEuLy9VVf919Yv9+/Iav4SDhZgj1GYiOhehwkREFCjBs2+jENjvuZ+A3vBFc0h9go97PERsLd78PmQ971oiPc+ZhIl5zlvB7vAX1aeNd9YK774o2O8K6bN7nL+TzofGhXz7v9v5a5321OImeMm/IeGeH5nOe4Z1NoXtO7/Qcb3HBjRISrF2FyX3kTLIAO9dxwYV5fb3fDffnr5iR3OccA59Vxw215rdjthltykrGc6nmvl1OWUsMlvnmt3w8Z2b7vl1/DqlAt1rts00HXM+uP+okF228+6P9Qd/0qbqg2ry2HfN/f18+RM9Sa17bD/sdf10f77Udcr7Q/khKgSr72O47436NSO75g+51H/B/q9/WM6K6j/v/8al/67RtVDW3SBsFN3G4H5lhr9xtjhlF84vbvQAINFSVuFdD2RfB679zjmq1g0CKoUj/ot8q27i/ydftg3X73pbjlEGw97Hp1nugB9RJh6yHYctj9of92h/vi9VdUhHteok481E5widd+P3uMnuoNt+bbzeuPn7levirR7vmbKtHuL6ec99gol6DFRLp/OTas6t1+zzHAQFxkbkIXUUTyICIiwRO0Z9zyJmLW2pkljEvk7GRnuh0S8oquAvFJvuufhf/+AMt3u+fK1u8vuvdq3Oclu9fwzvBod+/EaPpylxhWi819VY/NdxwHidG+/+X3eM+SxVQvsfg6IiISfoFsMv8JcJ+1dp2Pc+cC/7DWXhbM4EQAWPlP2Lfau+yyFyAisJH5jCxYuw9qxkPjaq7sRAas2Qt/X+x5aNwP1WPdchBNq7tXcjV4bQ3M3QjxUa43q34iNEyE+lXd0EydBDfEUjvBDTXl7826s1NAP4qIiFRSgcwq7QVUK+RcVaCE/+YX8eFkLQykAAAgAElEQVTkfvjqMe+y1rdCo18U2/R0Jqzc42ZifrcDlnrWGru8mUumVu5xPWyBzBaKiYC+LWDild7l7evBX69wPWNFPZ8kIiJSEoEuB1LYV1wLoISTzEV8+OoxOJ1nwavoKtDD9yYd1sLGg7BoC3y6BRbv8j3TceHm3M9REdC6jkvIlu/JLa8e6x5Cb1XbrTnWrIZ7qLxBou+hyvwPq4uIiIRCkYmbMeYO4A7PoQX+ZYw5mq9aPNAWWBj88KRS27sSVv3Tu+yixyCxYYGqb/wIz33nZpcVJzrCLcnQqYF7UD8uCn4+AAs2Qas6LpGrV0U9ZyIiUvYU1+OWDeT0WZh8xzn2A5PRXqUSTNbCpw+AzTNVs0ZL6PwQ1uYmVdnWrYD/wQb/krakBLfd0eB23ksKtKzlXiIiImWZP7NK/w1gjPkUGOlrcoJI0P30utshIY/17Z5hyqex/JjmluT4cCN8uKHohTsbJEK3RnBRsls0NaWGetJERKT88vsZN2tt7+JriQTJ8d1gIs70uH0XcxUDv776zCqmN7+VWzW5KvyypXuubfsRl6D1TnGrmzdToiYiIhVIwHuVGmM6AK2AAkvWW2v/E4ygpHKzFtZnNKGVzeaU5z+z/816xisDS4yG/2kHV5/jVsI3Bm5t59Yjy78qtoiISEURyDpuNYAPgItyijzveWeaKnGTs5aRBR/+DNOXZvBM6iMAPBnxNB+YmzlgvBfbbVELfn+pd/tm+bZBEhERqWgC2X3rT0BtoAcuabsBuAx4GdgEdA12cMaYfsaYz40xx4wxR4wxS4wxWuS3gnpwntvzst2eKTRnA5s4h1fN8DNJW3QEXNUSZvaHtweGOVgREZEwCGSotC8wDvjWc7zDWrsUWGSMmQw8CNwWrMCMMfcAL3pe43FJZkdAK2ZVMNnWTTLYm7qd1tn7eSh7LAATIv5CpommZS24pQ0MOM/tPCAiIlJZBZK4NQA2W2uzjDGncLsl5Hgb+G+wgjLGpADPAg9ba5/Nc2pesO4h4ZOZ7SYSXJ7i3id+47aiej7rd1xjXyeSbFZwIVktbuC1zm5WqCYYiIiIBJa47QZyVrraClwMLPIctwxiTAB34taM+0eQrythtnATPPWl2+GgRU33DnB53GL6H8vN/dtH/cjUX/wIddqEKVIREZGyJ5Bn3L4kd2LCS8ATxph/GmP+DkwkuL1h3YF1wC3GmI3GmExjzM/GmF8F8R5SinYcgeHvw53v5yZrGw9CrTh44lLL1OoPe9WPqHkO1G4dhkhFRETKrkB63MYBOXsNTcRNVBiEe+bsPWBUEONq6HlNBB4FNgI3Ay8aY6Kstc8F8V4SQulZMHUZPPc9nMoseP4PPeDGmA9g52feJ3pOdOu4iYiIyBnG2sL2jQ8fY8x64BzgRmvt23nKPwI6WWvr+2gzAhgB0KRJkwu2bt1aWuFKIb7bCWMW5vaw5RVh4MbW8NCFWSTPbg/7f8w9mdIXbpxbeoGKiIiEkTFmqbW2iz91/erSMMbEGGMOGGOuK1loftvvef84X/l8oJ4xpkH+Btbaf1lru1hruyQlJeU/LaUoPQsmfAWD3vSdtHVuAB8MhklXQvKuV72TNgz0+GupxSoiIlKe+DVUaq1NN8ZkAqdCHE+ONeQ+TyflzPD3YZGPDs8acTDmEhjYxvW4kZUBX4/1rnT+UEhqXxphioiIlDuBPEQ0G7gpVIHk847nvW++8l/i1o9LLaU4JEAnMtyWVfnd0gY+vQ1uaetJ2gDW/BsOb8ytFBEFFz9RKnGKiIiUR4FMTvgIeN4Y8yYuiUvFe7srrLWfBCmuD4FPgX8aY+rgdma4GegD3BGke0iQrd7jdj/YeNAlZ9kW6leBp/tA9yb5Kmeehm//6F3W9i6o0bzU4hURESlvAknc3vK8D/C8cljcFlgWiAxGUNZaa4y5HvgzbjZrTdzyIEOsta8E4x4SHOv3Axa+3glPfg4Z2XBubfjr5fD+BnigqxsiLeDgT5B+NPc4Iga6/b60whYRESmXAkncLiNfD1soWWuPAL/yvKQM+niT21s0wsCxdFc2rAOM6Q5xUdCpwBSSPOq0haqN4fQhiEqAdndDtcalEreIiEh55XfiZq1dFMI4pByxFqYthye/yM3kIww80weuP8/Pi2x4G/athsSGMGQZRMWEKlwREZEKw+/JCcaYTcaYDoWca2uM2RS8sKSsysqGP3wK47/w7n7NthAf7edFsrPgq8fd525/gMR6EFcz2KGKiIhUOIEMlaYAsYWciwOaljgaKdNOZcKDc2HuRu/ySANje0Iff+YVnEiDLfPgwFqo1hTa3RWSWEVERCqiQBI3KPwZty7AoRLGImXYsXS3PtvXO7zLq0TD5Kuhpz9p++nDMP1cyPI8EHfxExCpIVIRERF/FZm4GWN+Dfzac2iB940x6fmqxQO1gP8GPzwpC46chttmw/Ld3uUNE2Fmf2hVx88LLX/BTUbIkfottNXqLiIiIv4qrsdtE7DQ8/l2YAmQlq/OaeBHYGpwQ5OyoLCkrUVNmHUDNKzq54XSj8HSZ7zLqmoWqYiISCCKTNyste8C7wIYYwD+aK3dXApxSRlx9DRsyrffaId6rqetVnwAF1o5GU4dyD2OqQ6dRgUlRhERkcoikOVANKZVCS3YDIdP5x5f0AD+3R+qFjZNxZeMk7BkkndZ5wcgtnpQYhQREaksApqcYIxpDgwEmuBmkuZlrbWaIliBvL0OHl/kPo++CNYfgD9fFmDSBrB6CpzYm3scnQidHwxWmCIiIpWG34mbZwuq13Frv+3FPduWV6ntqiChYy3sPQGr9sBv57uy318KIzqf5QUzT8Piv3qXdbwP4muXKE4REZHKKJAet/HAItx+ofknKEgFMekb+M9KOJkJWRbuv7AESRvAmplwbGfucVQ8XPCbkoYpIiJSKQWSuDUHRitpq7heWwMvLs497t4YfntxCS6YlQHf/8W7rP0IqFKvBBcVERGpvPze8gpYB2h8q4L6ejs8utC7bN1+OJ5RgouufxOObMk9joiBLg+X4IIiIiKVWyCJ2++ARz0TFKQC2X4E7vsQMvM8pRgbCVOugcSSbGzQ6maolWfX+XZ3QtVGJbigiIhI5RbIUOlYXI/bWmPMBuBAvvPWWtszWIFJ6TiZASPmwMFTuWUGeLYvdG5Qwounfg8H1rk12y57Dhr3KuEFRUREKrdAErcs4KdQBSKlz1p4ZCH8mO+pxd9cDP3OCcINcmaTdrof2twehAuKiIhUboEswNsrhHFIGLzyA7ybLxXv28LNJC2x/etg47sQGesW2xUREZESC2gBXqk41qbB2M+8y86pBX/rAxGmhBf/6jHY7Zme2vYOSKhbwguKiIgIBDY5AWNMI2PM34wxS4wxm40xbT3lDxljuoUmRAmFFxdDelbucUIU/LOkkxEA0lbBt0/ClnnuuGYrNyYrIiIiJeZ34maMaQOsBoYCu3DbXuV8zTcFtIdROfKLxt7Hf7ocWtQMwoUXT/Q+Xv8GmJJ24YmIiAgENlT6NLAW6AucAtLznPsamBDEuCSEth6CJ79wn4d1gMgIuOG8otv45chWWPeqd9mFvwvChUVERAQCS9y6A4OttceMMZH5zu0B6gcvLAmVrGz49Xw4kQHXnQvjegXx4kufBZtn/LVmK2hxbRBvICIiUrkFkrhlF3GuDnCyhLFICFkL3+2EZamwNBXqVYHxvYN4g5MHYPUU77ILHwYT0GOUIiIiUoRAErfvgTuA932cGwh8FZSIJCTeXw+j5rrFdQEmXgk14oJ4g5WTIeN47nGV+tD61iDeQERERAJJ3MYDC4wx84FXAAtcYYx5ELgB6BGC+CQIDp7MXfrDAvFRbhZp0GSchOXPe5d1fgiiYoN4ExEREfF7HMta+xlwPdAMmI7rvPkLcClwvbX2u5BEKCX21BewP89AdmY21IgP4g3Wvgwn9uYex1SF9vcE8QYiIiICAS7Aa639APjAGNMSqAvst9ZqG6wy7Mtt8MZa77JRXd1iu0FhLSx71rus3QiIqxGkG4iIiEiOsxows9b+DPwc5FgkyE5nwh8+9S47tzaM7BLEm5xMww3AephIbXElIiISIoEswPuMMealQs69ZIyZ6OuchM+05bD5UO6xASZcDjH5F3MpiYS6UM+zuWmNltBqEFRrEsQbiIiISI5A1mq4DphfyLl5uOffpIxIPQrPf+9dNqQddG4Q5Bsd3wM/vQoYuHEu9POZ24uIiEgQBDJU2gjYVsi5HZ7zUkY89SWczMw9rhEHv704BDda+Q/ISocW/aFGixDcQERERHIE0uN2EGhZyLmWwLGShyPB8N1Ot25bXr/7BdQM5kzSzNOQcQJW/p87vuChIF5cREREfAkkcVsA/MEYUy9voef4UeDjYAYmZy8zG6pE5x63rQu3tAnyTZY9C9NauGVA6rSF5J5BvoGIiIjkF8hQ6WPAYmCDMWYOucOj1+A2nf9D8MOTs5EYDcczIMpAYgyM7ek2kg+arAxY/gIc3+2OD2+GHZ9DYyVvIiIioeR34mat3WKMuRD4I3AlUBvYB7wDPGGt3RqaECUQ1sKfvnSf7+4Mv74I4oK5SwLA+jfh2E7vm9ZpF+SbiEhFk52dzb59+zh06BBZWVnhDkek1MTFxZGcnEx0dHTxlYsR6AK8W4DbSnxXCZmFm+HbnVAzDu67MARJm7Ww7Bnvsja3Q3ywVvQVkYpqx44dGGNISUkhOjoaY0zxjUTKOWst+/fvZ8eOHTRr1qzE1wvmAJqE0bF0+Ho7/Pkrd/xAV6geiq1CU7+F3Yu9yzo/GIIbiUhFc/z4cRo1akRMTIySNqk0jDHUrl2bU6dOBeV6AfXHGGN6AoOBJkBcvtPWWnt5UKKSgE1fAU9/4z7XTYBb24foRstf8D5u1g9qtQrRzUSkoomIUH+BVD7B/IdKIDsn3AN8CtwE1MAtxJ/3pT+NYXL4NExZlnu890TB5UCC4lgqrH/Du0zbW4mIiJSaQHrcRgOvAHdaa9NDFI+chWnL4Mjp3OPqsXBl8xDcaPUUyM6zqm/Nc6HplSG4kYiIiPgSSC9ZI2CGkray5dApmLrcu2xEZ6gW7OfbsjJg5T+9yzr+Cow6WkVEJDApKSlMmjQp3GGUS4F86y4FQtGPIyUwbblbsy1HzTgY1jEEN/p5NhzflXscXcXNJhURqeCGDRuGMQZjDFFRUTRp0oSRI0dy8OBBr3opKSkYY/jiiy+8yseOHUvbtm0LXDc9PZ2kpCQSExM5fPhwSH+Gsmbx4sXcd9994Q6jXAokcXsAeMgY0yNUwUhgjqXDzJXeZfde4BbdDbqa50LVxrnH5w+F2OohuJGISNlzxRVXkJqaypYtW5g6dSpz5szxmXjExcXxyCOP+HXN2bNn06xZMy6++GJeeeWVYIdcJqWnu0G7pKQkEhISwhxN+RRI4vY+kAx8aow5aozZlu+lBXhL2curCz7bFrLZpPF14NguMJFw4cPQaVSIbiQiUvbExsZSv359kpOT6dOnDwMHDmT+/PkF6o0YMYLly5fz9ttvF3vNadOmMXToUG677TamTZt2VnGlpKTw5JNPcs8991CtWjWSk5OZOHGiVx1jDG+++WaBdnmHKo0xTJ48mf79+5OQkMC5557Lp59+yo4dO+jbty9VqlShY8eOLFu2zOs6X3/9NT179iQhIYFGjRoxcuRIjhw5cuZ8r169GDlyJL/97W9JSkrikksu8Xn/w4cPM3LkSBo0aEBcXBytW7fmtddeO6vfSUUXyOSEhYANVSASmFOZBZ9tu6NjiHrbAFb9E2wWnHsz9PhriG4iIpVN0+fCc9+tJVh+ctOmTcydO9fnKviNGzdm1KhRjBkzhuuuu46oKN9fs1u3bmXRokXMmjWLhIQERo4cycqVK+nQoUPA8TzzzDOMGzeOhx9+mI8++ogHHniA7t27c/HFFwd0nSeffJJJkyYxadIknnjiCW655RY6duzIfffdxwsvvMBDDz3EsGHDWLVqFQCrV6+mT58+jBs3jqlTp3LgwAEeeugh7rzzTq9EcdasWYwYMYIvvvgCawumEdZa+vXrx8GDB5kxYwatWrViw4YNnDhxIuDfRWUQyJZXw0IYhwTorbWw93jucUIUDAv8z7t/stJh1b/c5073h+gmIiJl19y5c0lMTCQrK+vMQqp/+9vffNYdM2YMU6dOZerUqdx7770+68yYMYMrr7ySpKQkAAYMGMCUKVN48cUXA46tT58+3H+/+7t51KhRPP/88yxcuDDgxO22225j8ODBADz66KO8+uqr9O3bl/79+wPwu9/9jt69e7Nv3z7q1KnDxIkTGTRoEKNHjz5zjcmTJ9OpUyf27t1L3bp1AWjWrBlPP/10ofddsGAB33zzDWvWrKF169Zn2ohvwd4QSUrJRz97Hw9uBzXjQ3CjtFWwewmc2OP2I210aQhuIiKVVUl6vkpTjx49+Ne//sXJkyeZMmUKGzdu5IEHfK9jWbNmTcaMGcO4ceMYOnRogfPZ2dnMmDGDv/41d/Ri6NChDBw4kEmTJhEXl399+6K1b+/9jEzDhg3Zu3dvQNfIf5169eoB0K5duwJle/fupU6dOixdupSff/7Za0gzp0dt48aNZxK3Cy64oMj7Ll++nAYNGpxJ2qRoAa3lYIxpZ4x50xiTZozJ9Ly/bowJ+Q7jxpi5xhhrjHky1PcqDx7s6t4jDURFwPBOIbiJzYb3b4KPR7jjc28CbVMjIpVQQkICLVu2pF27djz//POcOHGC8ePHF1p/1KhRREdH++yVmz9/Ptu2bWPIkCFERUURFRXFVVddxaFDh3jrrbcCji3/kK0xhuzsbK/j/EOUGRkZ5Jf3Ojkr/fsqy7l2dnY2d999NytWrDjzWrlyJRs2bKBjx9zlDapUqRLwzySFC2TnhAuB74DewBxgouf9MuBbY0zRKXUJGGMGA6EaCCyXcmaT3nMBfDkMGlQNwU22fgwHN7hn2wC+fQpOHSy6jYhIJfDEE08wYcIEdu3a5fN8XFwc48ePZ+LEiaSlpXmdmzZtGgMGDPBKeFasWMHw4cPPepJCUZKSkkhNTT1zvGfPHq/js9W5c2fWrFlDy5YtC7zi4/0fAurUqROpqamsXbu2xDFVBoH0uP0Z+AFIsdbeYa0dY629A2jmKf9zKAI0xtQEngF+E4rrl0c7j7ih0qgIuK19iJI2gJX/8D4+9yaIqxmim4mIlB+9evXi/PPP58knCx8EGjp0KCkpKUyfPv1MWVpaGu+99x633347bdu29XrdddddLFq0iI0bNwY11ssuu4y///3vLFmyhOXLlzNs2LCAh2N9eeSRR/j++++59957Wb58OT///DNz5szhnnvuCeg6l19+Od26dePGG29k3rx5bN68mY8//pjZs2eXOMaKKJDE7SLgz9bao3kLPccTgMCegvTfBOAHa+2rIbp+ufPvVZBloV/LECZtR3fCxve9yzpqsUQRkRyjR49m2rRpbN3qezWsiIgIJkyYcGYyA8BLL71EbGwsffv2LVC/a9euNG7c+Eyv29ixY4OyOfnTTz9N8+bN6dWrFzfddBN33333mefPSqJ9+/Z8/vnnbNmyhZ49e9KhQwfGjBlz5lk4f0VERPDRRx9xySWXcOutt9K6dWsefPDBM2u+iTfja2quz4rGHAVus9a+4+PcAGCmtbZaUIMzpjuwAOhgrf3JGGOBp6y1fyiqXZcuXeySJUuCGUqZsPc4/OpDWL0XTmbCu4OgY/0Q3eybP8LXT+Qe12kLt63SM24ictbWrl2rB9ADcPvtt7N7927mzZsX7lAkCIr6798Ys9Ra28Wf6wTS4/Yd8KgxxquPxxhTBXgE+DaAaxXLGBMD/BOYZK39yY/6I4wxS4wxS/I/T1BRvLwavt/lkraYSNgYqsfNsrNg9VTvsvb3KGkTESkl1lo++eQTXnjhhXCHImVMIMuBPAosArYaY+YAqUB9oB9QBegZ5Nh+B8QDT/lT2Vr7L+Bf4HrcghxL2GVmw6s/5B6nZ3nvmhBUmz+Co9tzj6PiofWtIbqZiIjkZ4xh+/btxVeUSieQBXi/N8ZcBDwO9AVqAQeAT4Hx1trVwQrKGNME+D1wNxBrjInNczrWGFMDOGptznTHim/BJtiTd8HdaLgpVCMOq/7pfdzqFoirEaKbiYiIiL+KHCo1xkQYY641xrQFsNaustbeZK2tZ62NttbWA8YDKUGOqzkQB8wCDuZ5AfzW8znka8eVJS/nS4uvbwVVY33XLZEj22Hzh95lHQKbISQiIiKhUVyP2xBgMtC2iDpHgVeNMcODOPNzBW69uPw+xSVz04CffZyvkLYegs+3eZcNCVXaunqqW3g3R1IHqN81RDcTERGRQBSXuA0FZlhrtxRWwVq7xRgzDbgdCEriZq09hHuezotnWvRWa22BcxXZKz94H3eqD21LPpPbt3bDYeVkOOmZ4KFJCSIiImVGcbNKOwPz/bjOAsCvaawSmNOZ8Poa77KQ9bYBHN3qkrb4utB/NrQeEsKbiYiISCCK63GrSu6zZUU56KkbUtbaStf1s3AzHMhdu5FqsXDNOSG8Yc7EhHZ3Qcv+IbyRiIiIBKq4Hrd9QFM/rtPEU1eC7I0fvY9vOA/io33XLbGT++Gn1wED7YeH6CYiIiJytopL3L7EPbtWnGGeuhJEmdlw8JR32c3nh+hmmz+CJZMg6zSk9IHqzUJ0IxERKW+GDRvGNddcU+LrpKSkMGnSpCBEVHkVl7g9C1xujHnGs5OBF2NMtDHmWeAy3EbwEkRRETCojfvcIBF6NIG2SSG4UVYGzLsTvv+LO67dBrK0R5yICLikxRiDMYaoqCiaNGnCyJEjOXjQ+0milJQUjDF88cUXXuVjx46lbduCizOkp6eTlJREYmIihw8fDunPUNoK+5kXL17Mffdp3+uSKDJxs9Z+A4wGHgB2GGNmGWOe8rxmATuA+4HR1tqgbnklTs5Q6eiL4aUbQjTBc+N7cHx37vHqKUrcRETyuOKKK0hNTWXLli1MnTqVOXPm+ExA4uLieOSRR/y65uzZs2nWrBkXX3wxr7zySrBDLpOSkpJISEgIdxjlWrF7lVprn8WtqbYYuAEY43ndACwBeltrnwtlkJXVpoOwNNXtktCvZQhvlH+nhNZDICYxhDcUEcnV9Dn/X6v3BL+9P2JjY6lfvz7Jycn06dOHgQMHMn9+wUUXRowYwfLly3n77beLvea0adMYOnQot912G9OmTTuruGbNmsWFF15I1apVqVu3LjfffDM7d+48c37RokUYY1i4cCHdunUjISGBLl26sGzZsjN19u/fz+DBg0lOTiY+Pp42bdowY8aMQu/5n//8h9q1a3P6tPe+i0OGDOG6665j5syZjBs3jjVr1pzpqZw5cyZQcKj08OHDjBw5kgYNGhAXF0fr1q157bXXzup3UVn4tcm8tfZza+3VuJmj9T2vatbaq621XxTdWs7Wm57etqtbQpUCA9VBcmgjbP3Yu6y9dkoQESnMpk2bmDt3LtHRBWeKNW7cmFGjRjFmzBgyMzMLvcbWrVtZtGgRt9xyCwMGDGDdunWsXLky4FjS09MZN24cK1euZM6cOezbt4/BgwcXqDdmzBj+8pe/sGzZMmrXrs2QIUOw1m3rferUKTp37sycOXNYs2YNDz74IPfccw8LFy70ec+bb76Z7Oxs3n333TNlhw8f5p133uGuu+5i0KBBjB49mlatWpGamkpqaiqDBg0qcB1rLf369eOzzz5jxowZrF27lueee47Y2FBsC1RxBLLJPNbabGBviGIRj4wsuP1dWO35Td8UqgkJAKumeB/X7wp1O4bwhiIi5c/cuXNJTEwkKyuLU6fcrLG//e1vPuuOGTOGqVOnMnXqVO69916fdWbMmMGVV15JUpJ7cHnAgAFMmTKFF198MaC47rzzzjOfmzdvzuTJk2ndujU7duwgOTn5zLnx48fTu7fbkOjxxx+ne/fu7Ny5k+TkZBo1asTDDz98pu6IESP45JNPePXVV7n88ssL3DM+Pp4hQ4Ywffp0Bg4cCMArr7xCtWrVuPrqq4mKiiIxMZGoqCjq169faOwLFizgm2++Yc2aNbRu7TbfbtZME+OK41ePm5SuL7bBV9vhiKcXevqKEN0oKx3W5OsOV2+biEgBPXr0YMWKFXz//feMGjWKfv368cADD/isW7NmTcaMGcO4ceM4fvx4gfPZ2dnMmDGDoUOHnikbOnQoL7/88pmk0F/Lli2jf//+NG3alKpVq9Kli1sLf9s2730S27dvf+Zzw4YNAdi71/UOZGVl8dRTT9G+fXtq165NYmIib7/9doFr5DV8+HA+/vhjduzYAcD06dO5/fbbiYryvz9o+fLlNGjQ4EzSJv4JqMdNSse7P3kf14oP0Y02vgcn8nSgxlSD8wp2Z4uIhNLWB8Pb3h8JCQm0bOkeNn7++efp3bs348ePZ+zYsT7rjxo1ihdeeMFnr9z8+fPZtm0bQ4YMYciQ3N1psrKyeOutt7zKinL8+HH69u3LFVdcwUsvvUTdunXZt28fl156Kenp3hPM8g7reraPJDvb7Us9adIknn76aZ577jnatWtHYmIijz766JnEzpcOHTrQuXNnZs6cyfXXX8+SJUuYNWuWX3FLyajHrYw5mQHzN3mX9W8Voputnup93PpWiK4SopuJiFQcTzzxBBMmTGDXrl0+z8fFxTF+/HgmTpxIWlqa17lp06YxYMAAVqxY4fUaPnx4QJMU1q1bx759+/jTn/5Ejx49OO+884pMtgrz5Zdfcu211zJ06FA6duxIixYtWL9+fbHthg8fzsyZM5k6dSqXXHIJrVrlflnFxMSQlZVVZPtOnTqRmprK2rVrA465MlPiVsYs2AwnMnKP61WBrg1DcKMj22BLvhlR2i1BRMQvvXr14vzzz+fJJ58stBD/lhoAACAASURBVM7QoUNJSUlh+vTpZ8rS0tJ47733uP3222nbtq3X66677mLRokVs3LjRrxiaNGlCbGwsL774Ips2beKDDz7gscceC/hnOffcc1m4cCFffvkl69at4/7772fz5s3Fths8eDC7d+9m8uTJ3HXXXV7nUlJS2Lp1K8uWLWPfvn0FZqACXH755XTr1o0bb7yRefPmsXnzZj7++GNmz54d8M9QmShxK2PyD5Neey5EhuL/pbWzAJt7XLezJiWIiARg9OjRTJs2ja1bt/o8HxERwYQJE7yeW3vppZeIjY2lb9++Bep37dqVxo0bn+l1Gzt27JlhTV+SkpL497//zezZ/9/encdFWe0PHP8cFGQVBcUFFNww0STR0NQrZi6ZkqWp5ZK4ewvT371uaYVm5hJut6tlFmmmlnnVXHLfUtMUaUORci+DitwXFuH8/hgYHTZBZpgBv+/Xa14zz3nO8zznmYPy5ZznnLOOgIAApkyZkueAify89tprBAcH07lzZ9q0aYOLi0uBumvd3Nzo1asX5cqVMw5SyNKjRw+eeuopnnjiCSpXrszKlStzHG9nZ8fmzZtp1aoV/fr1o0GDBowaNSpHN68wpbKGA5cmzZo109HR0dYuRqFdSYamiyEt407axufh4SoWuNjtFPi4Plw9Byh4YgE88k8LXEgIIQzi4uLkQfRCGDBgAImJiWzdutXaRclT586d8fHxYfHixffO/IDL7+dfKXVUa92sIOeRwQk2ZNtp06CtVgVo5GWhi/0dawjaHD3hhYPgmveQbSGEEMVLa82uXbvynEvN2i5dusS+ffvYtm3bfc0/J+6fBG42ZPNJ0+2u/hZa4gruDEwI6A8e9Sx0ESGEEPdDKcWvv/5q7WLkqUmTJly8eJG333471zVJheVI4GYjrqXA19kek+hsqWWu0m5CXOa6eA8Pzj+vEEIIkc3Zs2etXYQHlgRuNuKnPyHjrscNa7pDQCULXOjUBji/C1KvQrXmUEn+UhJCCCFKChlVaiNa1jB0jQLUqQjP1LdAN6nWsO9ViJln2C7nATf/yv8YIYQQQtgMaXGzEWnpsDezq3RRV6jnYYGLJHwLfx+7s31uG+j8J0gUQgghhO2QFjcb8e0FuJwMdT0sFLRBzpUS6oSCi4wmFUIIIUoKCdxsRNaIUosNSEi9BvGfmaY1koEJQgghREkiXaVWlpYO876Fjb8Ytp+sY6ELxa+CtBt3tl2qQ60nLXQxIYQQQliCtLhZWXQC/PeIoZvUDlhjqbV2s3eTNgoDO4nbhRCiJGrbti3h4eHWLobNUEqxevVqaxejWEjgZmU7Tt/5nAFczrkOb9ElHYOEQ6ZpjQZZ4EJCCFH6hIWFoZRCKYW9vT21a9dmzJgx3Lhx494H38P9Bhxr1qxh+vTpRb5+aZGQkEBoaKi1i1EspMnFynaeMd1+opYFLhL7kel2jcehgqX6ZIUQovRp3749y5YtIy0tjX379jFkyBBu3rzJwoULc82flpaGvb29xcrj4WGpUWwlS2pqKg4ODlSt+uAMtJMWNys6dQnOXL6zbW8HbWqa+SK3U+D4MtO0h4eY+SJCCFG6lStXjqpVq1KjRg369OlDv379WLduHQB79uxBKcVXX31FcHAwDg4OxoXhFy1aRN26dXFwcKBu3bomi7H7+fkB0LNnT5RSxm2ADRs20LRpUxwdHalVqxaTJk0iNTXVuD97V6mfnx9vvfUWw4cPp3z58vj4+PDOO+8U+j6VUnzwwQf07NkTFxcXateuzaeffmrcf/bsWZRSREdH5zguq+UwK89nn31GSEgITk5ONGnShB9//JHY2FhatmyJi4sLrVu35swZ09aLe923n58fkydPZtCgQVSoUIG+ffvmuD7A77//Tt++ffH09MTZ2ZlHHnmE3bt3F/r7sEXS4mZFd3eTArTwAbdyZr7Ib3vhVtKd7XIVoO6zZr6IEELcp9mWWpD5Hv6t750nH46OjqSkmD7bMn78eGbPnk3dunVxc3Nj7dq1hIeHM3fuXDp27MjWrVt56aWXqFq1KqGhoRw5cgQvLy8WL15M165dKVOmDABbt26lb9++zJ8/nzZt2nD+/HlGjBhBSkoKkZGReZZp7ty5TJkyhbFjx7J582ZeeeUVWrduzWOPPVaoe3vzzTeZMWMG06dP56OPPmLQoEG0adOGmjUL17IQERHB3LlzqV27Nv/85z954YUX8PLyYtq0aXh5eTFgwABeeeUVNmzYUKj7njNnDq+99hrR0dFonbMeb9y4QUhICF5eXqxbtw5vb29++umnQpXdlkngZkXF0k3q1xFqPQVnvoKyztCgH9g7WeBCQgjxYDh8+DDLly+nffv2JumTJ0+mY8eOxu3IyEj69+9vbBnz9/fn6NGjzJw5k9DQUCpXrgxAhQoVTLr6pk2bxtixYxk4cCAAderUYebMmfTr14933nkHlceyOh07djRea+TIkfznP/9h586dhQ7c+vfvT79+/QCYOnUq8+fP5+uvvzamFdS//vUvnnrqKQD+/e9/ExoaytSpU3n88ccBCA8PN2k1LOh9h4SEMG7cuDyvu2LFChITEzl48CCVKhnWjqxdu3ahym7LJHCzksvJEP27aVp7S/xc3boI53cCCl78HpwssQCqEELcpyK2fBWXLVu24Orqyu3bt0lLS6Nbt268++67JnmaNWtmsh0XF8egQaYDwVq3bs369evzvdbRo0c5fPgwM2fONKZlZGRw69YtEhMTqVatWq7HNW7c2GS7evXq/Pnnn/e8t/zOU7ZsWSpXrlzk81SpUgWAhx9+2CTtxo0b3Lx5E2dn5wLfd/bvObvvvvuOxo0bG4O20kYCNyvZew7S7/r/qr4n1ChvgQvFLYf0FPDtABXrWeACQghR+rVp04YPPvgAe3t7qlevnuvAAxcXlwKdK68WsywZGRlERETQs2fPHPuyWulyk71MSikyMjIKVKaCnsfOzvBo/N1dlGlpafc8T9Y955aWde6C3ndBv+fSSgI3K8lalzSLRbpJtb4zolRWSRBCiPvm7OxM3bqFW9qmQYMGHDhwgMGD7/z/u3//fgICAozb9vb2pKebrhkdFBTEiRMnCn294pAVQCUkJBjTvv/+e7Oc21z33aRJE5YtW0ZSUlKpbHWTwM0KMnTOwC3E18wXuXDAsMTVXz+AowfUfcbMFxBCCJGfsWPH0rNnT5o2bUrHjh3ZsmULy5cvZ82aNcY8fn5+7Ny5k5CQEMqVK0fFihV544036Nq1K76+vvTq1YuyZcsSGxvL4cOHmTVrlhXvCJycnGjRogUzZ86kTp06XLlyhVdffdUs5zbXfffp04cZM2bQrVs3ZsyYgbe3N7Gxsbi5uRmfryvJZDoQK9Aa/tXC8NlOgYs9BOX+yML9++5d+O6/hs/l3OHvWDNfQAghRH6eeeYZ3n33XebOnUtAQADz589n4cKFJhPFzp49m927d1OjRg2aNGkCQKdOndi0aRO7d+8mODiY4OBgZsyYUehRndmFhYWZTDlyv6KiogB49NFHGT58OG+99VaRzwnmu28XFxf27t2Lj48PoaGhNGrUiIiIiHt2UZcUKrehtCVds2bNdPY5ZmzNx9/D5L3wtD9EhEAlZzOe/Nbf8H51yLgz9w29dkONtma8iBBCFE5cXBwNGjSwdjEeWCEhITz00EMsWrTI2kV5IOX386+UOqq1zn/URSbpKrWSrK7SEF8zB20AcZ+aBm0V6oJPiJkvIoQQoqS4cuUK8fHxJt20omSSwM0Kkm/Dwd8Mn/9h7mfbtIafsi1x1WgQlJImYiGEEIXn7u5OYmKitYshzEACt2L290344Q9D8BZQCaqYe1TzH9GQdNcM0coOGg4w80WEEEIIYQ0SuBWzOYdgZeY4gQqOkHANqrmZ8QLZW9tqPQWu1c14ASGEEEJYi4wqLWb7zt+ZePeb3yAuKf/8hZJ2E06sNE2T+duEEEKIUkMCt2L061U4d+XOtr2dYWF5s/l5NaRevbPtXAVqdzHjBYQQQghhTRK4FaODv5puB1UD55yrpty/2GzdpAEvQhlzXkAIIYQQ1iSBWzH65jfT7ZbmbG279Tf8cdQ0rdGg3PMKIYQQokSSwK2YaA0HsrW4taphxgs4ecKj4w2fy1WE6q3A8yEzXkAIIYQQ1iaBWzE5dQn+vHFn26ksBFY14wW0hrjlhs9PfgzPbTXjyYUQQtiStm3bEh4ebu1i3DdzlV8pxerVq81QopJDArdi8k221rZgb3AoY8YL/P4NXIo3DEio9RTYm3uCOCGEeDCFhYWhlEIphb29PbVr12bMmDHcuHHj3gffw/0GHmvWrGH69OlFvn5JERYWRteuXXOkJyQkmKz9+iCQedyKSfZuUrM+3wZ35m9rGCYDEoQQwszat2/PsmXLSEtLY9++fQwZMoSbN2+ycOHCXPOnpaVhb2+5/4s9PDwsdu6SpGpVc3ZdlQw22eKmlHpOKbVOKfWrUuqWUipeKTVdKWXOqWqLTYa+s8RVlpbmer7tRiJs6nNn/jYZkCCEKGlmq4K/sg/CMsfxBVCuXDmqVq1KjRo16NOnD/369WPdunUA7NmzB6UUX331FcHBwTg4OLB1q+FxlUWLFlG3bl0cHByoW7cuixcvNp7Tz88PgJ49e6KUMm4DbNiwgaZNm+Lo6EitWrWYNGkSqal31qDO3tXo5+fHW2+9xfDhwylfvjw+Pj688847hb7POXPm0LhxY1xcXPD29mbIkCFcvnzZuH/JkiW4urqyc+dOGjVqhIuLC48//jhnzpwx5jl16hTdunWjatWquLi4EBQUxMaNG/O85ptvvkmjRo1ypLdq1YpXXnmFyZMns3TpUjZt2mRs+dyzZw+Qs8Xy999/p2/fvnh6euLs7MwjjzzC7t27C/092DKbDNyAMUA68CrQGXgP+CewXSllq2XO0183TReSL18OGlY208mPfWII2tKToYwTJBw004mFEELkxdHRkZSUFJO08ePH89Zbb3HixAmaN2/O2rVrCQ8PZ/To0cTGxjJq1CheeuklNmzYAMCRI0cAWLx4MQkJCcbtrVu30rdvX8LDwzl27BhRUVGsXr2aiRMn5lumuXPn8vDDDxMTE8P48eMZN24cBw8W7neCnZ0d8+bN49ixY6xYsYLDhw8zcuRIkzwpKSlMnz6dqKgoDh48yOXLlxkxYoRx//Xr1+ncuTPbt2/nhx9+oEePHnTv3p0TJ07kes1BgwZx4sQJDh8+bEyLj4/nm2++YfDgwYwZM4ZevXrRvn17EhISSEhIoGXLljnOc+PGDUJCQjh79izr1q0jNjaWKVOmFOr+SwJb7SoN1Vr/ddf2HqXURWAp0BbYZZVS3acqLhAWCK/vgabVoPtDUMYc4afWpnO3pd8yTAsihBDCYg4fPszy5ctp3769SfrkyZPp2LGjcTsyMpL+/fsbW8b8/f05evQoM2fOJDQ0lMqVDX/BV6hQwaTLb9q0aYwdO5aBAwcCUKdOHWbOnEm/fv145513UErlWq6OHTsarzVy5Ej+85//sHPnTh577LEC39vo0aONn/38/Jg1axbdunVj6dKl2NkZfnHdvn2bBQsWUL9+fQDGjBnDoEGD0FqjlCIwMJDAwEDjeSZNmsSGDRtYvXo1r732Wo5r+vj48OSTTxIVFUVwcDAAUVFRNG3a1HgeJycnY6tnXlasWEFiYiIHDx6kUqVKANSuXbvA915S2GTrVbagLcuRzHfv4iyLuRz+3fDeowH0a2ymk17YD5d+vrNtZw8B/c10ciGEEFm2bNmCq6srjo6OPPbYY4SEhPDuu++a5GnWrJnJdlxcHK1atTJJa926NcePH8/3WkePHmXatGm4uroaX3369OHGjRskJibmeVzjxqa/XKpXr86ff/5ZkNsz2rVrFx06dMDHxwc3Nze6d+9OamqqyXXLlStnDNqyrpOamsqlS5cAQ8vXuHHjCAgIoGLFiri6uhIdHc358+fzvO7QoUP57LPPuHXrFunp6SxbtozBgwu3ZON3331H48aNjUFbaWWrLW65Ccl8j7NqKe6D1nD4guHzo+Zc7z37Sgl1u4GzufpghRCimPxbW/f4AmjTpg0ffPAB9vb2VK9ePdeBBy4uBRvNn1eLWZaMjAwiIiLo2bNnjn1ZrXS5yV4mpRQZGRkFKhPAuXPn6NKlC0OHDuXNN9/E09OTmJgYXnjhBZPn68qWNQ0dsu4n61pjxoxhy5YtREZGUq9ePZydnXnxxRdNzpFdly5dcHZ25n//+x/u7u5cvnyZPn36FLjsD5ISEbgppbyBN4EdWuvoPPIMA4YB1KxZsxhLd2/nr8AfN8DDCeqZayBQylWI/8I0TRaUF0IIi3B2dqZu3bqFOqZBgwYcOHDApOVo//79BAQEGLft7e1JT083OS4oKIgTJ04U+npFFR0dTWpqKnPnzqVMGcN8VfkNKsjL/v37efHFF+nRowcAycnJnDp1Cn9//zyPKVu2LGFhYURFReHu7k737t1xd3c37ndwcMjxPWXXpEkTli1bRlJSUqludbPJrtK7KaVcgS+B28DAvPJprT/QWjfTWjfL7y+S4rbnLMw4YPjctBrc4w+tgov/DG7fvLPtVgN8O5jp5EIIIYpq7NixLFu2jAULFvDLL7/w7rvvsnz5csaNG2fM4+fnx86dO0lMTDR2Nb7xxhusWLGCN954g9jYWE6cOMHq1atNjrOEevXqkZGRwbx58zhz5gwrV65k3rx5hT6Pv78/a9euJSYmhp9++ol+/fqRnJx8z+OGDBnC3r172bhxY45uUj8/P2JjY4mPjycpKYm0tLQcx/fp0wcvLy+6devGvn37OH36NOvXr5dRpcVJKeUEbABqA5201r/d4xCbs+YEfHXS8Hn3WcO2WfyUrZu0YRjYmXNGXyGEEEXxzDPP8O677zJ37lwCAgKYP38+CxcuNJkwdvbs2ezevZsaNWrQpEkTADp16sSmTZvYvXs3wcHBBAcHM2PGjCL3JoWFhZlMOZJd48aNmT9/PnPmzCEgIIAPP/yQyMjIQl9nzpw5eHl58Y9//IPOnTvTokUL/vGPf9zzuNq1axMSEkLNmjVp27atyb6hQ4fSoEEDmjVrRuXKlTlw4ECO411cXNi7dy8+Pj6EhobSqFEjIiIi7tk1XdIorS3/bMD9UErZA+uANkAHrfWhgh7brFkzHR2da49qsdIaHouChOt30lb3NMNzbn/+AMseMU0bchrcaxXxxEIIYTlxcXE0aNDA2sV4YIWEhPDQQw+xaNEiaxclTwEBAfTt25dJkyZZuyhml9/Pv1LqqNa6Wa47s7HJZ9wy52pbDrQDuhYmaLMlv10zDdrKlYHGXmY48Y8fmG7XbC9BmxBCiDxduXKF+Ph41qxZY+2i5Oqvv/5i9erVnD17luHDh1u7ODbNJgM3YAHQE5gG3FBKtbhr328lpcv0yAXT7SZVoVxRv3GtIelH07RA+SEXQgiRN3d393ynErE2Ly8vKlWqxKJFi0r1wAJzsNXArXPm+6TM192mAJOLtTT36dtsgVuwOWagUwqajjHM4eZQHpw8oc7TZjixEEIIYR22+tiWLbLJwE1r7WftMpjDkd9Nt4PNNYfbT5ldpY+9AUGjwM4mq1EIIYQQZmbTo0pLsou34NSlO9tlFARVM8OJr56HM5uhjAMEDJCgTQghhHiASOBmId8lmG43qAwuDmY48U8fAhrq9QBneQ5ACCGEeJBIc42FHM32DGhQ3uviFkzqdfhfJ0g6ZthuLAMShBBCiAeNtLhZSEy2Frcid5PGfw6/fwOpVwAFZ74q4gmFEEIIUdJI4GYh/R4G+8xvt4wyLHdVJD/ePWGiBiWrJAghhBAPGgncLMTfE9IyoJorxP4TapQvwsn++A4Sj5imPTykSOUTQghR8oSHh+dYDko8WCRws5CsrtKgauBsX8TF5X/KtlKCb0eoULsIJxRCCGEOS5YswdXV1drFMJuwsDC6du1a6OMmT55Mo0aNzFKGtm3bopRCKYWDgwN16tTh1VdfJSUlxSRf1v7Tp0+bpOd1D3/88QeOjo7UrFmTjIwMs5TVGiRws5CYzMEJRR+UcA3ilpumyUoJQgghSrGBAweSkJDAyZMnmTVrFgsXLmTy5Mk58pUpU6bA65ouXbqU0NBQHB0d2bp1q5lLXHwkcLOADG3a4lYkx5cZgrcsLlWhdmgRTyqEEKKgvv76a1q0aIGrqyvu7u4EBwcTGxvLnj17GDhwIDdu3DC2EGUFF6mpqYwfPx4fHx+cnZ159NFHTYKF9PR0Bg8eTK1atXBycqJevXrMmjXLpCUoPT2dMWPGULFiRSpWrMjo0aNJT0837v/kk0/w9PTM0RLVt29fnn467xV1Fi1ahL+/P46OjlSqVIlOnTpx+/ZtJk+ezNKlS9m0aZPxfvbs2QPAhAkTqF+/Pk5OTvj5+TFu3DiSk5MBQ6vjlClTOHbsmPG4JUuWAIY1UocNG4aXlxdubm6EhIQQHR19z+/c2dmZqlWrUrNmTXr06EH79u3Ztm1bjnwjR45k1apVHD169J7njIqK4sUXX6R///589NFH98xvq2Q6EDP7+yaELIVrqWCn4HJyEU6mNXz3X9O0h4dCGfsilVEIIWxJ79U509rVguFNLbP/8+cKXrbbt2/TrVs3Bg8ezPLly0lLSyMmJoYyZcrQsmVL5s2bx8SJEzl16hSAsdt04MCBnDp1ihUrVuDj48NXX31FaGgoR44cITAwkIyMDLy9vVm1ahWVK1fm8OHDDBs2DE9PTwYPHgzA7NmzWbx4MYsXL6Zx48YsWLCA5cuXExQUBEDPnj0ZNWoUX375Jb169QIMgdLatWtZuXJlrvcTHR3Nyy+/zNKlS2ndujWXL19m165dAIwZM4a4uDguXrzIsmXLAPDw8ADAxcWFqKgovL29OX78OCNGjKBcuXJMnTqV3r17Exsby8aNG42Bnru7O1prunTpgru7Oxs3bsTDw4OlS5fSrl074uPjqVatYC0bP/zwAwcOHMDPzy/HvuDgYHr06MG4cePYuXNnnufYt28ff//9N08++SSNGjVi2rRp/PXXX1SuXLlAZbAlEriZWUyiIWgDQ8vbnEOG/0Duy/mdcDHuzrZdWQgcUeQyCiGEKJirV69y+fJlQkNDqVOnDgAPPfSQcb+7uztKKapWvfNczKlTp1i5ciVnz56lZs2agGFQwY4dO1i0aBELFy7E3t6eN99803iMn58fMTExrFy50hi4zZs3j3HjxhmDsvnz55u02jk5OdG3b1+ioqKMeVasWEH58uXp0qVLrvdz/vx5XFxcePrpp3Fzc8PX15fAwEDAEHQ6OTlRrlw5k/sBeP31103KOnHiRCIjI5k6dSpOTk64urpStmxZk+N27drF999/z19//YWTkxMAU6dOZcOGDSxbtoxx48bl+b1/8MEHLFmyhLS0NFJTU7Gzs2PBggW55n377bcJCAhgy5YtPPnkk7nm+eijj+jduzf29vbUqlWL4OBgli5dypgxY/Isg62SwM3Msq+YUKSu0uytbXW7g6u5FjwVQgjbcK8WMEvvz4+HhwdhYWF06tSJJ554gieeeILnnnvOGJDlJiYmBq01AQEBJukpKSm0a9fOuP3+++/z4Ycfcu7cOW7dukVaWhq+vr6AoeUsISGBxx57zJjfzs6O5s2b8+uvvxrThg4dSlBQEL/99hs+Pj5ERUUxYMAAypbN/dd7hw4d8PX1pVatWnTq1ImOHTvSvXt33Nzc8v0eVq9ezbx58zh58iTXr18nPT3dpNs2N0ePHuXmzZs5WrWSk5ONLZR56d27NxEREVy9epWZM2dSsWJFevTokWveunXrMnToUCZMmEDHjh1z7L969SpffPGFsWURoH///syZM0cCNwE//GG6/cj9Dk7QGeCQbQ6RJiPv82RCCCHu18cff8zo0aPZsmUL69evZ9KkSaxbt45OnTrlmj8jIwOlFEeOHMHe3vTRlqyWp88//5zRo0cTGRlJy5YtKV++PAsWLGDt2rWFKltgYCBBQUEsWbKEZ555hujoaD799NM887u5uRETE8PXX3/N9u3bmT59OhMnTuTIkSNUr557w8ChQ4d4/vnniYiIYO7cuVSoUIH169ffM+jJyMigSpUq7Nu3L8e+8uXznyPL3d2dunXrAvDpp5/SsGFDlixZQlhYWK7533jjDerWrcvy5ctz7FuxYgU3b96kVatWJunp6ekcOHAgR7qtk8DNjLSGH/80TQuscp8nU3ZQuTHEARXqgWcD8C5ZP1xCCFFaBAYGEhgYyPjx4+ncuTNLly6lU6dOODg45Gh5atKkCVprEhMTefzxx3M93/79+2nevDnh4eHGtLtbodzd3alWrRqHDh0yttJprTl8+HCOZ8OGDh3KrFmzSEpKolWrVtSvXz/feylbtizt2rWjXbt2TJkyBS8vLzZu3MiwYcNyvZ8DBw7g7e1t0l167tw5kzy5HRcUFMQff/yBnZ0dtWvf/xRW9vb2TJw4kVdffZVevXrh7OycI0+VKlUYM2YMr7/+ukkrJRi6ScPDwxk+3HRGhgkTJvDRRx+VuMBNRpWa0dnLcPWuwT1uDlCrwn2eLCMdvs/sz287B575soiTwQkhhCisM2fOMGHCBL755hvOnTvH7t27+fHHH43doH5+fiQnJ7N9+3aSkpK4efMm/v7+9O3bl7CwMFavXs3p06eJjo4mMjKSNWvWAODv709MTAybN2/ml19+YerUqezdu9fk2qNGjWLWrFmsXr2a+Ph4Ro8eTUJCQo4yvvDCCyQmJvLee+8Zn4/Ly8aNG5k/fz7fffcd586dY8WKFVy7do0GDRoY7yc2Npb4+HiSkpJIS0vD39+fCxcusHz5ck6fPs17772XY/CDn58f586dIyYmhqSkJFJSUmjfvj2tWrWiW7dubN68mTNnznDw4EEiXDCSJQAAG5pJREFUIiJybYXLT58+fVBK8d///jfPPP/+979JTk5m3bp1xrQff/yR6Ohohg4dSqNGjUxe/fv3Z9WqVVy7di3Pc9okrXWpezVt2lRbw9o4rWvOu/N6fnURTvbLl1pHovXiWlqn3zZbGYUQwlqOHz9u7SIUWmJion722Wd19erVtYODg65Ro4YeO3asTk1NNeYZMWKE9vT01ICOiIjQWmudmpqqIyIidK1atbS9vb2uUqWKDg0N1dHR0VprrVNSUvSgQYN0hQoVtLu7ux40aJCeMmWK9vX1NZ43LS1Njx49Wru7u2t3d3cdHh6uR4wYoUNCQnKUc+DAgdrNzU1fv3493/vZt2+fbtu2rfbw8NCOjo66YcOGOioqyrj/zz//1B06dNCurq4a0Lt379Zaaz1hwgRdqVIl7eLiop999lm9cOFCbQghDJKTk3WPHj10hQoVNKA//vhjrbXWV69e1a+88or29vbW9vb22sfHR/fu3VufPHkyzzKGhITol19+OUf6tGnTtKenp7569arWWmtAf/HFFyZ5ssrVpUsXrbXWI0eO1PXq1cv1OtevX9dOTk560aJF+X5n5pLfzz8QrQsY4yhD/tKlWbNmuiDzxJjbm3vho+/vbP+zKUxoXciTaA2pV2FDTzi3HUIiodm/zVpOIYSwhri4OGPLjjCvzp074+Pjw+LFi61dFJGH/H7+lVJHtdbNCnIeecbNjLIPTGh8P8+3XdgP/+sEt29BGUdoNMgsZRNCCFH6XLp0iX379rFt2zZ++OEHaxdHFAMJ3MzkdgbE/mWadl8DE7571xC0AaQnw9E50GpqkcsnhBCi9GnSpAkXL17k7bffNttaocK2SeBmJqcvQfLtO9uVnKB6/tPi5HTtN/hljWmaT9uiFk0IIUQpdfbsWWsXQRQzGVVqJv6eMLmN4XPtitD34fsYBBozH/Rdw6k9A6Bmu7zzCyGEEOKBIi1uZnT2iuG9x0MQHlzIg1OuwI+LTNOCRskUIEIIIYQwkhY3M8oanHBfgxJ+XAypd80l4+wFAS+apVxCCCGEKB0kcDOTtHQ4njk4odCBW3oqxMwzTXskHMo6mqVsQgghhCgdpKvUDP6+Cd/8CinpUNMdKhQ23or/HK5fuLNd1gkeecmsZRRCCCFEySctbmaw7TSEbzF8vnQLlhRmKh2dAYdnmqY1GgROnmYrnxBCCCFKBwnczODYXfO3XUuFy7cKcfCpjfD3sTvbyg6a/p/ZyiaEEKL0CA8Pp23bttYuxgNn8uTJNjNPngRuZnAs28S7Db0KcbBfJ6gceGe7/vNQoY5ZyiWEEMKylixZgqurq7WLYTZhYWF07dq10MfZUmCTn7Zt2xIeHl7o48aMGcPevXstUKLCk2fciig9A+KyB26VC3GCS/Hw1w9Qphy0eQd825u1fEIIIURpl5qaioODg8XO7+rqajMBurS4FdGZy3DrrhUTKjpCtcLU7bdvG94bD4egkeApCzALIYQt+frrr2nRogWurq64u7sTHBxMbGwse/bsYeDAgdy4cQOlFEopJk+eDBgCifHjx+Pj44OzszOPPvooW7duNZ4zPT2dwYMHU6tWLZycnKhXrx6zZs0iIyPDJM+YMWOoWLEiFStWZPTo0aSn35mk/ZNPPsHT05OUlBST8vbt25enn346z/tZtGgR/v7+ODo6UqlSJTp16sTt27eZPHkyS5cuZdOmTcb72bNnDwATJkygfv36ODk54efnx7hx40hOTgYMrY5Tpkzh2LFjxuOWLFkCwJUrVxg2bBheXl64ubkREhJCdHR0vt+3n58fkydPpl+/fri6ulK1alUiIyNN8iilWLBgAd27d8fFxYWJEyca66p58+Y4OjpSpUoV/u///o/U1FTA0Jq4d+9eFixYYCxn1soTx48fp0uXLri5ueHl5cULL7xAYmKi8XrZWxSzWibnz5+Pt7c3FStWZODAgdy8eTPfezMHaXErohzdpJULMWfuxXiIXwV29vDoWLOXTQghSoTP2+ZMq90VHh1jmf299xS4aLdv36Zbt24MHjyY5cuXk5aWRkxMDGXKlKFly5bMmzePiRMncurUKQBjq8zAgQM5deoUK1aswMfHh6+++orQ0FCOHDlCYGAgGRkZeHt7s2rVKipXrszhw4cZNmwYnp6eDB48GIDZs2ezePFiFi9eTOPGjVmwYAHLly8nKCgIgJ49ezJq1Ci+/PJLevXqBRgCpbVr17Jy5cpc7yc6OpqXX36ZpUuX0rp1ay5fvsyuXbsAQ3dgXFwcFy9eZNmyZQB4eHgA4OLiQlRUFN7e3hw/fpwRI0ZQrlw5pk6dSu/evYmNjWXjxo3GQM/d3R2tNV26dMHd3Z2NGzfi4eHB0qVLadeuHfHx8VSrVi3P733OnDmMHz+eN954g927dzNy5Ehq165N9+7djXmmTJnC22+/TWRkJEopLly4QOfOnenfvz9Llizh1KlTDBkyBDs7O2bPns38+fP5+eefeeihh3j7bUOjSeXKlUlISKBNmzYMHjyYyMhI0tLSmDRpEt26dePgwYPY2eXexrVv3z6qVavGjh07+PXXX+nVqxf+/v68+uqr9/ipKhoJ3Irovp5v0xq2D4dLPwMaGg0ENx9LFE8IIUQRXL16lcuXLxMaGkqdOobnjx966CHjfnd3d5RSVK1a1Zh26tQpVq5cydmzZ6lZsyZgGFSwY8cOFi1axMKFC7G3t+fNN980HuPn50dMTAwrV640Bm7z5s1j3LhxxqBs/vz5Jq12Tk5O9O3bl6ioKGOeFStWUL58ebp06ZLr/Zw/fx4XFxeefvpp3Nzc8PX1JTDQ8Jy1q6srTk5OlCtXzuR+AF5//XWTsk6cOJHIyEimTp2Kk5MTrq6ulC1b1uS4Xbt28f333/PXX3/h5OQEwNSpU9mwYQPLli1j3LhxeX7vzZs3Z9KkSQD4+/tz5MgR5syZYxK49e7dmyFDhhi3J02aRPXq1Vm4cCF2dnY0aNCAGTNmMHz4cKZOnYq7uzsODg44OzublPO9994jMDCQmTPvzPDwySef4OHhQXR0NMHBuS+FVL58ed5//33KlClDgwYN6NmzJzt37pTAzdYd+9N0u0DPt538En5anLmhoFbu/8CEEOKBcK8WMEvvz4eHhwdhYWF06tSJJ554gieeeILnnnvOGJDlJiYmBq01AQEBJukpKSm0a3dn/en333+fDz/8kHPnznHr1i3S0tLw9fUFDC1nCQkJPPbYY8b8dnZ2NG/enF9//dWYNnToUIKCgvjtt9/w8fEhKiqKAQMGULZs7r/eO3TogK+vL7Vq1aJTp0507NiR7t274+bmlu/3sHr1aubNm8fJkye5fv066enpJt22uTl69Cg3b96kcmXTX4zJycnGFsq83H3fWdtr1qwxSWvWrJnJdlxcHC1atDBpIWvdujWpqamcPHmSxo0b51nOr7/+Otdn2E6dOpVn4BYQEECZMmWM29WrV+fbb7/N977MQQK3ItA6967SfGWkw4HX7j4LHPsY6ub9PIIQQgjr+fjjjxk9ejRbtmxh/fr1TJo0iXXr1tGpU6dc82dkZKCU4siRI9jb25vsy2p5+vzzzxk9ejSRkZG0bNmS8uXLs2DBAtauXVuosgUGBhIUFMSSJUt45plniI6O5tNPP80zv5ubGzExMXz99dds376d6dOnM3HiRI4cOUL16tVzPebQoUM8//zzREREMHfuXCpUqMD69esZM2ZMvmXLyMigSpUq7Nu3L8e+8uXLF+o+c+Pi4lLgvCqfZ5gyMjLo0qVLjufoAKpUyXsppOx1q5QyeUbRUiRwK4KE63Ap+c62sz3UqnCPg06sMJ23DQWt3rJE8YQQQphJYGAggYGBjB8/ns6dO7N06VI6deqEg4NDjpanJk2aoLUmMTGRxx9/PNfz7d+/n+bNm5tMTXF3K5S7uzvVqlXj0KFDxlY6rTWHDx/O8WzY0KFDmTVrFklJSbRq1Yr69evney9ly5alXbt2tGvXjilTpuDl5cXGjRsZNmxYrvdz4MABvL29TbpLz507Z5Int+OCgoL4448/sLOzo3bt2vmWKbtDhw7l2G7QIP/Bew0aNGDVqlVkZGQYW93279+Pg4ODsZs7r3KuWrUKX1/fHMGYLZJRpUXw9y2oflfrcoNKUCa/bzTtJux/zTQtoB9UamiR8gkhhCiaM2fOMGHCBL755hvOnTvH7t27+fHHH43doH5+fiQnJ7N9+3aSkpK4efMm/v7+9O3bl7CwMFavXs3p06eJjo4mMjLS2N3n7+9PTEwMmzdv5pdffmHq1Kk55gkbNWoUs2bNYvXq1cTHxzN69GgSEhJylDFrBOR7771nfD4uLxs3bmT+/Pl89913nDt3jhUrVnDt2jVjUOTn50dsbCzx8fEkJSWRlpaGv78/Fy5cYPny5Zw+fZr33nsvx+AHPz8/zp07R0xMDElJSaSkpNC+fXtatWpFt27d2Lx5M2fOnOHgwYNERETk2gp3t0OHDjF9+nR++eUXFi9ezCeffML//V/+k9O/9NJL/P7777z00kvExcWxadMmJkyYQHh4OM7OzsZyHj58mLNnz5KUlERGRgYvv/wyV65coXfv3nz77becPn2aHTt2MGzYMK5du5bvNa1Ca13qXk2bNtXF5d1vta45T+uXNmn97W/3yHwgQutI7rzmlNX60qniKKYQQljd8ePHrV2EQktMTNTPPvusrl69unZwcNA1atTQY8eO1ampqcY8I0aM0J6enhrQERERWmutU1NTdUREhK5Vq5a2t7fXVapU0aGhoTo6OlprrXVKSooeNGiQrlChgnZ3d9eDBg3SU6ZM0b6+vsbzpqWl6dGjR2t3d3ft7u6uw8PD9YgRI3RISEiOcg4cOFC7ubnp69ev53s/+/bt023bttUeHh7a0dFRN2zYUEdFRRn3//nnn7pDhw7a1dVVA3r37t1aa60nTJigK1WqpF1cXPSzzz6rFy5cqA0hhEFycrLu0aOHrlChggb0xx9/rLXW+urVq/qVV17R3t7e2t7eXvv4+OjevXvrkydP5llGX19fHRERoZ9//nnt4uKivby89IwZM0zyAPqLL77IcezevXt1cHCwdnBw0F5eXnr06NE6OTnZuD8+Pl63aNFCOzk5aUCfOXNGa631zz//bCy/o6Oj9vf31+Hh4TolJUVrrXVERIRu2LCh8TwDBgzQXbp0Mbl29jzZ5ffzD0TrAsY4ypC/dGnWrJm+1zwx5vLSV7DpF4jsAD0D8sl49RxEPQTpd/WtNv0XtJ1t8TIKIYQtiIuLu2d3l7g/nTt3xsfHh8WLF987s43z8/MjPDz8ns/QlTT5/fwrpY5qrZvlujMbecatiE4kGd4bVLpHxr1jTYM2Zy947A2LlUsIIUTpd+nSJfbt28e2bdv44YcfrF0cUQwkcCuC5NuGlRPKKKjrkU/Gs9vh5y9M01pPh3LuFi2fEEKI0q1JkyZcvHiRt99+u0SsFSqKTgK3+3T2Miz5HjI0+FWAcmXyyKg17PmXaVqVZtAozNJFFEIIUcplLdlUmpTGezInGVV6nw7+Bh9ntkqfvQz/2pZHRqWgQd+7E+CJ/4KSr14IIYQQhSMtbvcp/m/Tbd+8ej2vnoNvpxk+PzwEXKpDteYWLZsQQtgqrXW+k6EKURqZcyCoBG73KS7JdLt+boMTMtJh6yBIuw71ekCHDwqxAr0QQpQu9vb23Lp1yzinlhAPirS0tDyXISssCdzug9YQny1wMxlVejsZzm6D3w/A+V3gVAnaL5SgTQjxQPPy8uLChQt4e3vj5OQkLW/igZCRkcEff/yBu7t5BiRK4HYf/rxhutSVU1momVUfWsP24XD8k8wEOwj9wjD9hxBCPMCy1qf8/fffSUtLs3JphCg+Li4uVKp0r3nDCsZmAzelVA1gLtABUMAOYLTW+rxVCwacyPZ8W31PsFOAzoDdo+8K2oCK9aBS42ItnxBC2Kry5cubZYFxIR5UNhm4KaWcgV1ACjAA0MBbwG6lVGOt9Q1rli/X59sybsO2oXBsSc4D7PKaK0QIIYQQouBsMnADhgK1gfpa65MASqkfgV+A4cAcK5Ytx/NtjznGwqqX4EK2RXPLVYRnvpSJdoUQQghhFrYauD0NHMoK2gC01meUUgeAblg5cDuRBDX0aVrpXTyq9/HM4eWg000zOVeB57aBR33rFFIIIYQQpY6tBm4NgS9zST8G9CzmsphIS4eTf2cwLmMBQ3Ue8WN5X3huB1SsW7yFE0IIIUSpZqvT93sAl3JJvwhULOaymLh1G/5dfUfeQZvfk/D8AQnahBBCCGF2ttriVmhKqWHAsMzN60qpeEte75+Gt0pAtifetgA+lry0yF8udSJsgNSL7ZE6sU1SL7anOOrEt6AZbTVwu0TuLWt5tcShtf4A+MCShcpOKRWttW5WnNcU+ZM6sU1SL7ZH6sQ2Sb3YHlurE1vtKj2G4Tm37AKA48VcFiGEEEIIm2Crgdt6oIVSqnZWglLKD2iVuU8IIYQQ4oFjq4HbYuAs8KVSqptS6mkMo0x/BRZZs2DZFGvXrCgQqRPbJPVie6RObJPUi+2xqTpRWmtrlyFXSqmamC55tRPDkldnrVkuIYQQQghrsdnATQghhBBCmLLVrlKbpZSqoZRarZS6opS6qpRak9k6KCxMKfWcUmqdUupXpdQtpVS8Umq6UsotW76KSqkPlVJJSqkbSqkdSqmHrVXuB41SaotSSiul3sqWLvVSzJRSTymlvlZKXc/8/ypaKdXurv1SJ8VMKdVKKbVNKfWnUuqaUipGKTUoWx6pFwtRSvkopd5VSh1USt3M/L/KL5d8BaoDpZSjUuodpVRC5u+lg0qpNpa8BwncCkEp5QzsAh4CBgD9gXrAbqWUizXL9oAYA6QDrwKdgfcwTKm3XSllB6CUUsAG4ElgJNADsMdQRzLBnoUppV4AAnNJl3opZkqp4RieDT4KPIth1ZkvAOfM/VInxUwp1RjYgeF7Hgp0B44AHyml/pmZR+rFsuoCvTBMLbYvtwyFrIOPMNTlG0BXIAHYqpR6xCKlB9Bay6uAL2AUhsCh7l1ptYDbwL+sXb7S/gIq55L2IqCBdpnb3TK3H78rjzuGVTf+Y+17KM0vDHMvJgIvZNbBW3ftk3op3rrwA25heC44rzxSJ8VfL28DqYBrtvSDwEGpl2KpA7u7Pg/J/K79suUpUB1g+CNVAwPvSisLxAPrLXUP0uJWOE8Dh7TWJ7MStNZngAMYKlpYkNb6r1ySj2S+e2e+Pw38rrXefddxVzD89SR1ZFkzgVit9cpc9km9FK9BQAbwfj55pE6KnwOGwO1mtvQr3OkBk3qxIK11RgGyFbQOngbSgM/vyncb+AzopJQqZ5ZCZyOBW+E0BGJzST+GYXJgUfxCMt/jMt/zq6OaSinXYinVA0Yp1RpD6+fLeWSReilerYETwPNKqVNKqdtKqZNKqbvrR+qk+C3BMEvCf5RS1ZVSFZRSQ4EnMMyiAFIvtqCgddAQOKO1zh6IH8MQpFtk0XIJ3AonryW3LpL7El3CgpRS3sCbwA6tdXRmcn51BFJPZqeUcsAwv2Kk1jqvNYKlXopXdQzP374DzAA6AtuB/yqlRmXmkTopZlrrWKAt8AxwAcP3vwAYobX+LDOb1Iv1FbQO7pXPw8zlAmx3rVIh8pX5F8+XGJ4vHGjl4jzoxgFOwDRrF0QY2QFuQJjWek1m2q7M0XOvAvOtVK4HmlKqHvA/DC0yIzA8h9gNeF8play1Xm7N8omSQQK3wrlE7n/t5BV1CwtQSjlheNagNhCitf7trt351VHWfmEmmVPhTMLwkG+5bM90lFNKVQCuIfVS3P7G0OK2PVv6NuBJpVQ1pE6s4W0Mz0SFaq1TM9N2KqU8gflKqZVIvdiCgtbBJcA3n3wXc9lXZNJVWjjHMPRpZxcAHC/msjyQlFL2wGqgGfCU1vqnbFnyq6PzWuvrFi7ig6Y24Ah8iuE/sawXGKZvuQQ8jNRLcTtWwDxSJ8XrYeDHu4K2LIcBT8ALqRdbUNA6OAbUypwqLHu+VOAkFiCBW+GsB1oopWpnJWR2PbTK3CcsKHOutuVAO+AZrfWhXLKtB7yVUiF3HVceCEXqyBK+Bx7P5QWGYO5xDP95Sb0Ur7WZ752ypT8J/Ka1TkDqxBoSgcaZz4XerTmQjKGFRurF+gpaBxswzO/W8658ZYHewDatdYolCidLXhVC5iS7P2B4LuE1DPO3TMXwLElj+UvIspRS72F4LmQasDHb7t+01r9lBnf7gRrAWAwtPq8CjYFArfWvxVjkB5ZSSgPTtNavZW5LvRSjzAlEd2KYZ2oScBrDL5chGOacWiJ1UvyUUs9hmAR5G7AQw++SpzGMxp6rtf6X1IvlZdYDGEbzjgBeAv4C/tJa7y1MHSilPsPwB9JY4AyGSeG7Ai211jEWuQFrT4ZX0l5ATQwPl17F8OzOOrJN3icvi333ZzEEy7m9Jt+VzwOIwvDX600yf4FZu/wP0otsE/BKvVilDspjGLH4B4Zumx+BPlInVq+XzsAeDIHCNQyt1i8BZaReiq0O8vo9sqewdYBhYNYcDK2pycC3QFtLll9a3IQQQgghSgh5xk0IIYQQooSQwE0IIYQQooSQwE0IIYQQooSQwE0IIYQQooSQwE0IIYQQooSQwE0IIYQQooSQwE0IUaoppXQBXmcz8y7J+iyEELZI5nETQpRqSqkW2ZLWYlgBZfJdaSla6++UUnWA8lrr74qrfEIIURhlrV0AIYSwJJ1tTVulVAqQlD09M++pYiuYEELcB+kqFUKITNm7SpVSfpldqSOUUtOVUolKqWtKqU+VUs5KqbpKqa1KqetKqZNKqQG5nDNQKbVeKXVJKXVLKXVAKfWPYr0xIUSpIYGbEELc26tAdWAA8AbQG3gfQ7frJuBZDGuBfqyUaph1kFIqCPgGw7qHQ4EewN/ADqVU0+K8ASFE6SBdpUIIcW+ntNZZrWlbM1vM+gP9tdafAiilooGngeeAY5l53wHOA+201qmZ+bYCscDrwDPFdwtCiNJAWtyEEOLeNmfbPpH5vjUrQWt9CfgTqAGglHICQoAvgAylVFmlVFlAATuANpYutBCi9JEWNyGEuLdL2bZT80l3zPzsAZTB0LL2em4nVUrZaa0zzFVIIUTpJ4GbEEJYxmUgA1gAfJJbBgnahBCFJYGbEEJYgNb6hlJqHxAIxEiQJoQwBwnchBDCcv4FfI1hQMNHQAJQCQgCymitJ1izcEKIkkcGJwghhIVorWOARzFMAfIfYBswH3gYQ0AnhBCFIkteCSGEEEKUENLiJoQQQghRQkjgJoQQQghRQkjgJoQQQghRQkjgJoQQQghRQkjgJoQQQghRQkjgJoQQQghRQkjgJoQQQghRQkjgJoQQQghRQkjgJoQQQghRQvw/xfKUnU9wKLQAAAAASUVORK5CYII=" id="225" name="Shape 225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egewie\Desktop\index.png"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4871"/>
          <a:stretch/>
        </p:blipFill>
        <p:spPr>
          <a:xfrm>
            <a:off x="3948011" y="2537186"/>
            <a:ext cx="4510394" cy="2738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bedded Image" id="227" name="Shape 227"/>
          <p:cNvPicPr preferRelativeResize="0"/>
          <p:nvPr/>
        </p:nvPicPr>
        <p:blipFill rotWithShape="1">
          <a:blip r:embed="rId4">
            <a:alphaModFix/>
          </a:blip>
          <a:srcRect b="71765" l="4185" r="67916" t="0"/>
          <a:stretch/>
        </p:blipFill>
        <p:spPr>
          <a:xfrm>
            <a:off x="951949" y="2348880"/>
            <a:ext cx="2414860" cy="242511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3948011" y="5569657"/>
            <a:ext cx="46690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System asymptotically approaches steady state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Shape 229"/>
          <p:cNvCxnSpPr/>
          <p:nvPr/>
        </p:nvCxnSpPr>
        <p:spPr>
          <a:xfrm>
            <a:off x="1220664" y="5328035"/>
            <a:ext cx="191117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0" name="Shape 230"/>
          <p:cNvCxnSpPr/>
          <p:nvPr/>
        </p:nvCxnSpPr>
        <p:spPr>
          <a:xfrm flipH="1" rot="10800000">
            <a:off x="1220664" y="4823979"/>
            <a:ext cx="1" cy="50405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1" name="Shape 231"/>
          <p:cNvCxnSpPr/>
          <p:nvPr/>
        </p:nvCxnSpPr>
        <p:spPr>
          <a:xfrm flipH="1" rot="10800000">
            <a:off x="1220664" y="4968027"/>
            <a:ext cx="1695300" cy="288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Shape 232"/>
          <p:cNvSpPr txBox="1"/>
          <p:nvPr/>
        </p:nvSpPr>
        <p:spPr>
          <a:xfrm>
            <a:off x="1043608" y="5112011"/>
            <a:ext cx="2568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/>
          <p:nvPr/>
        </p:nvSpPr>
        <p:spPr>
          <a:xfrm>
            <a:off x="1043608" y="4850401"/>
            <a:ext cx="2568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788282" y="4967995"/>
            <a:ext cx="3273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aseline="-2500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2612146" y="5328035"/>
            <a:ext cx="5196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baseline="-2500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1888101" y="5328035"/>
            <a:ext cx="37382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t=0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/>
          <p:nvPr/>
        </p:nvSpPr>
        <p:spPr>
          <a:xfrm>
            <a:off x="2871993" y="4834111"/>
            <a:ext cx="70564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2029289" y="5095721"/>
            <a:ext cx="74251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OFF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360040" y="158775"/>
            <a:ext cx="86764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determines protein expression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level at steady state?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244" name="Shape 24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245" name="Shape 245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246" name="Shape 246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mbedded Image" id="247" name="Shape 247"/>
          <p:cNvPicPr preferRelativeResize="0"/>
          <p:nvPr/>
        </p:nvPicPr>
        <p:blipFill rotWithShape="1">
          <a:blip r:embed="rId3">
            <a:alphaModFix/>
          </a:blip>
          <a:srcRect b="71765" l="4185" r="67916" t="0"/>
          <a:stretch/>
        </p:blipFill>
        <p:spPr>
          <a:xfrm>
            <a:off x="740630" y="2310512"/>
            <a:ext cx="2583595" cy="2594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bedded Image" id="248" name="Shape 248"/>
          <p:cNvPicPr preferRelativeResize="0"/>
          <p:nvPr/>
        </p:nvPicPr>
        <p:blipFill rotWithShape="1">
          <a:blip r:embed="rId3">
            <a:alphaModFix/>
          </a:blip>
          <a:srcRect b="71765" l="45719" r="10341" t="0"/>
          <a:stretch/>
        </p:blipFill>
        <p:spPr>
          <a:xfrm>
            <a:off x="4348861" y="1878464"/>
            <a:ext cx="4068987" cy="259457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6876256" y="2094488"/>
            <a:ext cx="13567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Steady state</a:t>
            </a:r>
            <a:endParaRPr/>
          </a:p>
        </p:txBody>
      </p:sp>
      <p:sp>
        <p:nvSpPr>
          <p:cNvPr id="250" name="Shape 250"/>
          <p:cNvSpPr txBox="1"/>
          <p:nvPr/>
        </p:nvSpPr>
        <p:spPr>
          <a:xfrm>
            <a:off x="7236296" y="2645028"/>
            <a:ext cx="5004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 0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8167619" y="3318624"/>
            <a:ext cx="5004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 0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/>
          <p:nvPr/>
        </p:nvSpPr>
        <p:spPr>
          <a:xfrm rot="5400000">
            <a:off x="7466123" y="2375366"/>
            <a:ext cx="125114" cy="416147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4499992" y="4277588"/>
            <a:ext cx="1431867" cy="66358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4" name="Shape 254"/>
          <p:cNvSpPr txBox="1"/>
          <p:nvPr/>
        </p:nvSpPr>
        <p:spPr>
          <a:xfrm>
            <a:off x="6296803" y="4277563"/>
            <a:ext cx="1805431" cy="66358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5" name="Shape 255"/>
          <p:cNvSpPr txBox="1"/>
          <p:nvPr/>
        </p:nvSpPr>
        <p:spPr>
          <a:xfrm>
            <a:off x="1475656" y="5435932"/>
            <a:ext cx="63092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Steady state level set by ratio of synthesis and degradation rates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1171638" y="6011996"/>
            <a:ext cx="70727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Transcription induces proportional changes in mRNA and protein levels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4348861" y="2463820"/>
            <a:ext cx="1447275" cy="71192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4420582" y="3175749"/>
            <a:ext cx="1447275" cy="71192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5796136" y="4089846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Exercise 1</a:t>
            </a:r>
            <a:endParaRPr b="1"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Calculate steady state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mRNA and protein levels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/>
        </p:nvSpPr>
        <p:spPr>
          <a:xfrm>
            <a:off x="360040" y="158775"/>
            <a:ext cx="86764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determines the protein dynamics in response to changes in transcription?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265" name="Shape 26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266" name="Shape 266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267" name="Shape 267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mbedded Image" id="268" name="Shape 268"/>
          <p:cNvPicPr preferRelativeResize="0"/>
          <p:nvPr/>
        </p:nvPicPr>
        <p:blipFill rotWithShape="1">
          <a:blip r:embed="rId3">
            <a:alphaModFix/>
          </a:blip>
          <a:srcRect b="71765" l="4185" r="67916" t="0"/>
          <a:stretch/>
        </p:blipFill>
        <p:spPr>
          <a:xfrm>
            <a:off x="783214" y="2060848"/>
            <a:ext cx="2583595" cy="2594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bedded Image" id="269" name="Shape 269"/>
          <p:cNvPicPr preferRelativeResize="0"/>
          <p:nvPr/>
        </p:nvPicPr>
        <p:blipFill rotWithShape="1">
          <a:blip r:embed="rId3">
            <a:alphaModFix/>
          </a:blip>
          <a:srcRect b="71765" l="45719" r="10341" t="0"/>
          <a:stretch/>
        </p:blipFill>
        <p:spPr>
          <a:xfrm>
            <a:off x="4391445" y="1628800"/>
            <a:ext cx="4068987" cy="259457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4578854" y="3960346"/>
            <a:ext cx="3521537" cy="2492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Exercise 2</a:t>
            </a:r>
            <a:r>
              <a:rPr b="1"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Plot Protein(t) and mRNA(t) for k</a:t>
            </a:r>
            <a:r>
              <a:rPr baseline="-25000"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and d</a:t>
            </a:r>
            <a:r>
              <a:rPr baseline="-25000"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varied separately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Which parameter affects response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time needed to reach steady state?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Which parameter affects the steady state level? 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1" name="Shape 271"/>
          <p:cNvCxnSpPr/>
          <p:nvPr/>
        </p:nvCxnSpPr>
        <p:spPr>
          <a:xfrm>
            <a:off x="1220664" y="5209455"/>
            <a:ext cx="191117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2" name="Shape 272"/>
          <p:cNvCxnSpPr/>
          <p:nvPr/>
        </p:nvCxnSpPr>
        <p:spPr>
          <a:xfrm flipH="1" rot="10800000">
            <a:off x="1220664" y="4705399"/>
            <a:ext cx="1" cy="50405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3" name="Shape 273"/>
          <p:cNvCxnSpPr/>
          <p:nvPr/>
        </p:nvCxnSpPr>
        <p:spPr>
          <a:xfrm flipH="1" rot="10800000">
            <a:off x="1220664" y="4849447"/>
            <a:ext cx="1695300" cy="288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Shape 274"/>
          <p:cNvSpPr txBox="1"/>
          <p:nvPr/>
        </p:nvSpPr>
        <p:spPr>
          <a:xfrm>
            <a:off x="1043608" y="4993431"/>
            <a:ext cx="2568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1043608" y="4731821"/>
            <a:ext cx="2568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788282" y="4849415"/>
            <a:ext cx="3273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aseline="-2500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Shape 277"/>
          <p:cNvSpPr txBox="1"/>
          <p:nvPr/>
        </p:nvSpPr>
        <p:spPr>
          <a:xfrm>
            <a:off x="2612146" y="5209455"/>
            <a:ext cx="5196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baseline="-2500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1888101" y="5209455"/>
            <a:ext cx="37382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t=0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2871993" y="4715531"/>
            <a:ext cx="70564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2029289" y="4977141"/>
            <a:ext cx="74251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OFF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360040" y="158775"/>
            <a:ext cx="86764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Protein dynamics solely determined by mRNA and protein degradation rates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286" name="Shape 28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287" name="Shape 28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288" name="Shape 288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5450568" y="5517233"/>
            <a:ext cx="34305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mRNA and protein synthesis rates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5877608" y="2991842"/>
            <a:ext cx="24373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mRNA degradation rate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5713021" y="5805264"/>
            <a:ext cx="29536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change only final steady state</a:t>
            </a:r>
            <a:endParaRPr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5056755" y="1916832"/>
            <a:ext cx="4006033" cy="5851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5796136" y="3291599"/>
            <a:ext cx="26427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changes final steady state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and response time</a:t>
            </a:r>
            <a:endParaRPr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BMAAAATACAYAAAAWSjuWAAAABHNCSVQICAgIfAhkiAAAAAlwSFlzAAALEgAACxIB0t1+/AAAIABJREFUeJzs3XeYHWXd//H3vSVbUkkPCWnSSQiBhKIooQnSbKACgmBBQVF5jChgQYpYUOF5bKAo/qRYkA7SS5CeAAKhJiGBQEgvpG67f3/M2WSz2SSb7Dk7p7xf1zXXzJmZnfmkYL5+zz33hBgjkiRJkiRJUrEqSzuAJEmSJEmSlEs2wCRJkiRJklTUbIBJkiRJkiSpqNkAkyRJkiRJUlGzASZJkiRJkqSiZgNMkiRJkiRJRc0GmCRJkiRJkoqaDTBJkiRJkiQVNRtgkiRJkiRJKmoVaQfIhb59+8bhw4enHUOSJBW5KVOmLIgx9ks7Rz6yHpMkSZ2hvfVYUTbAhg8fzuTJk9OOIUmSilwIYVbaGfKV9ZgkSeoM7a3HfARSkiRJkiRJRc0GmCRJkiRJkoqaDTBJkiRJkiQVNRtgkiRJkiRJKmo2wCRJkkpMCGFICOH/QgiPhxBWhhBiCGF4G+dtE0L4YwhhQQhhRQjhvhDC6M5PLEmS1DE2wCRJkkrP9sCngMXAI22dEEIIwG3A4cCZwCeBSuDBEMKQTsopSZKUFTbAJEmSSs+kGOOAGOMRwD83cs4xwAeAk2KM18cY78rsKwPO7qSckiRJWWEDTJIkqcTEGJvacdoxwDsxxgdb/NxSklFhH81VNkmSpFyoSDuApPzT2AR1jVDfBA0bWeqbkvM2OKcRGmKrcxuhKUJjTNatl7gFx9p7biT53Kz5c8v9LfetPS9uuL+tfa33b3CP5h2bunerjJvSnvPaeamsXatd52Qrd7Yyd+KvXflhSHf4s62arbUb8GIb+6cCJ4cQusUYl3dyJknSpsQIsQmaGiA2trFuhNiQrDd6TotzN3lO04YLsY19TetybW4/zdsb29/iGK3vH9ddc20h3sb22oKw1XabxzZxnS26x0buuSVZ1ztGi/2t/vzX37GJ41v4sx251pivwNivkTYbYFKBiBHWNMKKOljZACvrYEU9rMwsK1quM+esqEt+Zk1Dsq5rsb3B54bM58akaSVJxaChMe0EBa03MLON/Ysy622A9RpgIYTTgNMAhg4dmstskpSupkZoWAUNq6FxdbJuWLX+9kaPrYamOmjMLE31mXUdNNa3Wrc83tZ5rY43NaT9OyNtaOW8tBMANsCkThdj0qRauBLmr4SFq2DRKli6BpatzqzXtFivXve5vpMaU2UBupRDZRlUbMVSWQblLdYVZVAekqWsLLl+WUiewV77ufV287kttzdyrLwMAi2uG4CQ7AuZX1No/hzW3wdt799gHy2u2cbPbXDNdpxLG/fZlNCOk9pznfael7X7Zek62crT2b/XSldledoJSkuM8UrgSoBx48Y5WFJS+mKE+hWwZinULYXVS6BuGdQvh7rlybH6Fcnn1tvNxxtWrH9u4+r8bjSFMgjlUFaRWZdDqEjWa/dtbL0F54ayzPllQFmmqC1bt9C8HdrY14796+3bzP6W9yKsW8NGtjdxbG0h2Oo6mzq2ueu09x5t3m9j92Ddeev9+beuUjd1fEvO3cJrtTxW0498YANMypIYk0bWO8thznvJeu7yTJMr0+hqbnqt2coRCV3KoWtlstRk1rWV0LUL1FQk69oW+2sqobocqiqgqq11G/u6lCcNq/Y0ACRJRW0xySiv1nq3OC5JudfUCKsXw6oF65bVC5N9dUuT5taapbBmybrtlvtjLoYDB6iogYrqzFID5Znt8urNHKuG8iooq4TyLsnSvL123QXKKzPrNo63eW5msZCX2mQDTNoCy+tg1lKYuWTdMnsZvPMezFne/sZWTQX0rU2WPjXQuwZ6VkPPKuhRlax7Vq/b7pFZqv0vVpLUeaYCH25j/67Am87/JWmrxQirFsLKd2H5HFgxB1bObdHgWtiq2bWIDs3AWVEDVT2hS89kXdUTKrtBl25Q2TXZruy6/nbzsYqurc6rTa5no0kqOP7faakN81fAKwvglYXw6kJ4Y3HS+Jq/ctM/16MKtu0Gg7on64HdoV+LRldz06u2snN+HZIkdcCtwKkhhANijA8DhBB6AEcD16WaTFL+ql8By96C996E995KlhVzkkZXc8Nr5dxkvqotUb0N1PSF6r7JuqZPsq9lU6uq17rtlvvLu+Tm1yqpoNgAU0lrbILXFsKL8+HlBUnT69UFsGBV2+dXlcPQnjC8FwzrCSN6wXY9YVA32LY7dPPfVklSgQghHJvZ3Cuz/kgIYT4wP9PwuhV4HLgmhPBtkkcezyGZ5ONnnZ1XUp5YvQSWTIMl05Mm17I3W6zfSh5NbI+qXtB1EHQdmFkPSOYJqunbaukD1b2TeackqQP8XxGVlPkrYPIceO7dZHl+XvLmxNa6d4Gd+sDOfZP1+3rD8J7JyK4yRzpLkorDP1t9/m1m/TAwIcbYFEI4Crg0c6yapCF2YIzxrc6LKalTNT+euGTahsviaZtvcJV3ge7bQfeh0GNost112xaNroHJUlHdOb8eScqwAaaiNn8FPPk2PD4bnngbpi3a8JztesCYAbBL36ThtXNfGNzdR/olScUtxrjZf+lijIuAz2cWScUkRlj+Nix8CRZOTdYLpsKil5PJ5DemohZ6vS9ZegzPNLmGrlvX9su8qU+S8osNMBWVhiZ4dg48MBMenJk81thSTQXsNQjGDoKxA2CPgdCnNo2kkiRJUiepXwkLXoB5z8K852D+f5OGV92yts/v0gN6bZ8s22y/brvX9snoLb8pllSAbICp4K2sh/vfgLunw8OzYNmadcdqKmD8trDvkGTZvT9UlqeXVZIkScqpuvfg3adh7pSk2TXvWVj8KsSmDc+t7gN9d4M+u0Kf5vWuUDvAJpekomMDTAVpVX0ywuv215Pm1+qGdcdG9oIDh8NBI5LmV5V/yyVJklSMYhMsegXeeQLmZJYFLwJx/fNCOfQdBf3HJku/Mcnnmn42uiSVDFsDKhgxwpQ58LepcMfr609ev+cgOHJ7OGRk8oZGSZIkqeg01iWju956CGZPgnefhDVL1z+nrCJpcg0Yt67h1XeUk85LKnk2wJT3Fq2CG19OGl+vt5jEfo8BcOSOcMT2MKRHevkkSZKknGish7mT4a0Hk6bX249Cw8r1z+m+HQzad93SfyxU1qQSV5LymQ0w5a3XFsKVU+CW16CuMdnXrxaO3QU+vRuM2CbdfJIkSVLWLZkBb9yZLLMnQf2K9Y/32RWGTIDtJsC274fug9NIKUkFxwaY8kqM8MTbcMWUZI4vgABMGAbHj4KDRziJvSRJkopIw5qk0TXz3zDjzmTC+pZ675I0u7abAEMOgK4D0kgpSQXPBpjyQozwwEy4/En479xkX3UFHLcrfGksDHNeL0mSJBWL1Utg+q3w+o3w5n3rj/Kq6gnDDoORR8CwD0O3QenllKQiYgNMqXv6bfjpY/D0O8nn3jVwyhg4afdkW5IkSSp4qxbB9FvgtRtg1r3Q1OKNTv3GwIgjkmXbfZOJ7CVJWeX/sio1L8+Hnz8O97+RfN6mGr46Pml8Vfs3U5IkSYVu9eJklNdrNyQjvZoakv2hDIYeBDscC+87xnm8JKkT5HWbIYRwBPBdYE+gCXgNODvG+ECqwdQhS9fAzx6Fa1+ACHSthC/tCV8cC92r0k4nSZIkdUBjPcy8C6b+BWbcBo11yf5QBkMPhh2Pgx0+DrX9080pSSUmbxtgIYQvA7/OLBcCZcAeQG2aubT1YoSbX4WLJsGCVVBRloz2+tp46OufqiRJkgrZ/BfgxT/BK9fBynmZnSFpeu30adj+Y1DbL9WIklTK8rIBFkIYDlwGfDvGeFmLQ3enEkgdNn0xfO8BeGx28nn8tvDjg2DHPunmkiRJkrZa/Sp47Z/w/BXwzmPr9vfeGXb9HOz6Weg+JL18kqS18rIBBnye5JHH36cdRB3TFOGqZ+Fnj0FdYzLP17n7w7G7QllIO50kSZK0FRa/Ds/9Fl76SzLPF0CX7rDLZ2HUqTBgHASLXUnKJ/naANsfeAX4TAjh+8AwYCbwqxjjb9IMpvabuwIm3gOT3kw+H7dr0vzyzY6SJEkqODHCWw/ClF/BjDtIZrMlaXbt/mXY+TPQpVuqESVJG5evDbBtM8vPgXOB6cBxwK9DCBUxxstb/0AI4TTgNIChQ4d2YlS15f4ZMPE+WLQqGfX180Ph0JFpp5IkSZK2UMMaeOV6eOYymP/fZF95FexyIuxxBgzYK918kqR2ydcGWBnQHTglxnhjZt8DmbnBzgE2aIDFGK8ErgQYN25c7JyYam1NA1z8H/hLpjbYfzv45YdhgF+GSZIkqZDUr4QX/gBP/xyWv53sq+0Pe3wVxnzFtzhKUoHJ1wbYQmAH4N5W++8BDg8hDIoxzun8WNqUd5fDV+6AZ9+FyjL49vvhS3s615ckSZIKyJplyfxeU34Jq+Yn+/rsBuMmws7HQ0VVuvkkSVslXxtgU4F90w6h9psyB758O8xfCYO7w++PhN0HpJ1KkiRJaqe65fDM5TD5UlizJNk3YBzs+z1439EQytLNJ0nqkHxtgN0EfAE4DLihxf7DgdmO/sovt70G37oH1jTCfkPgNx+BPrVpp5IkSZLaoWENPP97eOLidSO+hnwI9jkPhh3q2xwlqUjkawPsTuBB4IoQQl9gBskk+B8GTk0zmNaJEX4/BX7yaPL5s6Ph/AOgsjzdXJIkSdJmNTXCS/8PHjsf3su8tnzQPrD/j2HoQalGkyRlX142wGKMMYTwMeAS4EfANsArwIkxxutSDScAmiJcOAn+9Fzy+bwPwpfG+gWZJEmSCsCbD8CD34QFLySf+46CD1ycedTRglaSilFeNsAAYozLgK9mFuWRhib47n3wz5eTye4vOwyO2jHtVJIkSdJmLJ4Gk74N025OPvcYBvtfDDt9Bsp8jEGSilneNsCUn+ob4Rt3wx2vQ00FXHEUHDAs7VSSJEnSJtS9B49fkExy31QPlV1hn3Nhr/+Biuq000mSOoENMLVbQ9O65lf3LnD1R2HctmmnkiRJkjYixmS01wNnwvK3k327nZLM89VtUKrRJEmdywaY2qWhCb7Zovl1zcdhj4Fpp5IkSZI2YtmbSeNr+q3J54Hj4eDfwsBx6eaSJKXCBpg2K0Y49wG47bWk+fVXm1+SJEnKV00N8Mz/wmM/gPoV0KV7MuJrzOnO8yVJJcwGmDbrp4/C36dCdQX8+RgYa/NLkiRJ+WjRq3DX52DOk8nnHY+DAy+Dbs7bIUmlzgaYNumPz8DvpkBFGfzuCBg/OO1EkiRJUiuxKRn19Z9zoGE1dBsMh14BI49MO5kkKU/YANNG3T0dLnok2f75oXDQiHTzSJIkSRtYMgPuPhVmT0o+7/Y5mHAZVPdKN5ckKa/YAFObnp8LX78LIvDt/eATO6edSJIkSWpl6l/g/q8mc33VDoBDr4Ttj0k7lSQpD9kA0wbmLofP3wqrG+C4XeCr49NOJEmSJLVQ917S+Hrpr8nnnT4NB/8Gavqkm0uSlLfK0g6g/FLXCF+5E+avhH0Gw48PhhDSTiVJktIQQvhACOGeEMK8EMJ7IYRnQgifTzuXStzcZ+GavZLmV0UtHPZnOPJ6m1+SpE1yBJjW86OH4Zk5MKgb/PYI6OKboiVJKkkhhN2B+4AngC8BK4FjgatCCFUxxt+lmU8lKEZ49tcwaSI01kG/3eHIv0Mf5+qQJG2eDTCt9c+X4JoXoKocrjgS+tamnUiSJKXoM0A5cHSMcXlm372ZxtjJgA0wdZ76FXD3F+HVvyWfx5wBB1wKlTXp5pIkFQwbYALg9UXw/QeT7QsmwJiBaaaRJEl5oAtQRzLyq6WlwDadH0cla8kMuPXjMP95qOwGh/8Zdjw27VSSpALjHGBidQOc+W9Y1ZC87fEzo9JOJEmS8sDVQAD+N4SwbQihVwjhS8DBwK9STabSMfMeuHZc0vzaZkc48UmbX5KkreIIMHHRI/DyAhjRCy46MO00kiQpH8QYXwwhTABuAr6a2V0PfCXG+Le2fiaEcBpwGsDQoUM7I6aKVYzw9M/gP+dCbIKRR8ER10BVz7STSZIKlCPAStz9b8Bfn08mu//1R6Brl7QTSZKkfBBC2AH4FzAVOBo4BPg98PsQwolt/UyM8coY47gY47h+/fp1XlgVl8Y6uPvz8Mh3k+bXfj+Ej91i80uS1CGOACthi1fBd+5LtifuB6P6p5tHkiTllR+TjPg6OsZYl9l3fwihD3B5COH6GGNTevFUlFYvgds+CW8+ABW1cMS1sMPH0k4lSSoCjgArYT94COavhL23hS+OTTuNJEnKM6OB51s0v5o9BfQB/OpM2bV0JvztA0nzq3YAfPphm1+SpKxxBFiJuuN1uPU1qK2ESw+FcluhkiRpfe8Cu4cQurRqgu0DrAYWpRNLRendp+Gmo2HlXOizG3ziDugxLO1UkqQiYgOsBC1dDT98KNk+d38Y1ivVOJIkKT/9GvgncFsI4bfAKuAY4HjgV22MDJO2zsy74ZZPQMNKGHoIHP1PqLZAlSRllw2wEnTJo8mjj+O3hRNHp51GkiTloxjjDSGEI4DvAH8EqoHpJG+EvCLNbCoir/4T7jwRmupht8/BoX+A8sq0U0mSipANsBLz5Ntw/YtQWQaXHAxlIe1EkiQpX8UY/w38O+0cKlLP/xHu+3Lypse9/gcOuBSCxakkKTec+amE1DXCOfcn218dDzv0TjePJEmSStTTl8K9X0qaXx+40OaXJCnnHAFWQq7+L0xfDCN6wRnj0k4jSZKkkhMjPPp9ePLi5PNB/wdjv5ZuJklSSbABViLmrYDLn0y2zz8AqvyTlyRJUmeKER45B57+KYRyOPzPsOtJaaeSJJUI2yAl4mePwvI6OGQETBiedhpJkiSVlBjhP+clza+yCjjq77DDJ9JOJUkqIc4BVgKefRf++TJ0KYcffCjtNJIkSSopMcJjP4CnLklGfh35N5tfkqROZwOsyMUIF01Ktr80Fob1SjePJEmSSszjP4InLso0v66HHT+ZdiJJUgmyAVbk7p0Bk+dA7xo43YnvJUmS1JkevyBpgIVyOPI62Om4tBNJkkpUzuYACyEMBIYC1a2PxRgn5eq+WqehCX7yaLL99b2he1W6eSRJUnZYZ6kgPHM5PPZDCGVwxDWw06fSTiRJKmFZb4CFEAYDfwUOaOswEIHybN9XG/rHVJi+GIb1hBNHp51GkiR1lHWWCsZL18CD30y2D/sT7PyZdPNIkkpeLkaA/Q4YDZwNvACsycE9tBmrG+BXTybb335/MgG+JEkqeNZZyn8z7oC7Tkm2J/wSdvtcqnEkSYLcNMA+CHw9xvjXHFxb7XTtCzBvBezWD47cIe00kiQpS6yzlN9m/wduOxZiI+x9Dux1VtqJJEkCcjMJ/ipgXg6uq3ZaVQ+/m5xs/8++UBbSzSNJkrLGOkv5a/7zcPNR0LAaRn8J9r847USSJK2ViwbYH4CTcnBdtdM1L8D8lbB7fzh4RNppJElSFllnKT8texP+dTisWQo7fBIO+R0Ev4WVJOWPXDwC+TZwUgjhfuDfwKLWJ8QY/5SD+wpYWQ+/z4z+Omtf6w5JkoqMdZbyz5plcNNRsGIObDcBjrgWypyAVpKUX3LRAPt9Zj0cOLCN4xGwMMuR616ABatg7EA4cHjaaSRJUpZZZym/NDXA7Z+GBS/ANjvBMTdCRVXaqSRJ2kAuGmA+dJeSukb4w7PJ9pnjHf0lSVIRss5S/ogRHvgGzLwLavrCJ+6A6m3STiVJUpuy3gCLMc7K9jXVPje/Au8uh536wIGWx5IkFR3rLOWVZy6H//4WyrvAR2+GXu9LO5EkSRuVixFgAIQQRgEHAL1J5qd4KMY4NVf3K3VNEX4/Jdn+yjjf/ChJUjGzzlLqpt0KD/1Psn3Y1TD4A6nGkSRpc7LeAAshVABXA8cDLdswMYRwHXBKjLEx2/ctdfdMh+mLYXB3OHqHtNNIkqRcsM5SXlgwFe48AYjw/gtgl+PTTiRJ0maV5eCaPwQ+BfyAZJ6Kmsz6B8CnM2tlWfPory/tCZW+dEeSpGJlnaV0rV4Ct3wM6lfAzsfDvt9LO5EkSe2Si0cgPwtcFGO8uMW+WcDFIYRy4FSS4k1Z8swcePZd6FkFn94t7TSSJCmHrLOUntgEd54IS6ZBvzHw4T/61iVJUsHIxQiwbYHHNnLsscxxZdGfn0vWJ4yC2sp0s0iSpJyyzlJ6Hjsf3rgTqnvDR2+Cytq0E0mS1G65aIC9A2xsFsz3Z44rS95dDndOg/IAJ49JO40kScox6yyl4/Wb4IkLIZTBkX+Dnr5yXJJUWHLxCOS1wHkhhKbM9hxgIPAZ4Dzgpzm4Z8n6f89DQxMcuQNs2z3tNJIkKcess9T5Fr4M/z452f7gT2D4oenmkSRpK+SiAXY+MBL4UWa7WQCuBy7IwT1L0uoGuO6FZPvUPdLNIkmSOsX5WGepM9Uth1s/AfXLYadPw7iJaSeSJGmrZL0BFmNsAE4IIVwMfAjoDSwCJsUYp2b7fqXs1ldh8WoY3R/GDUo7jSRJyjXrLHWqGOH+M2DRK9BnNzjsKie9lyQVrFyMAAMgU4RZiOXQdS8m65N3txaRJKmUWGepU0y9Gl76K1TUwtH/gMquaSeSJGmrZaUBFkIYCsyJMdZntjcpxvhmNu5byl6aD8++Cz26wNE7pp1GkiTlinWWUrFgKtz/1WT74N9An13TzSNJUgdlawTYG8B+wFPATCBu5vzyLN23ZF2bmfvr47tATWW6WSRJUk5ZZ6lz1a+A2z8FDatg15Nh1ClpJ5IkqcOy1QD7PDC9xfbmCjN1wIo6uPnVZPvEUelmkSRJOWedpc51/5mw8CXovXMy+kuSpCKQlQZYjPEvLbavzsY1tXG3vgbL62CvQbBT37TTSJKkXLLOUqd66a8w9c9QUQ1H/QO6dEs7kSRJWVGW7QuGEB4IIey8kWM7hhAeyPY9S811mccfTxydbg5JktS5rLOUU0tmwH1nJNsH/h/0s9iUJBWPrDfAgAlAj40c6w4csDUXDSHcFUKIIYSLtjZYMXhtITw/D7p3gSN3SDuNJEnqZBPIQZ21KSGEI0IIk0IIy0MIy0IIk0MIB2X7PkpZUyP8+2SoXw47Hgujv5B2IkmSsioXDTDY+NwU7wOWb+nFQgjHA2M6lKhI3PBysj56R6jO1gxukiSpkGS1ztqUEMKXgVuAKcDHgeOAfwK12byP8sDTP4N3HoWug+CQ30MIaSeSJCmrstJCCSGcCpya+RiBK0MI77U6rQYYBdy/hdfeBvgVcBZwXQejFrSGJrjplWT7k7ukm0WSJHWOXNZZm7nvcOAy4NsxxstaHLo7W/dQnpj7DDz2g2T78Kuhpk+qcSRJyoVsjQBrAhozS2j1uXlZCPwO2NLx1D8FXowxXp+lrAXrkTdh3goY0SuZAF+SJJWEXNZZm/L5zL1+n8VrKt/Ur4I7PwtNDTD2TBj+4bQTSZKUE9l8C+RfAEIIDwKnxxhf6eh1Qwj7Ayfj448A/Cvz+OMnd3FUuiRJpSJXdVY77A+8AnwmhPB9YBgwE/hVjPE3nXB/dYZHvgOLXobeO8MHf5J2GkmScibrs0jFGA/MxnVCCF2AK4BLY4yvtuP804DTAIYOHZqNCHll6Rq4Z3ryte8n2nz3kyRJKnbZqrPaadvM8nPgXGA6yRxgvw4hVMQYL2/9A8VejxWdmffAs/8HZRVwxLVQ6dRukqTilbNp1EMIY4CdgOrWx2KM/68dlzibZD6Li9tzvxjjlcCVAOPGjdvY5LAF687XYU0jfGA7GLyxdz9JkqSSkIU6qz3KSN4seUqM8cbMvgcyc4OdA2zQACv2eqyorFkKd2eemH3/j2DAnunmkSQpx7LeAAsh9ALuAPZt3pVZtyyCNlmYhRCGAucBXwSqQghVLQ5XZe7xXoyxMTup899tryXrj+2Ubg5JkpSebNRZW2AhsANwb6v99wCHhxAGxRjnZOle6myTzobls2Hg3jD+O2mnkSQp57I1CX5LPwb6AB8iKco+DhwEXAvMAPZuxzVGknyjeQ2wuMUCMDGzPTqrqfPYvBXw+GzoUg6HbZ92GkmSlKJs1FntNTWL11I+mXU/PH8llHeBw/4EZeVpJ5IkKedy0QA7jKQ4eyLzeXaM8aEY48nAfcA32nGN54AD21ggaYodCEzLZuh8dsfr0BRhwjDoWbX58yVJUtHKRp3VXje1uGdLh2fu6+ivQlS3HO75YrK97w+g727p5pEkqZPkYg6wQcAbMcbGEMJqkrkjmt0I/G1zF4gxLgEear0/JK8+nBVj3OBYMbs18/jj0Tumm0OSJKWuw3XWFrgTeBC4IoTQl2SE2XHAh4FTs3gfdab/nAvLZkK/PWD82WmnkSSp0+RiBNi7QO/M9ixgvxbHfIBvC721DJ6ZAzUVcMjItNNIkqSUdVqdFWOMwMdImmo/Am4H9gFOjDFenc17qZPMfmTdWx8P/zOUV6adSJKkTpOLEWD/IZmY9Rbgr8APM28LagA+B9y6tReOMYbNn1Vcbs+M/jp0JNRao0iSVOpyVme1Jca4DPhqZlEhq18J92Te+rj3d6H/HunmkSSpk+WiAfYjYNvM9s9JJmr9NFBLUpSdmYN7Fq3bfPxRkiStY52lrfPY+bD4deizG+zzvbTTSJLU6bLeAIsxTgemZ7brgW9lFm2hN5fC1PnQtRI+NCztNJIkKW3WWdoq8/4LU34JBDjsKqjwrUqSpNKT1TnAQghdQgiLQgjHZPO6pequ6cn6oBFQnYuxepIkqWBYZ2mrxCa47ysQG2GPr8KgfdJOJElSKrLaAIsx1pHMQbE6m9ctVXdNS9aHvy/dHJIkKX3WWdoqz/8B5jwBXQfB/helnUaSpNTk4i2QNwPH5uC6JWXuCpgyB6rKYcLwtNNIkqQ8YZ2l9lsxFx75brJ94GVQ1TPdPJIkpSgXD9b9G/jfEMINJEWZvrQSAAAgAElEQVTaHCC2PCHG+EAO7ltU7sk8/vihYdCtS7pZJElS3rDOUvs99D+wZgkMPxx2PC7tNJIkpSoXDbB/ZdafyCzNIhAy6/Ic3Leo/NvHHyVJ0oass9Q+M++FV66Dimo4+DcQQtqJJElKVS4aYAfR6ptIbZnFq+CJ2VAe4JCRaaeRJEl5xDpLm9ewGu4/I9ne9/vQy4JSkqSsN8BijA9l+5ql5sGZ0BjhA9tBr+q000iSpHxhnaV2eeonsGQa9NkVxk1MO40kSXkh65PghxBmhBDGbOTYqBDCjGzfs9jc/0ayPtQv6yRJUgvWWdqspW8kDTCAQ34H5U4mK0kS5OYtkMOBqo0cqwaG5eCeRaO+ER6elWwfNDzVKJIkKf8MxzpLm/LQt6BxDex8Agz5UNppJEnKG7logMHG56YYByzJ0T2LwtPvwHt1sH1vGNYr7TSSJCkPWWepbTPvhWk3QWVX+NDP0k4jSVJeycocYCGEs4CzMh8jcFsIoa7VaTVAb+Bv2bhnsWp+/PHgEenmkCRJ+cE6S+3SWA8PfiPZ3ud70H1wunkkScoz2ZoEfwZwf2b7c8BkYH6rc9YALwF/zNI9i9IDNsAkSdL6rLO0ec/9Gha9DL22h73O2vz5kiSVmKw0wGKMtwC3AIQQAC6IMb6RjWuXkhmLYcYS6FEFew1KO40kScoH1lnarBVz4bHzk+0DL4OKjU0TJ0lS6crWCLC1YoynZvuapaL58ccJw6AiV7OzSZKkgmWdpTY9cg7ULYORRyaLJEnaQNYbYAAhhJHAp4ChJG8kainGGL+Qi/sWOh9/lCRJm2OdpfXMeQqm/hnKu8CEX6WdRpKkvJX1BlgI4WPAP0jeMDmPZE6Kljb25qKStrIeJs+BABzgC8wlSVIbrLO0nhjXTXy/51mwzQ7p5pEkKY/lYgTYhcBDwIkxxtYTtGojnpgNdY0wZgBsU5N2GkmSlKess7TOa/+EOU9A7QDY97y000iSlNdy0QAbCXzLomzLTHozWX9waLo5JElSXrPOUqJhNTzy3WT7AxdAl+7p5pEkKc/lYqr1V4A+ObhuUZs0K1n7+KMkSdoE6ywlnv0/WPoG9B0Foz6fdhpJkvJeLhpgZwPnZiZoVTvMXgbTF0O3LjB2YNppJElSHrPOEqxcAE9enGwfcCmU5eS9VpIkFZVc/Gt5Psk3ky+HEF4HFrU6HmOMB+TgvgXrkczjjx/YDirL080iSZLy2vlYZ+nxH8GapTD8sGSRJEmblYsGWCPwag6uW7Qezjz+6PxfkiRpM6yzSt3CV+C/v4NQloz+kiRJ7ZL1BliMcUK2r1nMGprg0beSbef/kiRJm2KdJSadDbERdj8tmf9LkiS1Sy7mANMWeGEeLFsDw3rC0J5pp5EkSVLeevMBmHEbVHaD91+QdhpJkgpKThpgIYTBIYRfhhAmhxDeCCGMyuz/Zghhn1zcs1A9lhn9tf926eaQJEmFwTqrRMWmZPQXwN7fha4D0s0jSVKByXoDLISwG/ACcBLwDjAU6JI5PAz4RrbvWciaG2D72QCTJEmbYZ1Vwl67AeZOga6DYK+z0k4jSVLBycUIsF8ALwMjgE8AocWxx4B9c3DPgrSmASbPSbb3HZxuFkmSVBCss0pRYz3857xke78fQmVtunkkSSpAuXgL5P7A8THG5SGE8lbH5gIDc3DPgvTcXFjdADv2gX5d004jSZIKgHVWKXrxKlgyDbbZEUZ9Pu00kiQVpFyMAGvaxLG+wKoc3LMgPZ55/PH9Q9LNIUmSCoZ1VqmpXwGP/yjZ3v9iKK9MN48kSQUqFw2wp4BTN3LsU8CjObhnQXpsdrLezwaYJElqH+usUjPlMljxLgwcDzt8Mu00kiQVrFw0wC4Ejg4h3EMyQWsEDgkh/AX4OHBxDu5ZcFbVw7PvJhN37GsDTJIktU+qdVYI4a4QQgwhXJTL+yhj1UJ4+mfJ9gd/AiFs+nxJkrRRWW+AxRgfBj5GMjnrn0h6PD8BPgh8LMb4ZLbvWYimzIG6Rti1H/SqTjuNJEkqBGnWWSGE44Exubq+2vDkj6FuGQw/DIYelHYaSZIKWi4mwSfGeAdwRwhhe6A/sDDG+Gou7lWofPxRkiRtjTTqrBDCNsCvgLOA63J5L2UsexOe+3Wyvf8l6WaRJKkI5KQB1izGOA2Ylst7FKonbYBJkqQO6OQ666fAizHG60MINsA6w+M/gsY62Pl4GDA27TSSJBW8rD8CGUL4VQjhrxs59tcQws+zfc9Cs7oBnp+XPLMwftu000iSpEKRRp0VQtgfOBn4aravrY1YPA2m/gVCObz/grTTSJJUFHIxCf4xwD0bOXY3ybwVJe2/c5P5v3bqAz2d/0uSJLVfp9ZZIYQuwBXApe15zDKEcFoIYXIIYfL8+fOzGaW0PP4jiI2w2ymwzfZpp5EkqSjkogE2GHhzI8dmZ46XtKffTtbjS/53QpIkbaHOrrPOBmpo59slY4xXxhjHxRjH9evXL8tRSsTCl+Dla6GsEvb7ftppJEkqGrlogC0GNvZV1fbA8hzcs6A89U6y9vFHSZK0hTqtzgohDAXOA74PVIUQeoUQemUON38uz9b9lPHY+UCE0V+CHsPSTiNJUtHIRQPsPuB7IYQBLXdmPp8L3JuDexaMxiZ4Zk6yvbcNMEmStGU6s84aCVQD15A03poXgImZ7dFZvJ/mPQev/RPKq2Cfc9NOI0lSUcnFWyC/DzwNvB5CuJ11w/GPAlYD38vBPQvGKwvhvToY0gMGdU87jSRJKjCdWWc9BxzYxv4HSZpiV+HbvrPrsR8m6z3OgO7OlSFJUjZlvQEWY5wZQhgPXAAcCvQBFgA3AT+MMc7K9j0LyVOZ+b8c/SVJkrZUZ9ZZMcYlwEOt94cQAGbFGDc4pg6Y8xRMvxUqamHv76adRpKkopOLEWDEGGeSvC5brTydmf9rb7/UkyRJW8E6q0g99oNkvefXobZ/ulkkSSpCOWmAqW0xrmuAjXMEmCRJKkAxxpB2hqIz+z8w827o0h3GTUw7jSRJRSknDbAQwgHA8cBQkslTW4oxxoNzcd9899YymLcCetfA9tuknUaSJBUi66wiEyM8mpm6bc+zoKZPunkkSSpSWW+AhRC+DPwOWAS8BqxpfUq271kopmTe/rjnQAgl+7sgSZK2lnVWEXrzAZj9MFRvA3udlXYaSZKKVi5GgH0LuA74fIyxLgfXL1jPvpus9xyUbg5JklSwrLOKSYzw6PeT7XETobpXunkkSSpiZTm45mDgzxZlG3o2MwJs7MB0c0iSpIJlnVVM3vg3zHkcavrC2K+nnUaSpKKWiwbYFGBkDq5b0FY3wEsLoCzAmAFpp5EkSQXKOqtYxLjuzY97fxe6dEs3jyRJRS4XDbCvA98MIXwoB9cuWC/MhYYm2LkPdO2SdhpJklSgrLOKxRt3wtwpUDsAxpyedhpJkopeLuYAuw3oATwYQlgJLG51PMYYh+XgvnltSmb+Lx9/lCRJHWCdVQxihMd/lGyPPxsqa9PNI0lSCchFA+x+IObgugVt7fxfToAvSZK2nnVWMZh5N7z7NNT2hzFfSTuNJEklIesNsBjjKdm+ZqGLEZ7xDZCSJKmDrLOKQMvRX+MmOvpLkqROkos5wNTKO+/BvBXQswpG+HZrSZKk0jXrPpjzRPLmR+f+kiSp0+SkARZCGB1CuCGEMD+E0JBZ/yOEMLqdP39sCOHmEMJbIYRVIYRXQwiXhBC65yJvrj3bYv6vspBuFkmSVNg6WmcpRS1Hf+31Ld/8KElSJ8r6I5AhhPHAw8Aq4FbgXWAgcDRwZAjhQzHGKZu5zETgbeAcYDawB3A+cGAI4f0xxqZs584lH3+UJEnZkKU6S2l560F451Go7g1jv5p2GkmSSkouJsG/BHgRODjG+F7zzszorfsyxz+8mWscHWOc3+LzQyGERcBfgAnAA1lNnGPPz03WYwakm0OSJBW8bNRZSsvjFyTrvf4HuhTkgw2SJBWsXDwCuS9wScuiDCDz+afAfpu7QKvmV7OnM+vBHU7YiRqb4MV5yfbuNsAkSVLHdLjOUkreehhmPwxVvWDsmWmnkSSp5OSiAba5V3Nv7au7D8isX97Kn0/FtEWwqgGG9IDeNWmnkSRJBS5XdZZy7Ynm0V9nQVWPdLNIklSCctEAexI4t/WE9SGErsB3gCe29IIhhMHABcB9McbJGznntBDC5BDC5Pnz2xpAlo7nm0d/9U83hyRJKgpZr7PUCWb/B958AKp6wtivp51GkqSSlIs5wM4FHgJmhRBuB+aQTM56BNCVdSO52iWE0A24BWgATt3YeTHGK4ErAcaNG5c33342z//l44+SJCkLslpnqZM0j/4a+w2o7pVuFkmSSlTWG2AxxqdCCPsCPwAOA3oDi4AHgQtjjC+091ohhBrgNmAkcECMcXa28+baC87/JUmSsiSbdZY6yTuPw6x7k0nv9/pm2mkkSSpZWWmAhRDKgCOBN2KML8YYnweObXXOaGA40K7CLIRQCdwAjAMOLcSCrq4RXso8jTnKRyAlSdJWyEWdpU7U/ObHsV+H6m3SzSJJUgnL1hxgJwLXA8s3cc57wPUhhOM3d7FMoXctcBDwsRhjQc5n8dpCWNMII3pBz6q000iSpAKV1TpLnWjOUzDzLqjslkx+L0mSUpOtBthJwJ9jjDM3dkLm2FXA59pxvd8AxwG/AFaEEPZtsQzJQt5O0fz442hHf0mSpK2X7TpLnWXt3F9fg5o+6WaRJKnEZasBtidwTzvOu4/kkcbN+UhmfR7weKvli1sTMA3NE+CPcf4vSZK09bJdZ6kzvDsZZtwBlV1hr2+lnUaSpJKXrUnwuwOL23He4sy5mxRjHN7RQPngeSfAlyRJHZfVOkud5IkLk/WYM6C2b7pZJElS1kaALQCGteO8oZlzi97qBnh1AQRgt35pp5EkSQXMOqvQzH0Wpt8KFTUwfmLaaSRJEtlrgP2H9s05cUrm3KL3+kKob4KR20DXLmmnkSRJBcw6q9CsHf11OtQ6GawkSfkgWw2wy4CDQwi/CiFs0O4JIVSGEC4jeavjr7J0z7w2dX6ydvSXJEnqIOusQjL/eZh2E1RUw/hvp51GkiRlZGUOsBjj4yGEb5G8tfHEEMI9wKzM4WHAoUAf4Fsxxieycc98t7YB5pd+kiSpA6yzCkzz6K/dvwxdB6abRZIkrZWtSfCJMV4WQngG+A7wcaAmc2gV8BDwkxjjI9m6X757qbkB5pynkiSpg6yzCsSCF+G1G6C8CsafnXYaSZLUQtYaYAAxxknApBBCGdDc+lkYY2zM5n3yXVOElzNT0O7qI5CSJCkLrLMKwBMXJevRX4Ju26abRZIkrSerDbBmMcYmYF4url0IZi2BFfUwsBv0qU07jSRJKialXmflrYUvw6v/gPIusPd30k4jSZJaydYk+GrBCfAlSZJKzBMXAhFGfQG6D0k7jSRJasUGWA40z//l44+SJEklYOHL8MrfoKwS9j4n7TSSJKkNNsBywBFgkiSp0IUQjg0h3BxCeCuEsCqE8GoI4ZIQQve0s+Wd5tFfo78IPbZLO40kSWqDDbAcsAEmSZKKwESgETgH+AjwO+B04N7MRPwCR39JklQgcjIJfimbtwLmr4TuXWBIj7TTSJIkbbWjY4zzW3x+KISwCPgLMAF4IJVU+eaJi0hGf33B0V+SJOUxv73Lspbzf5WFdLNIkiRtrVbNr2ZPZ9aDOzNL3lr4CrxyvaO/JEkqADbAsswJ8CVJUhE7ILN+OdUU+WLt3F9fgB5D004jSZI2wQZYlr28IFnv0jfdHJIkSdkUQhgMXADcF2OcnHae1Dn6S5KkgmIDLMteWZisd+6Tbg5JkqRsCSF0A24BGoBTN3HeaSGEySGEyfPnt/UEZRF5MjP316jPO/pLkqQCYAMsi+oaYcZiCMCONsAkSVIRCCHUALcBI4HDYoyzN3ZujPHKGOO4GOO4fv2KeD6IlqO/9nH0lyRJhcAGWBZNXwQNTTCsJ9RUpp1GkiSpY0IIlcANwDjgiBjjCylHyg9PXgSxKTP6a1jaaSRJUjtUpB2gmDQ//riT839JkqQCF0IoA64FDgKOijE+kXKk/ODoL0mSCpINsCx6NTMBvvN/SZKkIvAb4DjgYmBFCGHfFsdmb+pRyKLWPPpr9Bcd/SVJUgHxEcgscgSYJEkqIh/JrM8DHm+1fDGtUKla9Gpm9FcF7HNu2mkkSdIWcARYFq0dAWYDTJIkFbgY4/C0M+Sdxy9w9JckSQXKEWBZsnQNvLMcqspheM+000iSJCmr5r/QYu4vR39JklRobIBlyWuZ0V879IFyf1clSZKKy6PfAyKM+YqjvyRJKkC2arKkef4vJ8CXJEkqMu88AdNvhYpa2Oe8tNNIkqStYAMsS17JjABzAnxJkqQi82im6bXXN6HrgHSzSJKkrWIDLEtedQSYJElS8Zl1P7z5AFT1gnET004jSZK2kg2wLIhxXQPMEWCSJElFIkb4T2bC+/FnQ/U26eaRJElbzQZYFsxbAcvWQM8q6F+bdhpJkiRlxfRb4d2noLY/7Pn1tNNIkqQOsAGWBa8vStY79oEQ0s0iSZKkLGhqzLz5Edjne1DZNd08kiSpQ2yAZUFzA2z73unmkCRJUpa8cj0seBG6D4XdT0s7jSRJ6iAbYFkwLdMA28EGmCRJUuGrX7Vu7q/3nw8VVanGkSRJHWcDLAtetwEmSZJUPKb8Et57C/rtAbuenHYaSZKUBTbAssBHICVJkorE8jnw1CXJ9oRfQFl5unkkSVJW2ADroIUrYdEq6FoJg7qlnUaSJEkd8uj3oH4FvO8YGHpQ2mkkSVKW2ADroGmLk/UOvX0DpCRJUkGb+yy8+Gcoq4AP/TztNJIkKYtsgHXQ6wuTtY8/SpIkFbAY4eFvARH2+Br03jHtRJIkKYtsgHVQyxFgkiRJKlDTb4W3HoTq3rDfD9JOI0mSsswGWAc1jwCzASZJklSgGuvg4YnJ9n7nQ/U2qcaRJEnZV5F2gELnGyAlKXuWLVvGvHnzqK+vTzuKBEDXrl0ZMmQIZWV+Z1jUnv0/WDINttkJxnwl7TSStEWsn1TMKisr6d+/Pz169OjwtWyAdcCyNTB3BVSVw5CO/1lIUklbtmwZc+fOZfDgwdTU1BB8s4hS1tTUxNtvv82CBQvo379/2nGUK8vegsd+mGxP+CWUV6abR5K2gPWTilmMkVWrVvH2228DdLgJ5teZHTAtM/rrfb2h3N9JSeqQefPmMXjwYGpray3elBfKysoYMGAAS5cuTTuKcunBb0D9CtjhkzDyiLTTSNIWsX5SMQshUFtby+DBg5k3b16Hr2fbpgPWPv7oNBGS1GH19fXU1NSkHUNaT2VlJQ0NDWnHUK5Mvw2m3QSV3eDAy9JOI0lbzPpJpaCmpiYrj/jaAOuA6Zk3QDr/lyRlh99cKt/4d7KI1b0HD5yZbH/gQug+JN08krSV/LdKxS5bf8dtgHXAjEwD7H2OAJMkSSosk86GZbOg/54w9mtpp5EkSTlmA6wDmhtgI22ASZK01qhRozj//PPXfh4+fDiXXnrpJn/m6quvplu3bjlOJmXMug/++3soq4TDr4Yy3wslSaVuwoQJfO1rxfOFSLdu3bj66qvXfg4hcMMNN2zyZ84//3xGjRqV42TpsQG2lRqaYFZmTtwRvdLNIklKzymnnEIIgRACFRUVDB06lNNPP53Fixevd97w4cMJIfDII4+st39jhUZdXR39+vWjW7duBT8J+9NPP80ZZ5yx9nNbBdinP/1pZsyYkfMsU6dO5dhjj2XkyJGEENZr1KlErFkGd38h2d7vh9BvdLp5JKkEtayfKisrGTlyJBMnTmTFihUdvnZ7Gj1tufHGG7nkkks6fP98NWfOHI4++mgAZs6cSQiByZMnr3fOxIkTefjhh3OeZdKkSRxzzDEMHjyYEMJ6jbpcsgG2ld5amjTBtu0GNb4tW5JK2iGHHMKcOXOYOXMmf/zjH7n99tvXa/g0q66u5jvf+U67rnnzzTczYsQI9ttvP6677rpsR+5U/fr1o7a2dpPn1NTU0L9//5xnWblyJcOHD+eiiy5ixIgROb+f8tADZ8J7b8KAvWDv9v33KEnKvub6acaMGVx00UX89re/5dvf/vZGz8/GJOib0rt3b7p3757Te6Rp4MCBVFVVbfKcbt260adPn5xnWb58OaNGjeLyyy/v1Jc42ADbSjOWJGsff5QkVVVVMXDgQIYMGcKHP/xhPvWpT3HPPfdscN5pp53Gs88+y4033rjZa1511VWcdNJJnHzyyVx11VVblauuro5zzz2XYcOGUVVVxciRI/nf//3ftccnTZrEPvvsQ3V1NQMGDOCss86irq5u7fEJEyZwxhlncO6559K3b1/69+/PxIkTaWpqWnvOvHnz+OhHP0pNTQ3Dhg3jT3/60wY5Wj4COXz4cACOO+44QghrP7f1COQVV1zB9ttvT5cuXdh+++35wx/+sN7xEAJXXnklxx13HF27dmXkyJFcc801m/w9GT9+PJdeeiknnHDCZptyKkIvXg0v/T+oqIWP/NVHHyUpRc3103bbbccJJ5zAZz/7WW6++WYAHnroIUII3Hnnney999506dKFu+++G9h0fbCxOgPgtttuY6+99qK6upoRI0Zw3nnnbVD3tHwEsvkLsy9/+cv06NGDIUOG8POf/3yLf51Lly7l9NNPZ9CgQVRXV7PLLrvw97//fe3xG2+8kdGjR1NVVcV2223HxRdfTIxxi3JMmzaNCRMmUF1dzU477cTtt9++QY6WI+OavwQcP348IQQmTJgAbPhkQlNTExdeeCHbbbcdVVVVjB49mltuuWXt8eaRZP/617849NBDqa2tZdddd+Xee+/d5O/JEUccwY9//GOOPfZYyso6ry3lv/pbyfm/JCn3hl2ezn1nfWPrf3bGjBncddddVFZuODx4u+2248wzz+Scc87hmGOOoaKi7X+GZ82axUMPPcQ111xDbW0tp59+Ov/9738ZM2bMFmX53Oc+xyOPPMLll1/O2LFjefvtt5k5cyYAb7/9Nh/5yEc46aSTuPrqq5k+fTpf/OIXKSsr4xe/+MXaa1x77bV84xvf4LHHHuO5557jhBNOYK+99uL4448HkkcYZs2axX333UdtbS1nnXXW2nu05emnn6Z///784Q9/4KijjqK8vLzN8276/+zdd3iUVdrH8e9JIYXeAoQWIJQgIlEWdUEQC6KrgA0LRhQ7C7gWVHZdBbGLBXRZBVFUUN9VLKgLKIgdF0FQgUiHQKhKiUAgCXPeP86kEiCBTJ7J5Pe5rudKcs7J5J55gNzcc8r77zNkyBCeffZZevXqxaxZsxg8eDANGzbMm74P8NBDD/H444/z2GOPMWnSJAYNGkT37t1p1qxZqV4rqQR+XwZz/uo+P/tfUDfJ23hERALhaY9OhLzLHn3MUURHR3PgwIFCbffeey9PP/00iYmJVK9e/aj5weHyjFmzZjFgwADGjh1L9+7dSUtL49Zbb+XAgQNH3Kf02WefZdSoUQwfPpwZM2YwbNgwunXrxumnn16i52St5YILLmDnzp28+uqrtG3blpUrV7Jv3z4AFi5cyOWXX87999/PgAED+OGHH/IKXUOHDi1RHD6fj4svvpjatWszb9489u3bx+23337Ia1nQ/Pnz6dKlCzNnzuSkk06iSpUqxY4bO3YsTz31FC+++CKdO3dmypQpXHLJJSxcuJBOnTrljfvHP/7BU089xfjx43n44Ye58sorWb9+fdDt76oZYMdIBTAREck1c+ZMqlWrRkxMDK1atWLZsmWHXeo4YsQItm/fzssvv3zYx3v11Vc599xzqV+/PlWrVuWSSy45ZPbT0axcuZK3336bl19+mUsvvZSWLVtyxhlnkJKSAsD48eOJj49n/PjxJCUlceGFF/L444/zwgsv5CVlAO3bt+ehhx6iTZs29O/fn549ezJnzhwAVqxYwYwZM5gwYQJdu3YlOTmZ1157jczMzMPGVb9+fQBq1apFw4YN874uasyYMaSkpDBkyBDatGnD0KFDGTBgAE888UShcSkpKVxzzTUkJiYyevRoIiIi+Oqrr0r1WkklcGA3fHQ55OyD9ilwwkCvIxIRkQLmz5/P1KlTOeeccwq1jxw5kl69etGyZUvq169/1PzgcHnGI488wvDhw7n++utp1aoVPXv25IknnuDFF18sNNuqqF69ejFkyBASExMZOnQoiYmJeXlQScyePZt58+Yxbdo0evfuTYsWLejVqxf9+vUD4JlnnqFHjx6MGjWKNm3aMGDAAO6+++5D8p0jxTF79myWLVvGlClTSE5OpmvXrjz33HPk5OQcNq7c16Vu3bo0bNiQOnXqFDtuzJgx3H333Vx99dW0adOGhx56iDPOOOOQouEdd9zBRRddROvWrXn00UfZsWMHixcvLvHrVF40A+wYaQmkiEjgHc9MrPLUvXt3JkyYQGZmJhMnTmT16tUMGzas2LG1a9dmxIgRjBo1Kq8YVZDP5+PVV1/lySefzGtLSUmhf//+jBkzhujo6BLFtGjRIsLCwujZs2ex/ampqZx22mmFpp1369aNrKwsVq1aRceOHQHyPuaKj49n27ZteY8RFhZGly5d8vqbN29OfHx8iWI8ktTUVAYNGlSorVu3bkyfPr1QW8H4IiIiqF+/fl58IgD4cuCj/m4GWJ0kOHs8GI9mSIiIBFoZzMQqL7lvIObk5JCdnU3fvn15/vnnC43p3Llzoa9Lmh8UtXDhQubPn1+osOTz+cjMzGTLli00atSo2O87Uh5UEosWLaJRo0YkJRU/6zg1NZW//OUvhdq6devGqFGjyMjIoEaNGkeNIzU1lcaNGxea/X7qqace99LCjIwMNm3aRNeuXQ+J77///W+htoLx5eaBwZiPaQbYMT1nwf0AACAASURBVNIMMBERyRUbG0tiYiInnngi48aNY9++fYwePfqw44cOHUpkZCTPPPPMIX2ffvopaWlpDBgwgIiICCIiIjj//PPZtWsX06ZNC+TTyGMKFAeKLuU0xhTaA6zo+EAr+rNKEp9UYta6Te/Xfwox9eHij6FKcC3HEBGprLp3787ixYtZvnw5+/fv57333jvkQJyqVauW6LGOlov4fD4efPBBFi9enHf9/PPPrFy58rCz0cHbPKO0+Vh5OlI+ltsXjPmYCmDH4I8DsG0vRIW7UyBFREQKevDBB3niiSfYtGlTsf3R0dGMHj2ap556iu3btxfqmzRpEpdcckmhBG3x4sXcdNNNpdoMv1OnTvh8PubOnVtsf1JSEt9//32h5OSbb76hSpUqtGrVqkQ/o127dvh8PubPn5/XlpaWdtjnnSsyMpKDBw8ecUxSUhLffvttobZvvvmG9u3blyg2EayF70bCTy9CeBT0+xBqtfQ6KhER8ct9A7F58+bF7p1anJLkB8XlGSeffDK//voriYmJh1yH25O1LCQnJ7N582ZSU1OL7T/c82nSpEmJT6RMSkoiPT2dDRs25LXNnz//iAWo3D2/jpSP1ahRg/j4+JDKx4K2AGaMaWqMedcYs9sYk2GMec8YExQ72q7zL39MqAXhQfsKioiIV84880zat2/Pww8/fNgxKSkpJCQkFDo1cfv27UyfPp2BAwfSoUOHQtcNN9zAF198werVq0sUQ+6eXTfeeCPTpk1j7dq1fP3117zxxhsADB48mE2bNjF48GBSU1P55JNPuO+++xgyZEiJT0ds27YtvXv35pZbbmHevHksXryY66677qjHWSckJDBnzhy2bNnCzp07ix0zfPhw3njjDf71r3+xcuVKnn/+eaZOnco999xTotgOJysrK6+ouH//frZs2cLixYtZtWrVcT1uqArmfOyIrIWv74PvHwIT5k58jC/ZhsUiIhK8SpIfFJdnPPDAA7z55ps88MADLFmyhF9//ZV33333uPOKozn77LM59dRTufTSS5k1axZr167ls88+yzvt8q677uLLL79k5MiRrFixgqlTp/L000+XKq5zzjmHdu3ace2117J48WLmzZvHHXfcccTCXlxcHDExMcyaNYutW7eye/fuYscNHz6cMWPG8NZbb7FixQoeeOABvv76a+6+++7SvRBF7NmzJy8f8/l8pKWlsXjxYtLS0o7rcY8mKMs3xphY4HOgHTAQSAFaA3ONMSWbAxlAq7X8UUREjuKuu+5i0qRJrF+/vtj+sLAwnnjiCfbv35/X9sYbbxAVFcV55513yPguXbrQtGnTvFlgI0eOPOp0/9dff52rr76aYcOG0a5dO6677rq8BKdx48bMmDGDRYsW0alTJwYNGsRVV13Fo48+WqrnOXnyZFq0aMFZZ53FRRddxNVXX13oyPHiPP3008ydO5emTZuSnJxc7Jh+/frx/PPP8+yzz9K+fXvGjh3L+PHjC50AeSw2bdpEcnIyycnJrF69mpdeeonk5GRuvPHG43rcUBTs+dhh5RyAOYPhhychLAL+8ja0vdzrqEREpAyUJD8oLs8477zz+OSTT5g7dy5dunShS5cuPP7448d9avR11113xLwnLCyMGTNm0LVrV6655hqSkpK4/fbbycrKAtzMtHfeeYdp06bRoUMH7rvvvrw3JEsqLCyM999/H5/Px6mnnsq1117L/fffT1RU1GG/JyIignHjxvHyyy8THx9P3759ix03bNgwhg8fzj333EOHDh14//33mTZtWqlPJi9qwYIFeflYZmYmDz74IMnJyTzwwAPH9bhHY4504oFXjDG3A88Aba21q/xtLYCVwD3W2kM3TSmgc+fOdsGCBQGL75l5MHY+/LUz3NP16ONFROToUlNTD7tBqBxq4MCBbNmyhVmzZnkdSsg70p9NY8xCa23nYjsruGDPx4q1cxV8ciVsXQjhVeDC/0Bi8Um9iEgoUP7krR49etCuXTteeuklr0MJeWWRjwXrKZB9gO9zky0Aa+1aY8y3QF9cMuaZtToBUkREPGSt5fPPPy/VMdwixyCo87FC9m2HH8e6K3sP1EiAC9+GRqd6HZmIiISo3bt3s3z5ct577z2vQ5ESCtYC2AnAh8W0LwU8n8OuJZAiIuIlY0yhjU5FAiR487E9m2DDXPh9Gfy21J3ymJPp+tpcDudOgOhanoYoIiKhrWbNmmzZssXrMKQUgrUAVgcoblfcHYCnZSdrNQNMREREKoWgzcdI/xb+e03htpYXQZd7obH2pxAREZFDBWsBrNSMMTcDNwPHvZHdkRw4CFd1gG17oVZ0wH6MiIiISIVTXvkYcZ2g9aVQtz3UPQEadoZarQL380RERKTCC9YC2E6Kf2fxcO9EYq2dAEwAt+lqoAKLjoAHugfq0UVEKjdr7VFPNhQpT8F4WFA5Ctp8jNqtoc+7AXt4EZGKRPmThLqyysfCyuRRyt5S3L4TRbUHlpVzLCIiUg4iIyPJzMz0OgyRQrKzs4mICNb3CwNO+ZiISJBT/iSVQWZmJpGRkcf9OMFaAJsOnGaMaZnbYIxJALr6+0REJMTExcWRnp7Ovn37KvusGwkSPp+PrVu3UrNmTa9D8YryMRGRIKf8SUKZtZZ9+/aRnp5OXFzccT9esL6lOREYAnxojLkfsMBoYAPwkpeBiYhIYNSoUQOATZs2kZ2d7XE0Ik7VqlWpV6+e12F4RfmYiEiQU/4koS4yMpIGDRrk/Vk/HkFZALPW7jXGnAU8C7wBGGAO8Ddr7R5PgxMRkYCpUaNGmfxyE5Hjp3xMRKRiUP4kUjJBWQADsNamAZd6HYeIiIhIZaV8TEREREJFsO4BJiIiIiIiIiIiUiZUABMRERERERERkZCmApiIiIiIiIiIiIQ0FcBERERERERERCSkGWut1zGUOWPMdmB9gH9MPeC3AP8MOTrdh+ChexEcdB+Cg+5D8Aj0vWhura0fwMevsJSPVSq6D8FB9yF46F4EB92H4BEU+VhIFsDKgzFmgbW2s9dxVHa6D8FD9yI46D4EB92H4KF7Edp0f4OD7kNw0H0IHroXwUH3IXgEy73QEkgREREREREREQlpKoCJiIiIiIiIiEhIUwHs2E3wOgABdB+Cie5FcNB9CA66D8FD9yK06f4GB92H4KD7EDx0L4KD7kPwCIp7oT3AREREREREREQkpGkGmIiIiIiIiIiIhDQVwEREREREREREJKSpAFYKxpimxph3jTG7jTEZxpj3jDHNvI4rVBljLjPGfGCM2WCMyTTGLDfGPGaMqV5kXG1jzMvGmN+MMXuNMbONMSd6FXdlYIyZaYyxxpiHi7TrXpQDY8wFxpivjDF7/P8WLTDGnFWgX/chwIwxXY0xnxpjthlj/jDG/GiMGVRkjO5DGTLGNDHGPG+MmWeM2ef/NyihmHElet2NMdHGmKeMMZv9v2PmGWO6l8dzkeOjfKx8KR8LXsrHvKV8zHvKx8pfRc/HVAArIWNMLPA50A4YCKQArYG5xpiqXsYWwu4GDgIjgPOBfwO3AZ8ZY8IAjDEG+AjoDQwFLgUicfeliRdBhzpjzFXAScW0616UA2PMLcCHwELgYuBy4B0g1t+v+xBgxpiOwGzc63oTcAnwAzDJGHObf4zuQ9lLBPoDO4GvixtQytd9Eu7+PQBcCGwGZhljOgUkeikTysc8oXwsCCkf85byMe8pH/NMxc7HrLW6SnABt+N++ScWaGsB5AB3eh1fKF5A/WLargUscJb/677+r3sWGFMT2AGM8/o5hNoF1Aa2AFf5X/eHC/TpXgT+9U8AMoG/HWGM7kPg78OjQBZQrUj7PGCe7kPAXvewAp/f6H99E4qMKdHrjvtPowWuL9AWASwHpnv9XHUd8c+B8rHyf82VjwXZpXzM89df+VgQXMrHPHvdK3Q+phlgJdcH+N5auyq3wVq7FvgWd4OljFlrtxfT/IP/Y2P/xz7AJmvt3ALftxtXcdZ9KXtPAEustW8V06d7EXiDAB/w4hHG6D4EXhVcwrWvSPtu8mdW6z6UMWutrwTDSvq69wGygf8rMC4HeBs4zxgTVSZBSyAoHytnyseCkvIxbykfCw7KxzxQ0fMxFcBK7gRgSTHtS4H25RxLZdbD/zHV//FI96WZMaZauURVCRhjuuHe8f3rYYboXgReN+BX4EpjzGpjTI4xZpUxpuA90X0IvMmAAcYZY+KNMbWMMTcBZwPP+sfoPnijpK/7CcBaa23RpHkpLqFODFyIcpyUjwUH5WMeUT4WFJSPBYfJKB8LVkGbj6kAVnJ1cOtci9qBm4YsAWaMaQw8BMy21i7wNx/pvoDuTZkwxlQBXgLGWGuXH2aY7kXgxeP2unkKeBzoBXwGvGCMud0/RvchwKy1S4AzgX5AOu71/hdwq7X2bf8w3QdvlPR1P9q4OmUcl5Qd5WMeUz7mHeVjQUP5WBBQPhbUgjYfiyjrBxQJBH+V+EPcHh/XexxOZXQPEAM84nUglVwYUB24zlr7nr/tc//JKyOAsR7FVakYY1oD03DvTt2K2wekL/CiMWa/tXaql/GJiASK8jHPKR8LDsrHgoDyMTkWKoCV3E6KrxAfrmopZcQYE4NbL9wS6GGt3Vig+0j3JbdfjoNxR8v/A7fJYVSRtdhRxphawB/oXpSH33HvOH5WpP1ToLcxphG6D+XhUdx+BRdZa7P8bXOMMXWBscaYt9B98EpJX/edQPMjjNtRTJ8EB+VjHlE+5i3lY0FF+VhwUD4WvII2H9MSyJJbilujWlR7YFk5x1JpGGMigXeBzsAF1tpfigw50n1Js9buCXCIlUFLIBqYgvtHKvcCdzT6TuBEdC/Kw9ISjtF9CKwTgZ8LJFu55gN1gTh0H7xS0td9KdDCGBNbzLgsYBUSrJSPeUD5WFBQPhY8lI8FB+VjwSto8zEVwEpuOnCaMaZlboN/mmtXf5+UMWNMGDAVOAvoZ639vphh04HGxpgeBb6vBnARui9lZTHQs5gLXBLWE/ePk+5F4L3v/3hekfbewEZr7WZ0H8rDFqCjfy+Wgk4F9uPerdJ98EZJX/ePgEjg8gLjIoArgE+ttQfKJ1w5BsrHypnysaChfCx4KB8LDsrHglfQ5mPGWlvWjxmSjDFVgZ9wa4vvBywwGrf+u6Oqx2XPGPNv3HruR4CPi3RvtNZu9Cdl3wBNgeG4d79GAB2Bk6y1G8ox5ErFGGOBR6y19/u/1r0IMGOMAeYAJ+GWQazB/cK4EbjeWjtZ9yHwjDGXAe/gljqMx/1e6IM7ketZa+2dug+B4X/twZ3wdCswGNgObLfWflma190Y8zbuPy/DgbXAbcCFwJ+ttT+WzzOS0lI+Vv6UjwU35WPlT/lYcFA+5p0KnY9Za3WV8AKa4Tbay8Ctsf8ASPA6rlC9gHW4xLa4a2SBcXWAV3BV/n34fyF5HX+oX/778HCRNt2LwL/uNXAn3GzFTQ3+Gbha96Hc78P5wBe4X/Z/4N6ZHwyE6z4E9HU/3O+EL0r7uuM2kn4G9w7yfuB/wJleP0ddJfpzoHysfF9v5WNBfCkf8+x1Vz4WBJfyMc9e9wqbj2kGmIiIiIiIiIiIhDTtASYiIiIiIiIiIiFNBTAREREREREREQlpKoCJiIiIiIiIiEhIUwFMRERERERERERCmgpgIiIiIiIiIiIS0lQAExERERERERGRkKYCmIhUWMYYW4JrnX/s5NzPRURERKRsKB8TkYrCWGu9jkFE5JgYY04r0vQ+8BMwskDbAWvtImNMK6CGtXZRecUnIiIiEuqUj4lIRRHhdQAiIsfKWvt9wa+NMQeA34q2+8euLrfARERERCoJ5WMiUlFoCaSIVApFp9wbYxL8U/JvNcY8ZozZYoz5wxgzxRgTa4xJNMbMMsbsMcasMsYMLOYxTzLGTDfG7DTGZBpjvjXGnFGuT0xERESkglA+JiJeUgFMRCq7EUA8MBB4ALgCeBE3ff8T4GLgZ+BVY8wJud9kjDkZ+A6oA9wEXAr8Dsw2xpxSnk9AREREpIJTPiYiAaclkCJS2a221ua+mzjL/45hCpBirZ0CYIxZAPQBLgOW+sc+BaQBZ1lrs/zjZgFLgH8C/crvKYiIiIhUaMrHRCTgNANMRCq7GUW+/tX/cVZug7V2J7ANaApgjIkBegDvAD5jTIQxJgIwwGyge6CDFhEREQkhysdEJOA0A0xEKrudRb7OOkJ7tP/zOkA47p3Ffxb3oMaYMGutr6yCFBEREQlhysdEJOBUABMRKb1dgA/4F/B6cQOUbImIiIgElPIxESkVFcBERErJWrvXGPM1cBLwo5IrERERkfKlfExESksFMBGRY3Mn8BVuo9ZJwGagHnAyEG6tvc/L4EREREQqAeVjIlJi2gRfROQYWGt/BP6EO2p7HPApMBY4EZeIiYiIiEgAKR8TkdIw1lqvYxAREREREREREQkYzQATEREREREREZGQpgKYiIiIiIiIiIiENBXAREREREREREQkpKkAJiIiIiIiIiIiIU0FMBERERERERERCWkqgImIiIiIiIiISEhTAUxEREREREREREKaCmAiIiIiIiIiIhLSVAATEREREREREZGQpgKYiIiIiIiIiIiENBXAREREREREREQkpKkAJiIiIiIiIiIiIU0FMBERERERERERCWkqgImIiIiIiIiISEhTAUxEREREREREREJahNcBBEK9evVsQkKC12GIiIhIiFu4cOFv1tr6XscRjJSPiYiISHkoaT4WkgWwhIQEFixY4HUYIiIiEuKMMeu9jiFYKR8TERGR8lDSfExLIEVEREREREREJKSpACYiIiIiIiIiIiFNBTAREREREREREQlpKoCJiIiIiIiIiEhIUwFMRERERERERERCWkieAnk0GRkZbNu2jezsbK9DEQEgMjKSuLg4atSo4XUoIiIiIiIiIiGn0hXAMjIy2Lp1K40bNyYmJgZjjNchSSVnrSUzM5P09HQAFcFEREREREREylilWwK5bds2GjduTGxsrIpfEhSMMcTGxtK4cWO2bdvmdTgiIiIiIiIiIafSzQDLzs4mJibG6zBEDhETE6NluSIiZWBnJvy8DX7eCpHhcOspXkckIiIiUslk7oCNX8HGL6H1JdDkDK8jqnwFMEAzvyQo6c+liEjp7T4AS7bBL1vzi14bMvL7m9RQAUxEREQk4Pb95opdudf2n/P7TLgKYCIiIiIltTcLlm6Hn7a6Qtcv22DtrkPHRUdAh/rQsQGc2ACsBb3HICIiIlKG9u9yM7w2fA4b5hYueAGER0Gj06BJD2h1oTcxFqECmIiIiASd/Tmu2JVb6Pp5K6zaAbbIuKhwSKrnCl0nNYCOcdCqDkRUul1ORURERAIo6w9I/wbS/AWvbYvA+vL7I6Ih/s/Q5Exo2gMadnFtQaRcC2DGmDOBucV07bbW1iowrjbwFNAPiAHmAXdYa38pjzilYujQoQOXXXYZI0eOBCAhIYEhQ4Zw9913H/Z7Jk+ezJAhQ9izZ085RSkiIkeT44Plv8PiLfmzu1b8DgeLVLsiwqBdPVfk6tgAToyDNnWhSrg3cYuIiIiErOx9sOk7V+xK+xy2/AD2YH5/WCTEd4WmPaHZWdDo1KAreBXl1QywYcAPBb7Oyf3EuI2QPgISgKHATmAEMNcY08lau7Ec4wwa1113Ha+99hoA4eHhxMfH85e//IVHH32U2rVr541LSEhg/fr1fPXVV5xxRv4a25EjR/Luu++yZMmSQo+blZVF48aNyczMJD09nZo1a5bPEwqAH374gapVq+Z9bYzhnXfe4bLLLstru+KKK7jgggsCHsvEiRN5/fXXWbJkCdZakpOTGT16NN26dQv4zxYRCXZb9sCPm2HxVlf0+nkrZOYUHhNmoF1dN7OrY5yb3dW2nlveKCIiIiJlLOcAbP7eFbw2zHWfH8zK7zfhbklj057uatwVImO9i/cYeJVGplprvz9MXx+gK3CWtXYugDFmHrAWuAdXPKuUzjnnHN544w1ycnJYtmwZN9xwA7t27eKtt94qNC46Opp7772X77777qiP+cEHH9CiRQtq1qzJm2++yW233Rao8AOufv36Rx0TExNTLqeAfvHFF1xxxRWMGzeO2NhYnn32Wc477zwWL15M69atA/7zRUSCxb5st4Rx0RZY5C96bSlmEm7zmtCpIXRq4GZ3nVAfYiLLP14RERGRSsH6YNtPsP4zSJsN6V9Dzv4CAwzEnexmdzXt6Taxr1Lds3DLQjDukNEH2JRb/AKw1u7GzQrr61lUQSAqKoqGDRvSpEkTevXqRf/+/fn0008PGXfzzTezaNEi3nvvvaM+5qRJk0hJSeHaa69l0qRJxxRXVlYWf//732nevDlRUVG0bNmScePG5fV/9dVXnHrqqURHR9OgQQPuuOMOsrLyK8lnnnkmgwcP5u9//zv16tUjLi6Ou+++G58vfz3xtm3b6Nu3LzExMTRv3pxXXnnlkDgSEhIYM2ZM3ucAl19+OcaYvK8nT55MtWrVCn3fSy+9RGJiIlWqVCExMZGJEycW6jfGMGHCBC6//HKqVq1Ky5YtmTJlyhFfk6lTpzJkyBCSk5Np27Yt//73v6levTozZ848+gsqIlJB+Sys3AH/WQp/nwPnvwkd/g3934XHvoGZq13xq0YVOKMZDOsCr/SBH2+Cr66Dcb1hUDJ0jlfxS0RERKTMZWyAX16Bj6+CfzeEKSfD1/e6IljOfqh3Ipx8O/T9AP76O6QshB5PQcsLKnzxC7ybATbVGFMP2AXMAu6z1qb5+04AlhTzPUuBa40x1ay1ZbqBU/OxZfloJbf+9mP/3jVr1jBz5kwiIw/9H0LTpk0ZOnQoI0aMoE+fPkREFH+b169fzxdffMGUKVOIjY3ltttu46effuKkk04qVSwDBw7k66+/ZuzYsSQnJ5Oens66desASE9P5/zzzyclJYXJkyezevVqbrzxRsLCwnj66afzHmPq1KncfvvtfPfddyxevJirr76aU045hauuugpwS0DXr1/P7NmziY2N5Y477sj7GcX54YcfiIuLY+LEiVx44YWEhxe/Qcz777/PkCFDePbZZ+nVqxezZs1i8ODBNGzYkIsuuihv3EMPPcTjjz/OY489xqRJkxg0aBDdu3enWbNmJXqNsrKy2L9/f6HlqiIiFd3OTLeUcdFWN7vr562QkVV4TLiB9vXh5IZuhldyQ2hZ2y1xFBEREZEAOpDhljOu/8xdO1cU7q/eFJqf665mZ0Ps0VdVVWTlXQDbDTwNfAlkAMnA34F5xphka+02oA6wrpjv3eH/WBs4pABmjLkZuBkocVGiopk5cybVqlXj4MGD7N/vpiY+88wzxY4dMWIEL7/8Mi+//DK33nprsWNeffVVzj333Lylg5dccgkTJ07khRdeKHFMK1eu5O2332bGjBn07t0bgJYtW+btPzZ+/Hji4+MZP348YWFhJCUl8fjjj3PLLbcwevRoYmPdmuH27dvz0EMPAdCmTRsmTpzInDlzuOqqq1ixYgUzZszgm2++oWvXrgC89tprtGzZ8rBx5T6nWrVq0bBhw8OOGzNmDCkpKQwZMiTvZy9cuJAnnniiUAEsJSWFa665BoDRo0czduxYvvrqq7y2o7n//vupVq0affr0KdF4EZFgYy2s3gkLNsHCze5avfPQcQ2ruSJXp4au6NUhDmI1m0tEREQk8A5mw+b/uSWN6z9znxfcuL5KDbecsfm50PwcqN0GTOV5V7JcC2DW2kXAogJNXxpjvgLm4za8/+dxPPYEYAJA586di56SfkTHMxOrPHXv3p0JEyaQmZnJxIkTWb16NcOGFb8lWu3atRkxYgSjRo0iJSXlkH6fz8err77Kk08+mdeWkpJC//79GTNmDNHRJTu9YdGiRYSFhdGzZ89i+1NTUznttNMIC8tfbdutWzeysrJYtWoVHTt2BMj7mCs+Pp5t27blPUZYWBhdunTJ62/evDnx8fElivFIUlNTGTRoUKG2bt26MX369EJtBeOLiIigfv36efEdzdixY3nppZeYPXs2NWrUOO6YRUTKw/4cdyLjwk2wwF/w2rW/8JiocLc5fXIjV/RKbugKYCIiIiJSDqx1s7rWfeoKXhu/gKw/8vtNuDupMXeWV6MuEFZ5TxTy/Jlba380xqwAcqsbO3GzvIqqU6C/UoqNjSUxMRGAcePG0bNnT0aPHs3IkSOLHT906FCef/75YmeJffrpp6SlpTFgwAAGDBiQ137w4EGmTZtWqC1QTIFKc9GlnMaYQnuAFR0faEV/VkniK85zzz3HP//5T2bMmFGogCciEmy27i0wu2sTLNkOOUX+mYurCp0bwSmN3D5d7etDleJXmIuIiIhIIGTtgbTPYd1MWDsDMtYV7q/TLr/g1aQHRGkSRi7PC2DFWAr0Kqa9PZBW1vt/VWQPPvgg559/PjfffHOxs6Gio6MZPXo0Q4cOPWQW2KRJk7jkkksYNWpUofZx48YxadKkEhfAOnXqhM/nY+7cuXlLIAtKSkriP//5Dz6fL28W2DfffEOVKlVo1apViX5Gu3bt8Pl8zJ8/nz//+c8ApKWlsWnTpiN+X2RkJAcPHjzimKSkJL799ltuuOGGvLZvvvmG9u3blyi2I3nmmWd48MEH+eSTT+jWrdtxP56ISFnxWVj+m5vZlVv02pBReEyYgfb14JT4/IJXk+qVapa8iIiIiPeshd+XuWLXupnutMaDBTZdjalXYB+vc6BGU+9iDXKeF8CMMZ2BtsC7/qbpwPXGmB7W2i/9Y2oAFwFvehNlcDrzzDNp3749Dz/8MOPHjy92TEpKCk8//TSvvPJKXsFp+/btTJ8+nXfeeYcOHToUGn/DDTdw+umns3r16hIVqNq0aUP//v258cYbGTt2LCeffDIbN25k3bp1pKSkMHjwYJ577jkGDx7M7bff6EKxtwAAIABJREFUzpo1a7jvvvsYMmRI3v5fR9O2bVt69+7NLbfcwoQJE4iJieHOO+8kJibmiN+XkJDAnDlz6NGjB1FRUcVuQD98+HAuv/xyTjnlFHr16sXMmTOZOnVqiU7QPJKnnnqKf/zjH0yZMoU2bdqwZcsWAGJiYqhZs+ZxPbaISGllH3Qzuuanu+uHTbD7QOEx1aq4JYy5M7w6NYTqUd7EKyIiIlKpHchw+3itnemKXn9syO8zYdDoNGhxvrviToYwTckviXItgBljpgCrcfuA5W6CPwJIB8b5h00H5gFTjDHDcUseRwAGeLLoY1Z2d911F9dffz333nsvzZs3P6Q/LCyMJ554ggsuuCCv7Y033iAqKorzzjvvkPFdunShadOmTJo0iUcffZSRI0cyatQorD38tmqvv/46//znPxk2bBi//fYbTZo04Y477gCgcePGzJgxg+HDh9OpUydq1arF1VdfzaOPPlqq5zl58mRuuukmzjrrLOrVq8eDDz541D24nn76ae68806aNm1K48aNiz01sl+/fjz//POMGTOGv/3tbzRv3pzx48cX2gD/WPzrX/8iOzubK664olD7wIEDmTx58nE9tojI0ezPgUVb8gteCzdDZk7hMfHV4E+NXcGrczy0rQvhYcU/noiIiIgEkLWw/Sd/wWsGbPoOfAWSt9gG0KI3JPR2M71i6noXawVmjlTYKPMfZswI4CqgORALbAFmAA9aazcXGFcHGAP0A6JxBbE7rbU/leTndO7c2S5YsKDYvtTUVJKSko7naVQqAwcOZMuWLcyaNcvrUCoF/fkUkWORccAVuX5Ih/+lu83rs4vs39WqNnRpDF3i3ccm2g6iTBhjFlprO3sdRzA6Uj4mIiJS6R3YDetm5c/y2rs5v8+EQ/yf/UWv8yHuJDfzS4pV0nysvE+BfAx4rATjdgCD/Jd4xFrL559/zpw5c7wORURECvh9H8zf5C94bYJl292+XrkMboP6UxvDn+Jd0at+Vc/CFRERERGAnSth9Uew5mO3l1fBWV7VGrsZXi3Oh2ZnQ3Qt7+IMUZ7vASbByxjDhg0bjj5QREQCatd++H4jzPNfy38v3B8R5vbsOjXev6wxHmpq/y4RERERbx3MhvRvXMFrzcewc0V+nwl3pzS2uMAVvep10GlDAaYCmIiISJDJOOD27vrOX/BK3Q4FNyyICncb1Xdp7K6TG0JMpGfhioiIiEiufb+5fbxWf+yWNmYVOGo7urYreLW8EBLOc19LuVEBTERExGN7s9zJjPM2wncb3ImNBZc0Vgl3Ra7Tm8DpTaFTA4jSb3ARERER71kLvy91Ba81H8PmeWALbMZat70reLW8COJPgzAlcV6plK+8z+cjLEwbyElw8fl8Rx8kIiEhM9ttWp87w+vnrZBT4J+AiDB/waupK3qd0giiK+VvbBEREZEg5MtxSxtXfQCrPoSMdfl9YZHQ7Bx/0esvUKulZ2FKYZUuna5atSrp6ek0aNCAyMhIjNbYisestWRnZ7N161aqVtUu1SKhKMcHi7fAtxvctWgLZB3M7w8zblZX7gyvzo2gahXv4hURERGRIrL3ulMbV33oZnrt35HfFxsHLf4CrS6E5udClerexSmHVekKYE2aNOG3335j/fr15OTkHP0bRMpBREQENWvWpF69el6HIiJlwFpYswu+ToNv09wsrz+y8vsN0CHOX/Bq4k5prK5N60VERESCy75tbmnjqg8g7TPI2Z/fV7sNJF4MiX2h0algtMos2FW6AlhYWBhxcXHExcV5HYqIiISQ3/a52V25Ra9Newr3t6wF3Zq567TGUDPamzhFRERE5Ah2roLVH7qiV/q3FDqKqNFp0KovJPaDuu08C1GOTaUrgImIiJSFzGyYvwm+SXPXst8K99eNga5N/UWvptC4hjdxioiIiMgRWAtbF/r38/rAbWifK7wKNDvbFb1a9YFqjbyLU46bCmAiIiIlcNAHS7e7GV5fp7lN7Avu4xUVDqc2zp/llVTP7e0lIiIiIkHG+mDT97Bymrsy1uf3RdV0+3kl9oWE3hCldzFDhQpgIiIih7F9L3yVBl+sc0WvnQW2fTDAiXFwhr/gpZMaRURERIKY7yCkfw0rpsGq92DPpvy+qo3cssbEi6FpDzfzS0KOUnURERG/HB8s2gxz18OX62HJtsL9TWpAd3/B689NoHaMN3GKiIiISAkczIYNc90sr1UfuE3tc1VvBm0uhdaXQvzp2sS+ElABTEREKrXNf7hi1xfr3eb1GQVOa4wKd6c0npkAPZpDi1pgtKxRREREJHjlHIC02bDiXbeZ/f6d+X21WkHry1zhq0FnJXaVjApgIiJSqRzIgQWb/UWvdbD898L9rWrDmc2hR4Lb00vLGkVERESCXM5+WDsTVrwDaz6GrIz8vjpJ0OYyN9OrfkcVvSoxpfUiIhLyNmS4YtcX6+C7jbAvO78vNtKd1tijubua1fQqShEREREpsYNZsH42LH8bVn1YuOhV/yRX8GpzKdRt712MElRUABMRkZCT44MfN8Octe5auaNwf7u6boZXj+bQuRFE6behiIiISPDz5UDaXFj+f24j+4LLG+OSoU1/N9urdqJ3MUrQUsovIiIhYfd+t4/XnLVuptfuA/l91au4jevP9M/yalTdszBFREREpDRyT29c/n/uBMfM7fl9dU+Adle6wledNt7FKBWCCmAiIlIhWQurdrqC1+drYcEmOGjz+1vUgrNawNkt4E/xUCXcu1hFREREpBSsDzZ97y96vQN7N+f31W4Dba9wV70TvItRKhwVwEREpMI4kAPz02HOOlf4Stud3xcRBn9u7ApeZ7WAlrU9C1NERERESsta2LYIfn3LFb7+2JDfVyPBFbzaXen299JG9nIMVAATEZGgtjMTPl8Hn66Gr9Ngb4EN7OvEQM8EV/Q6oxnUiPIoSBERERE5NrvWwK9vQupU2PFrfnu1JtC2vyt8NfyTil5y3FQAExGRoLMhAz5bDbPWwA/phZc2JtXLX9rYqQGEh3kXp4iIiIgcg32/wYr/uKLXpu/y22Pq+Zc3XgmN/wxGiZ6UHRXARETEc9bC0u3w2Ro302vZb/l9EWHQrQmc2wrOaQFNangXp4iIiIgco+x9sHq6K3qtm+lOdASIiIXEfpA0AJqfC+GR3sYpIUsFMBER8UT2QZi/yRW8PlsD6X/k91WNhDMToFdLt8SxZrRHQYqEMGPMBcB9wMmAD1gB3GOt/dzfXxt4CugHxADzgDustb94E7GIiFQ4vhxIm+OKXivfh+w9rt2EQ0JvaH8NtOoLVap5G6dUCiqAiYhIudmbBV+sdwWvOWsh40B+X/1YV/A6txX8uQlE6TeUSMAYY24BXvBfo4EwoBMQ6+83wEdAAjAU2AmMAOYaYzpZazd6ELaIiFQE1sLWBa7o9evbsG9rfl+jU6HdAGh3BcTGeRejVEr674WIiATU7gMwZw3MWAVfrocDB/P7Euu4olevVnBSAwjT3qYiAWeMSQCeA4Zba58r0DWrwOd9gK7AWdbauf7vmwesBe4BhpVLsCIiUnH8kQ7L3oBlrxXezL52a0i6BtpdDbUTvYtPKj0VwEREpMztyIRZq13R67sNkO3L7zu5EZzXyhW+Wtb2LkaRSmwQbsnji0cY0wfYlFv8ArDW7jbGfAT0RQUwEREByM6EVR/A0smQNhusP+mLjYN2V7l9vRp01gmOEhRUABMRkTKxdS/MWuWKXt+ng89/cmOYgdObwPmJ0LsVNNAWDyJe6wb8ClxpjPkn0BxYBzxrrf2Xf8wJwJJivncpcK0xppq1dk95BCsiIkHGWkj/1s30Wv4fyMpw7eFVoFUfaD8QEs7TZvYSdFQAExGRY5ae4QpeM1bBws3gr3kREQZnNHNFr14toW6sp2GKSGHx/usp4O/AauBy4AVjTIS1dixQB1cUK2qH/2NtQAUwEZHKJGM9LH0dlr0Ou1bltzfsAicMhLZXQkwd7+ITOQoVwEREpFTSdsMnK13R66cCe5pGhUP35q7odU4LndwoEsTCgOrAddba9/xtn/v3BhsBjD3WBzbG3AzcDNCsWbPji1JERLyXtQdWToOlr8GGufnt1eIhKcUVvuomeRefSCmoACYiIkeVngEfr4SPV8DP2/LbYyKgZ4Irep3VAqpV8SpCESmF34HWwGdF2j8FehtjGuFOfSxul77ct/Z3FvfA1toJwASAzp072+LGiIhIkLMW0r+BJZNgxbuQvde1R0RD4sWu6NXsHAgL9zZOkVJSAUxERIq1dY+b6fXRSvhxc3571Ug4pyVckAg9mkOMtncQqWiWAqeVYEyvYtrbA2na/0tEJATt3epmei2ZBDtX5LfHd4UTroO2l0NUTc/CEzleKoCJiEie7Xvd0saPV8L89Pw9vaIj4OwWcGFrN9MrWr89RCqy94EbgPOAdwu09wY2Wms3G2OmA9cbY3pYa78EMMbUAC4C3izvgEVEJEB8B2HdLPjlZVjzEfhyXHu1eFf0OuE6qN3aywhFyozn/4UxxszEJWCPWGvvL9BeG7c5az8gBpgH3GGt/cWTQEVEQtTOTJi5Gj5aAfM25p/eGBUOZya4otfZLaCqljeKhIr/AnOBl4wx9YA1uE3wewHX+8dMx+VeU4wxw3FLHkcABniy3CMWEZGytXstLHkFlrwKe9JdmwmHVn3hxBuhRW8I87xcIFKmPP0TbYy5CjipmHYDfAQkAEPJT7rmGmM6WWs3lmecIiKhJuMAzPIXvb7dADk+1x4ZBmc2h4vawLktoXqUt3GKSNmz1lpjTD/gMWAUbq+vX4EB1to3/WN8xpgLgTHAeCAaVxDraa3d4E3kIiJyXHL2w6oP3GyvtDn57bUSXdGr/bVQrZF38YkEmGcFMP8Mr2eBOzh0Kn0foCtwlrV2rn/8PGAtcA8wrBxDFREJCQdyYO46+GA5fL4WDhx07eEGujeDC9tA71Y6vVGkMrDWZgB/9V+HG7MDGOS/RESkotr+i9vXa9kbsH+Ha4uIhjaXQ4cboEl3MMbbGEXKgZczwJ4Allhr3zLGFFcA25Rb/AKw1u42xnwE9EUFMBGREvFZ+F86fPAr/HeVm/kFbg3TaU2gj7/oVTfW0zBFREREpCxl74Pl/4GfX4TN/8tvjzsZTrwB2l0N0bW8i0/EA54UwIwx3YBrKWb5o98JwJJi2pcC1xpjqun0IRGRw0vdDu8vh+nLYXOBfy3b14O+7aBvG2hU3bv4RERERCQAfk+Fn19ypzke2OXaompCuwGu8NXgZG/jE/FQuRfAjDFVgJeAMdba5YcZVgdYV0y7f74mtYFCBTBjzM3AzQDNmjUrk1hFRCqSjRmu4PXBclj+e357k+rQty30awdt6noXn4iIiIgEwMEsWPke/PQibPwyv73RaXDSrW6pY6Sm+4t4MQPsHtypjo+U5YNaaycAEwA6d+5sy/KxRUSC1a798MlKt8Rx/qb89lrR7vTGfm3hlHgI07YOIiIiIqFl91r4eYI7zXHfNtcWWRWSroGOt0CDZG/jEwky5VoAM8Y0A/4B3AhEGWMKni8WZYypBfyBO/WxdjEPUcf/cWdAAxURCWLZB+GL9fDuMpizFrL9JzhGhUOvVq7o1b05VAn3Nk4RERERKWO+HFjzX/jp37BuFuCf+1HvRDjpNkgaAFE1PA1RJFiV9wywlrhjtKcU03e3/0rG7fXVq5gx7YE07f8lIpXR0u2u6PXhcvg907WF+U9w7NcOzmsF1ap4G6OIiIiIBMAf6e4kx58nwp6Nri08Ctpe4ZY5NjpNJzmKHEV5F8AWAz2LaZ+LK4pNAlYB04HrjTE9rLVfAhhjagAXAUVPjBQRCVnb97o9vaalQupv+e1t6sKlSXBxW2hQzbv4RERERCRArHV7ei16AVZ9APaga6/dGjreCicMhBht8CpSUuVaALPW7gK+KNpuXKV6vbX2C//X04F5wBRjzHDckscRgAGeLKdwRUQ8cSAHZq91Ra8v1sFB/8z2WtFuM/vLkuDEOL3JJyIiIhKSsvdC6lRY9Dz8tsS1hUVA68vcMsemPZUIihwDLzbBPyprrc8YcyEwBhiPWzY5D+hprd3gaXAiIgFgLfy0Fd5ZBh+tgN0HXHtEGJzbwhW9zmqhfb1EREREQtauNbB4vFvqeGCXa6va0G1o3/EWqNbI2/hEKrigKIBZaw8pX1trdwCD/JeISEjauhfeS3WFr9UFjvc4ob4revVpC/V0arWIiIhIaLIW1n/mZnut+YS8Te0bnQ7JQ6HNpRCuTV5FykKpC2DGmIZAM9ysrEKstV+VRVAiIqEsx+eWNr69FD5fm7/EsX5s/hLHpPqehigiQU75mIhIBZf1Byx9ze3vtXO5awuvAm2vdIWvhp29jU8kBJW4AGaMaQy8AfQorhtXqtbiHBGRw1i3C/6zFN5JhW17XVtEGJzXEq5oDz0S3NciIoejfExEpILbsQIWvwBLJ7siGEC1JtDpNjjxRoiN8zQ8kVBWmhlg/wZOBO4BfgEOBCQiEZEQsj8HZqyC/1sK8zbmt7esBVd0gEvbQf2q3sUnIhWO8jERkYrG+mDdLPhxrPuYq0l3N9srsZ/b5F5EAqo0f8vOAIZZa98IVDAiIqFi6XZX9Hr/V8jw//c0OgIubA1XngCd43V4j4gcE+VjIiIVRXYmpE6Bhc/CjlTXFhEDSQOg0xCIO8nb+EQqmdIUwDKBbYEKRESkoss4AB8ud4WvXwr8a9kxDq7sABe1gRpR3sUnIiFB+ZiISLDbu8Wd5vjTvyHzN9dWrYmb7XXijRBTx9v4RCqp0hTAJgIpwKyjDRQRqSyshUVbYOov8PFKt+QRXKHr4nZwxQnuREcRkTKifExEJFht/8XN9vp1KhzMcm0NOsMpd0KbyyA80tv4RCq50hTA0oEUY8wcYAawo+gAa+0rZRWYiEgw25MFH/zqCl/LfstvP72JW+LYO9EteRQRKWPKx0REgknu/l4LnoG02f5GA4kXwyl3QONu2vdCJEiU5r9nL/o/JgA9i+m3gBIuEQlpy7bDlJ/hg+WwN9u11YmB/u3hqg6QUMvb+EQk5CkfExEJBsXt7xVZFToMgpNvh1qtvI1PRA5RmgJYi4BFISISxPbnwMcrYMovbrljri7xMOBEOD8RojTbS0TKh/IxEREv7d3q399rfOH9vU4e5vb3iq7tbXwiclgl/i+btXZ9IAMREQk2q3e6JY7vLoPd/pMcq1eBS5Nc4atNXW/jE5HKR/mYiIhHfv8VFoyB1De0v5dIBVXqOQvGmA5AD6AObt+JL6y1S8s6MBERL2QdhE9Xu9le8zbmt3eMg2s6upMcY5XfiIjHlI+JiJSTTfPghydh1Ye4Veba30ukoipxAcwYEwFMBq4CCv4tt8aYN4HrrLUHyzY8EZHysfkPV/T6v6WwfZ9ri4mAvm3dbK+ODbyNT0QElI+JiJQL64M1/3WFr/SvXVt4FJxwHXS+C2q39jQ8ETk2pZkB9iDQH3gAmAJsARoC1/j71vg/iohUCNbCD5tg8k8wcxUctK69TV245kS4uB3UiPI2RhGRIpSPiYgEysEs+PUt+OEp+N0/qTaqFnQaDMlDoWpDb+MTkeNSmgLYNcDD1tpHCrStBx4xxoQD16OES0QqgP058MGv8NpPsMy/d2m4gb+0hoEnuc3tNZtdRIKU8jERkbKW9Qf8PNGd6LjHvwdGtSZumWPHm6BKdW/jE5EyUZoCWDzw3WH6vgP+cfzhiIgEzsYMmPIzvLUUdu13bXVj4KoObsZXI+U2IhL8lI+JiJSVvVth0Th3quOBXa6tbnv40z3Q7ioIr+JtfCJSpkpTANsEdAVmF9P3Z3+/iEhQsdZtZj/5J/hsDfj8yxw7xsF1ndysr+hSHwciIuIZ5WMiIscrY71b5rhkEuT43xVtfIYrfLW8AEyYt/GJSECU5r99U4F/GGN8/s834/acuBL3buMTZR+eiMix2ZcN7/uXOS7/3bVFhrlTHK87CZIbapmjiFRIysdERI7VjuUw/3FInQK+HNfWqi90uRfiT/c2NhEJuNIUwEYCLYFR/s9zGeAt4KEyi0pE5Bil7XZFr/8sg4wDrq1+rFvieNWJ0KCqt/GJiBynkSgfExEpnW0/wf8ehRXvANbN8EoaAF3ug3odvI5ORMpJiQtg1toc4GpjzCNAd6AOsAP4ylq7NEDxiYgclbWwcDO8vAhmrc5f5pjc0M32uqA1VAn3NkYRkbKgfExEpBQ2zYP/PQJrPnFfh0XCCde5GV+1WnkamoiUv1LvfONPrpRgiYjncnwwc5UrfC3a4toiwqBvWxjUCTo28DY+EZFAUT4mInIY1kLa567wtWGua4uIgY63QOe7oHoTb+MTEc8csQBmjGkGbLbWZvs/PyJrbVqZRSYichgZB+DtpTB5MaT/4dpqRcOAE2FgR2hQzdv4RETKkvIxEZESsBZWf+QKX1vmu7YqNSB5CJz8N4it7218IuK5o80AWwucDswH1gH2KOO1yEhEAiZttyt6vb0U9ma7tpa1YFAyXJoEsZHexiciEiDKx0REDsf6YNWHMO8h2L7YtcXUg1PugE5/haia3sYnIkHjaAWwQcDqAp8fLeESESlTh9vf6/QmcFMy9GwBYTrNUURCm/IxEZGirA9Wvg/fPwTbf3ZtVRvBn+6BjjdBpE4+EpHCjlgAs9a+VuDzyQGPRkTE76APPl0DLy3M398rMgwubgf/z959h0lZnY0f/970JgrYUUREo2AXFSuCPdYkmh6NRo2xxh5bYuzdaKyoiXljyi/xNRHNa1QUsYGIHawoiFiR3mF3z++PZ3jd7LvCLszsMzv7/VzXXLPnPM/M3DMHd2/vOc85P9kG+juLXVILYT4mSbWkGnj3/mzG1xevZ31demY7Om5xDLTpkG98kspWgxfBj4gngBNSSm/Vc2wT4PaU0pBiBiep5VlYBfe/CUNfgokzs77VOsAPt4AjtoK1/DJPUgtmPiapxUo18M59MPoS+GJc1telJ+xwLmzxEwtfkparMbtA7gF0/YpjqwCDVjoaSS3WrIXwx9fgnldh6vysb72ucOy28J1+0NH1vSQJzMcktTQ11YXC18Uw7Y2sb5X1s8LX5kdDm/b5xiep2WhMAQy+es2JjYC5KxmLpBboo9lw9yvwl3Ewv7Cwff814Pjt4OsbQ5tW+cYnSWXIfExS5auphrf/ls34mv5m1rdKL9jxPOj/YwtfkhptmQWwiDgKOKrQTMDQiJhT57SOwObA48UPT1KleuuLbH2vYe9AVU3Wt1uvrPC1y/oQLmwvSYD5mKQWZukaX8/+8svCV9cNvix8tW6Xa3iSmq/lzQCrAaoLP0ed9lLTgNuAq4obmqRKkxKM/ghuHwtPfpD1tQo4eBP46Xaw+Zr5xidJZcp8TFLlSwnefwievRCmvpr1dd0AdrwA+h9h4UvSSmvILpB/AIiIEcDP6lt0VZKWJSV4YiL89oUvd3Ts0Aa+2z/b0bHXqvnGJ0nlzHxMUkVLCT54LCt8fTom6+vSEwZekK3xZeFLUpE0eA2wlNLglX2xiNgXOAfoB3QDpgLPARellN6odV434BrgULIp/aOA01JKr69sDJKaTnUN/M8EuOUFePOLrG+1DnDUVtmOjt075hufJDU3xcjHJKlsTHkKnrkAPno6a3daM7vUccufuqujpKJr7CL4RMRWwNeA//MbKaX0X8t5eHfgReBWsuJXL+AXwOiI2CKl9EFEBPAg0Bs4GZgBnAuMiIitU0pTGhuzpKa1uBr+8RbcNhYmzsz61uwMx20L398cOvtFniStlJXMxyQpXx+PzmZ8TR6etTt0h+3PgW1OhLad841NUsVqcAEsIlYD/gUMXNpVuK+9E9EyE66U0l+Av9R53jHAW8BhwHXAwcAuwJCU0ojCOaOAicDZwCkNjVlS01pYBX8dD3eMhY8L+5Ct3xV+NgC+tVl22aMkacUVIx+TpNx89jI898tsrS+Adl1hwBmw7c+hfdd8Y5NU8Rrzv6OXAz2A3YGngW8As4CjgZ2A765gDNMK91WF+4OBj5cWvwBSSrMi4kHgECyASWVnziK493W46yX4YkHW17c7nLh9tsB9m1b5xidJFaRU+Zgklc60t+C5C+Gd+7J2286w7amw3RnQsXu+sUlqMRpTANsX+DUwutCeklJ6EXgyIm4DTgWOaMgTRURroDWwAXAl8ClfzgzrD4yr52HjgSMioktKaW4j4pZUIjMWwO9egXtehdmLsr4t1swKX/tulO3wKEkqqqLlY5JUcnOmwHMXwfjfQ6rJ1vXa6gTY4ZxsvS9JakKNKYCtA0xMKVVHxEJglVrH7gf+2ojneh7YrvDzBLLLHT8vtLsDk+p5zPTCfTfg/xTAIuI44DiAXr16NSIUSY01fQHc+RL84VWYtyTr27FnVvjavReEhS9JKpVi5mOSVBoLpsGYK+Hl30L1IojW2cL2Ay+EVXrmHZ2kFqoxBbBPyYpTAB+QTbN/stDu28jX/RHQFegDnAk8FhG7ppQmNfJ5/ldKaSgwFGDAgAFpOadLWgHT5hcKX6/B/ELha9AGcPL2sL25jCQ1hWLmY5JUXEvmwYu/gReuhsWzs76vfQd2uQS6bZxvbJJavMYUwJ4hW3D1AeCPwK8iojfZ2l1HAsMa+kQppTcLPz4fEQ+Tzfj6BXA82a6P3ep52NJkb0YjYpZUBNPmw9CX4L9qFb722AB+PhC2WTvf2CSphSlaPiZJRVO9GF6/C0ZdDPM/y/o22Ad2uxzW2m7Zj5WkJtKYAtivgXULP19DtgDrd4BOZMnWySsSQEppZkRM4MtvLccD+9Rzaj9gsut/SU3ni6WFr1dhQWGbiiG94dQdYWsLX5KUh5LkYxHxb7L1xS5LKV1Qq79b4XUOBToCo4DTUkqvr+gbkFRBUg289Vd49kKY9X7Wt/Zc1ZzEAAAgAElEQVQOsNsV0GtIvrFJUh0NLoCllN4D3iv8vAQ4o3BbKRGxFrAp8KdC1zDgqIgYlFIaWTinK3AQ8OeVfT1Jyzd1HtzxEtz72peFrz03hFN3gK0sfElSbkqRj0XE94Ct6ukP4EGgN1lhbQZwLjAiIrZOKU1ZmdeV1IylBJP+DU+fC1Nfzfq6bwq7XgZ9v+GCsJLKUoMKYBHRjmzNiR+nlFZ4an1E/AN4CXgNmA1sApxGNm3/usJpw8i+Xbw3Is7iy2QrgKtX9LUlLd/UeXD7i3Dv67CwUPjaa8NsxteWa+UbmyS1dMXKx+o8ZzfgBrJ8rO4XjQcDu5BtVjSicP4oYCJwNnBKMWKQ1Mx89iKMPAs+HJG1u6wHO/8a+h8BrRpzgZEkNa0G/YZKKS2OiCpg4Uq+3mjg22TfVLYDPiRbuPWKpQvgp5RqIuJA4FrgVqADWUFscErpw5V8fUn1mLEgK3zd8+qXha99+sApO8IW7lAtSWWhiPlYbVcB41JKf4mI+gpgHy8tfhVimBURDwKHYAFMallmTYJnzoe3Cr8qOnSDHc+HrU+ENh1yDU2SGqIxJfp/AocBj67oi6WUriJLtJZ33nTg6MJNUonMXgR3vQR3vwJzF2d9+/TJZnxtbuFLksrRSudjS0XErsAR1HP5Y0F/YFw9/eOBIyKii2uzSi3Awhnw/OXw8k3ZYvet28M2p8CO52ZFMElqJhpTAHsYuCki7iNLvj4BUu0TUkpPFDE2SSUyb3E22+uOF2HWoqxvjw3gjJ281FGSylxR8rHC5ZR3ANemlN7+itO6k+3UXdf0wn03wAKYVKmqFsErt8Dzl2ZFMIDNfpCt89V1g3xjk6QV0JgC2H8X7r9ZuC2VyNbnSkDrIsUlqQQWVsGfXodbX4AvFmR9A9eDM3eC7ddd9mMlSWWhWPnY2WS7Ol5WzOAi4jjgOIBevXoV86klNZVUA2//DZ45D2ZNzPrWHwyDroG1tss3NklaCY0pgA2hzjeMkpqHxdXwt/Hw2xfg08J39dusnRW+dlnfjXokqRlZ6XwsInoB5wPHAO0jon2tw+0jYjVgDtlGRPVd39S9cD+j7oGU0lBgKMCAAQPMG6Xm5sOR8NRZ8OkLWbtHf9j9athwfxNGSc1egwtgKaUnSxiHpBKoqoF/vAW/eR6mzM76+q2RFb6G9DaPkaTmpkj5WB+yTYburefYmYXbNmRrfe1Tzzn9gMmu/yVVkGlvwVNnw/sPZu3O68DOF8PmP3ZnR0kVo8G/zSLifeAbKaVX6zm2OTAspdSnmMFJWjEpwf9MgOtGwXuF7+f7dofTB8L+faGVhS9JapaKlI+9Agyup38EWVHsbmACMAw4KiIGpZRGFl6jK3AQUHfHSEnN0YJp8NxF8OptkKqhbWfY/hwYcHr2syRVkMaU83sD7b/iWAfAlRClMvDsh3DVs/DqZ1m716pw2kA4ZBNo3Srf2CRJK603K5mPpZRmAk/W7Y9sWvAHS2eZRcQwYBRwb0ScRXbJ47lka41d3ejIJZWP6sXwyq0w6tewaCZEK9jyuGzWV2d3RJJUmRo7n/Wr1nIYAMxcyVgkrYRxn2eFr6cmZ+01OsHPd4Tv9Ie2bk8hSZWkSfKxlFJNRBwIXAvcSlZgGwUMTil9WKzXkdSEUoL3H4KRZ8KMd7K+XnvBHtfDGlvkG5skldgyC2ARcRpwWqGZgAcjYnGd0zqSLYb61+KHJ2l5PpgJ146CYYUcZpV2cPx2cPQ20KltvrFJklZeU+VjKaX/c4F8Smk6cHThJqk5m/o6PHk6TB6etbttAoOugz4HuDCspBZheTPA3gceL/x8JDAWmFrnnEXAG8BdxQ1N0rJMnQc3jYE/j8sWu2/XGo7cCk4cAN065h2dJKmIzMckrbj5n8Ozv4TX74RUA+1Xg51+BVufAK3b5R2dJDWZZRbAUkoPAA/A/64LcXFKaWITxCXpK8xZBHe+BHe+DPOXZAvaH75Zts5Xz655RydJKjbzMUkrpGoRvHwTjL4UFs+GaA3bnJwVvzr2yDs6SWpyDV4DLKV0VCkDkbRsi6qy2V43jYHpC7K+vfvA2TvDJuYwktQimI9JWq6UYMI/YORZMOv9rG/Dr8Oga6HHZvnGJkk5atQi+BHRB/g20ItsIdTaUkrpJ8UKTFImJfjXu3Dls/Dh7KxvwDrwi11g+575xiZJanrmY5K+0hfjYMSpMPmJrN2jX7bAfe99841LkspAgwtgEXEo8DegFfA52VoTtX3VjkSSVtCLn8AlT8HLn2btjbtnha89N3StUklqiczHJNVr4Qx47iJ45RZI1dChO+x8MWz1U2jVqDkPklSxGvPb8BLgSeAHKaW6C69KKqLJs7IZX/96N2uv3hHO2Am+3R/atMo3NklSrszHJH2pphrG/Q6eOQ8WfAHRCrY6AXa52HW+JKmOxhTA+gBnmGxJpTNrYbbG1x9ehSU10KENHLstHL8ddHGTHkmS+ZikpT56Fp44BT5/KWuvtzsMvgnW3CrfuCSpTDWmAPYW4NcIUgksroY/vgY3Pg+zFkEA39oMztoJ1lkl7+gkSWXEfExq6eZ+DE+dA2/em7W7rJctcP+1b7tGhiQtQ2MKYGcDv4mI51NK75cqIKklSQkenpBd7vjBrKxvp/Xg/N1gizXzjU2SVJbMx6SWqmoRvPQbGH0JLJkHrdvD9mfBDr+Atp3zjk6Syl5jCmAXkX3j+GZEvAtMr3M8pZQGFSswqdK9/Clc+hSM/SRrb9QNzt8VhrjAvSTpq12E+ZjU8rz/Lxjxc5g5IWv3/UY262u1PvnGJUnNSGMKYNXA26UKRGopPp2bzfj6x1tZu0dHOG0gfLc/tG2db2ySpLJnPia1JDPfhxGnwvsPZe3um8HgG6H33vnGJUnNUIMLYCmlPUoYh1TxFlbBXS/BLWNh/hJo1xp+sjWcsD10bZ93dJKk5sB8TGohqhbCC1fDmCuyn9t1hZ0vgq1PgtZt845OkpqlxswAk7QCUoJ/vweXPg1TZmd9+22UrfPVa9V8Y5MkSVKZmfhveOIkmPle1t7sB7D7NdBlnXzjkqRmrlEFsIjoCZwB7E62/sRBKaVxEfFzYFRK6fkSxCg1W29OhV8/BaOmZO2v9YBf7g679so3LklS82U+JlWo2ZPhydPg3fuzdo9+sOctsP4euYYlSZWiwQWwiOgPPE229sQoYBugXeHwBsAOwPeLHaDUHE1fANeNgj+Pg5oEq3WAMwbC97eANq3yjk6S1FyZj0kVqHoxjL0+292xan62o+NOF8G2p3q5oyQVUWNmgF0HvAnsCywEFtc69hxwVRHjkpqlJdVw7+tw/WiYvQhaB/x4q2yR+9U65B2dJKkCmI9JlWTyE/D4iTC9sDvSJt+GPa6DVdbLNy5JqkCNKYDtCnwvpTQ3IuruVfcZsHbxwpKan6c+yC53nFDYkH63Xtnljpv0yDcuSVJFMR+TKsGcj2DkmfD2X7N2t01gyM3u7ihJJdSYAljNMo6tDixYyVikZunD2XDJU/BIYZ3SDVaFC3eHvTaEiHxjkyRVHPMxqTmrXgIv/xae+xUsmQttOsLAC2C7M6CN24JLUik1pgA2BjgKeLCeY98Gni1KRFIzsbAKhr4Et7yQ/dy5LZy8Axy9NbR3f1VJUmmYj0nN1ZSn4fET4ItxWbvvobDHDbBq71zDkqSWojH/m34JMDwiHgX+DCRgr4g4FfgG2U5EUovw5CT41ZMwaVbWPngTOH83WLtLnlFJkloA8zGpuVkwDUaeBeN/n7VX7QNDboI+B+QblyS1MA0ugKWURkbEocBvgN8Vuq8EJgGHuuW2WoK6lzv27Q6X7AE7r59rWJKkFsJ8TGpGUoI3/ggjz4AFX0DrdrDDubD9OdC2Y97RSVKL06gLtVJK/wL+FRF9gTWBaSmlt0sSmVRGFhUud7y51uWOp+6YXe7Ytu4SxJIklZD5mNQMTH8Hhh8PH47I2r2GwJ63QfdN8o1LklqwFVqpKKU0AZhQ5FiksuTljpKkcmQ+JpWhqkUw5koYczlUL4aOq8Me18NmP3R3JEnKWYMLYBFxA7B6SulH9Rz7I/BpSums5TzHYcAPge3IdiqaDNwPXJ5SmlPrvG7ANcChQEdgFHBaSun1hsYrrawps+FiL3eUJJWRYuRjkkrkwyfhsZ/CjHey9uZHw+5XQ8ceuYYlScq0asS5BwOPfsWxR8iKVctzJlANnAvsD9wG/Ax4LCJaAUREkO1stB9wMvAtoC0wIiLWa0S80gpZXA03j4E9/5gVvzq1hfN2hYe/b/FLkpS7YuRjkopp/hfw7x/D3wZnxa/um8J3RsK+d1v8kqQy0phLIHuSzdiqz5TC8eU5KKU0tVb7yYiYDvwB2AN4giyx2wUYklIaARARo4CJwNnAKY2IWWqUMR/BeU/Au9Oztpc7SpLKTDHyMUnFkBKM/wOMPBMWToPW7WHgBTDgLGjTPu/oJEl1NKYANgPoC4ys51hfYO7ynqBO8WupFwr3SxO2g4GPlxa/Co+bFREPAodgAUwlMHMhXPEM/HV81u69Klw2BHbtlW9ckiTVsdL5mKQimPZWtsj9lMJ/ir32hL1ug24b5xuXJOkrNaYANhy4ICIeSil9trQzItYCzgMeW8EYBhXu3yzc9wfG1XPeeOCIiOiSUjK5U1GkBP94Gy59CqYtgLat4IQBcML20GGFtoiQJKmkSpWPSWqIqoXw/BXwwpWFRe7XgME3wKbfd5F7SSpzjflf/AvJZmu9GxEP8eU0+wOBhcAFjX3xiOgJXAwMTymNLXR3BybVc3rhojS6Uc+3mxFxHHAcQK9eTtvR8k2cAeePgGc/zNoDe2azvvp2zzcuSZKWoej5mKQG+nAkPHbcl4vcb3EM7HYVdDR5lKTmoMEFsJTSpIjYnqxgtTfQA/gC+Afwq5TSB4154YjoAjwAVAFHNeaxXxHfUGAowIABA9LKPp8q16IquP1FuOUFWFQN3Tpk63wdtplf3EmSylux8zFJDbBwJjx9Drw2NGv36Ad73QHr7ZpvXJKkRmnURV4ppUnAESv7ohHRkWynxz7AoJTSlFqHZ5DN8qqre63j0goZPSVb5P69wr+iwzeD83aD7h3zjUuSpIYqVj4mqQHe/Sc8fgLM+wRatYUdz4cdz4XW7fKOTJLUSE2+ylFEtAXuAwYAe6eUXq9zynhgn3oe2g+Y7PpfWhHTF8Dlz8Df38jaG3XLLnfcab1845IkSVIZmvcpPH4SvPvfWXudnWDfu7LZX5KkZqlRBbCIGAR8D+gFdKhzOKWU9lzO41sBfwKGAAemlEbXc9ow4KiIGJRSGll4XFfgIODPjYlXSgn++TZc/FRWBGvXGk7aHo7fDtq7yL0kqRla2XxM0jKkBON+ByPPhEUzoW0X2O0K2PoEiFZ5RydJWgkNLgFExE+B28gWo38HWFT3lAY8zS3A4cBlwLyIGFjr2JTCpZDDgFHAvRFxFtklj+cWnv/qhsYrfTwnu9xxxKSsvfN62ayvPvVdYCtJUjNQpHxMUn1mTIDhP4XJT2TtDfeHvW6Hrm6wJUmVoDFzYM4gm4F1dEpp8Qq+3v6F+/MLt9p+DVyUUqqJiAOBa4Fbyb7ZHAUMTil9uIKvqxakJsGfXocrn4W5i6Fre7hwNzi8n4vcS5KavWLkY5Jqq6mCF2+A534JVQuh4+ow+CbY9Lsmj5JUQRpTAOsJ/H5lkq2UUu8GnjcdOLpwkxrsvRnwi+Ew5uOsvd9GcPFgWKtzvnFJklQkK52PSarls5fh0WPg85ey9mY/hD1ugE6r5xuXJKnoGlMAe5Fs18bHSxSLtMKWVMOdL8FvnodF1bBGJ7h4D/j6xnlHJklSUZmPScWwZAGM+jWMvRZSNXTdILvcccP98o5MklQijSmAnQL8KSLeTik9VaqApMYa9zmcNRzemJq1D+8HF+wGq9VdFliSpObPfExaWR8+CY8eCzMnAAHbngq7XArtuuQdmSSphBpTAHsQ6AqMiIj5ZIvT15ZSShsULTJpORZWwY3Pwx0vQnWC9brCFUNgd/8VSpIql/mYtKIWzoSnzoLX78raPfrDPnfBugOX/ThJUkVoTAHscSCVKhCpMcZ8BOcMh/dnZttd/WRrOGMn6Nwu78gkSSop8zFpRUx4AIb/DOZ9Aq3bwY4XwA7nZD9LklqEBhfAUko/LmEcUoPMX5Lt7viHV7P2xt3hqr1gu3XyjUuSpKZgPiY10oJp8MQp8Nafs/a6O8M+d0KPfvnGJUlqco2ZASblasxHcMZjMHkWtGkFJw6AE7eH9v4rliRJUl3v3p/N+pr/ObTpCLtdCducBNEq78gkSTlo1G//iNgiIu6LiKkRUVW4/1tEbFGqAKUFS+DikfDt+7LiV7/VYdh34fSdLH5Jkloe8zFpOeZPhYe+C8O+lRW/1hsER74O255i8UuSWrAGlw8iYntgJLAAGAZ8CqwNHAQcEBG7p5ReLEmUarHGfgxnPgYTZ0LryGZ8nbwDtGudd2SSJDU98zFpOd7+Ozx+IiyYCm07w25XwdY/s/AlSWrUJZBXAOOAPVNKc5Z2RsQqwPDC8X2KG55aqoVVcN0ouPOlbKXfTXrA9XvDFmvlHZkkSbkyH5PqM//zrPD1zn1Ze/3BsO/dsOqG+cYlSSobjSmADQR+VDvZAkgpzYmIq4A/FDUytVgvfwpnPArvzYBWASdsB6fu6OWOkiRhPib9p5Tg7f8Hj58EC6dB2y4w6BrY8jhnfUmS/kNjSgrL23LbLbm1UhZVwY3Pw20vQk2CjbrB9fvA1mvnHZkkSWXDfExaat6nMPwEmPCPrN1rL9j3Lui6Qb5xSZLKUmMKYM8D50XE8DpT7jsD5wCjix2cWo7XP4PTH4N3pkEAx20LZ+wEHZz1JUlSbeZjUkrw1p/hiVNg4XRotwoMug62OAYi8o5OklSmGlNeOA94EvggIh4CPiFbdPXrQGdgUNGjU8VbUg2/HQM3vwDVCTZcDa7dGwasm3dkkiSVJfMxtWxzP4Hhx8N7w7J2731h76HQtVe+cUmSyl6DC2AppTERMRD4JbAv0B2YDowALkkpvV6aEFWp3psBP/83vPZ5NuvrJ1vDWTtDx7Z5RyZJUnkqRj4WEYcBPwS2A1YHJgP3A5fXmVXWDbgGOBToCIwCTjPnUy5Sgjf+CCNOhUUzoV1X2OMG2PwoZ31JkhpkmQWwiGgFHABMTCmNSym9BhxW55wtgN6AyZAaJCX442tw2TPZbo89V8nW+hq4Xt6RSZJUfkqQj50JfAScC0wBtgYuAgZHxM4ppZqICODBwnOeDMwonD8iIrZOKU0pwluTGmbORzD8p/D+v7L2hl+Hve+AVUweJUkNt7wZYD8AbgM2X8Y5c4C/RMSxKaW/FC0yVaTP5sFZj8HID7L2NzeFX+8BXdvnGpYkSeWs2PnYQSmlqbXaT0bEdLIdJPcAngAOBnYBhqSURgBExChgInA2cMqKvBGpUVKC8ffAk6fBolnQfjUYfCP0+5GzviRJjba8vYF/BPw+pTTpq04oHLsbOLJ4YakSPTwB9r03K36t1gFu/TrcsK/FL0mSlqOo+Vid4tdSLxTuexbuDwY+Xlr8KjxuFtmssEMaFLW0MmZ/CPfvD48cnRW/+hwIPx4P/Y+w+CVJWiHLK4BtCzzagOcZDgxY+XBUieYsgjMfheP/BTMWwu694NEfwAEb5x2ZJEnNQlPkY0sXz3+zcN8fGFfPeeOBXhHRZQVfR1q2lOC1u+AP/WHSI9ChG+z/Rzh0GHRxlyRJ0opb3iWQq5Ct+bA8MwrnSv9hzEdw2qMwZTa0bw3n7QZHbukXd5IkNUJJ87GI6AlcDAxPKY0tdHcHJtVz+vTCfTdgbj3PdRxwHECvXu7Kp0aa/QE8eix88FjW7nso7HkrdFkn37gkSRVheQWwL4ANgGeWc16vwrkSAIur4YbRcNtYSMAWa8Jv9oW+3fOOTJKkZqdk+VhhJtcDQBVw1ApFV0tKaSgwFGDAgAFpZZ9PLURK8NpQGHkmLJkLHXrAnjfD177jt6aSpKJZXgHsGbK1JP60nPN+zPKTMrUQ70yDUx+BN6ZCq4ATB8CpO0K71nlHJklSs1SSfCwiOpKt6dUHGFRnZ8cZZLO86upe67i08mZNhEePgclPZO2Nv5nN+uq8Vr5xSZIqzvIKYL8BnomIG4BzUkqLax+MiLbANcAQYNfShKjmIiX4r9fgsqdhUTX0WhVu2AcGuFyDJEkro+j5WOEx95GtGbZ3Sun1OqeMB/ap56H9gMkppf9z+aPUKKkGXrkNnj4HlsyDjqvDnrfAJoc760uSVBLLLICllEZFxBnAdcAPIuJR4IPC4Q2AvYEewBkppdEljVRlbcYCOGs4PPZ+1v52P/jVIOjSLt+4JElq7oqdj0VEK7LZZEOAA7/iMcOAoyJiUEppZOFxXYGDgD+v7HtSCzfzPXjkJzBlZNbe5NvZJY+d1sg3LklSRVveDDBSSr+JiJeAc4BvAB0LhxYATwJXppSeLlmEKnujpsDPH4FP50LX9nDlnu7wKElSMRU5H7sFOBy4DJgXEQNrHZtSuBRyGDAKuDciziK75PFcIICrV/LtqKVKNfDyLfD0L6BqPnRaM7vccZNv5R2ZJKkFWG4BDCCl9BTwVOEbw9UL3dNSStUli0xlb0k1/OZ5uOWFbKH7AevAjfvBel3zjkySpMpTxHxs/8L9+YVbbb8GLkop1UTEgcC1wK1AB7KC2OCU0ocr9AbUss14N5v19VGhTrvp92DwTdBp9WU/TpKkImlQAWyplFIN8HmJYlEzMnkWnPJvePnTbKH7U7aHU3aENq3yjkySpMq2svlYSql3A8+bDhxduEkrpqYaXr4JnjkfqhZAp7Vgr9th40PzjkyS1MI0qgAmAQx7G857AuYshnW6ZLO+duyZd1SSJEkqK9PfhkeOho+fy9qb/RAG3wgduy/7cZIklYAFMDXYvMXwq5Hw9zey9n4bwVV7wWod8o1LkiRJZaSmGl68AZ67EKoWQud1YO87YKOD8o5MktSCWQBTg7z+OZzyMLw/E9q3znZ4/P7m7lItSZKkWqa9mc36+qSwuWj/H8Me10OHbrmGJUmSBTAtU02C370MVz4LS2pg0x7w2/1hkx55RyZJkqSyUVMFY6+D534F1YugS0/Yeyj0+XrekUmSBORQAIuI9ci28B4AbEW2jfeGKaVJdc7rBlwDHFo4ZxRwWkrp9SYNuAWbvgBOfxRGTMraR2wJ5+8GHSybSpIkaakvxsG/j4LPxmbtzY+GQddBh9XyjUuSpFryKGX0Bb4NvAg8DexT94SICOBBoDdwMjADOBcYERFbp5SmNFm0LdQLH8PJD8Mnc7M1vq7ZC/bZKO+oJEmSVDaql8CYK2H0JVCzBFZZP5v1teF+eUcmSdL/kUcB7KmU0loAEXEM9RTAgIOBXYAhKaURhXNHAROBs4FTmijWFqcmwdAX4ernoDrBtuvALfvDuqvkHZkkSZLKxuevZLO+pr6Stbf8Kex+NbTvmm9ckiR9hSYvgKWUahpw2sHAx0uLX4XHzYqIB4FDsABWEnUvefzpdnDWTtC2da5hSZIkqVxUL4bRl8KYK7J1v7r2hn3vhl5D8o5MkqRlKtfVnPoD4+rpHw8cERFdUkpzmzimilb3ksfr94E9N8w7KkmSJJWNT8fCI0dla34BbHMy7Ho5tOuSb1ySJDVAuRbAugOT6umfXrjvBvxHASwijgOOA+jVq1cpY6soXvIoSZKkZapaCM9dBGOvgVQDq/WFfX8H6+2Wd2SSJDVYuRbAGi2lNBQYCjBgwICUczjNgpc8SpIkaZk+HgWPHA3T3wICtjsDdrkY2nbKOzJJkhqlXAtgM8hmedXVvdZxrYSxH8NJXvIoSZKk+iyZD89eCC/eACTovins+3tYd2DekUmStELKtQA2nvp3h+wHTHb9rxWXEtzzKlz6NFTVeMmjJEmS6pjyFDzyE5g5AaI1bH8W7PQraNMh78gkSVph5VoAGwYcFRGDUkojASKiK3AQ8OdcI2vG5i2Gcx6HB9/J2sdsA7/YxUseJUmSBCyeC0+fC6/cnLVX3zyb9bX2gHzjkiSpCHIpgEXEYYUftyvc7x8RU4GphYLXMGAUcG9EnEV2yeO5QABXN3W8leCdaXD8v+C9GdClHVy9Fxywcd5RSZIkqSxMfgIePQZmTYRWbWCH82Dg+dC6Xd6RSZJUFHnNAPt7nfathfuRwB4ppZqIOBC4tnCsA1lBbHBK6cOmC7MyDHs7m/k1fwls0gNuPwA2qm+FNUmSJLUsC2fAU2fD63dl7TW3yXZ4XHPrfOOSJKnIcimApZSiAedMB44u3LQCFlfD5c/A71/J2od8Da7cEzq1zTcuSZIk5SwlePe/4fGTYP5n2UyvgRfC9udAa5NFSVLlKdc1wLSSPpkDJzwML30CbVvBL3eHH20JsdzSoyRJkiranCnw+Inw3rCs3XM32Hso9Ng037gkSSohC2AV6JnJcPK/YfoCWKcL3HYAbLN23lFJkiQpV6kGXr0Dnj4HFs+Bdl1h96thy2MhWuUdnSRJJWUBrIKkBLe/CFc/BzUJdusFN+4LPTrlHZkkSZJyNe1NePRY+PjZrN33UBhyM6zSM9+4JElqIhbAKsS8xXDmY/A/E7L2yTvAaTtCa7/MkyRJarmqFsGYK2HM5VC9GDqvDXveAht/M+/IJElqUhbAKsCkmXDsQ/DONOjSDn6zL+zdJ++oJEmSlKuPR8Gjx8C0N7L2Fsdmlzx2WC3fuCRJyoEFsGbuiYlw6r9h9mLYqBvceVB2L0mSpBZq8Rx4+jx45RYgQbeNYe87Yf1BeUcmSVJuLIA1UzUJbn4Brh8FCdh3I7hub1ilfd6RSZIkKRcpwTv3wZM/h7kfQ6s2sP3ZMPBCaNMh7+gkScqVBbBmaM4iOOMxeLAUN1wAACAASURBVOQ9CODMneDE7aFV5B2ZJEmScjFjAjxxEkx6JGuvsyPsPRTW2DLfuCRJKhMWwJqZ92bAsQ9m913bwY37wZAN845KkiRJuahaWFjk/kqoXgQdusFuV8IWx0C4G5IkSUtZAGtGHnsffv4IzF0Mm/SAOw+E3q5hKkmS1DJNehQePxFmFrYB739ktsh9pzXzjUuSpDJkAawZSAluGgPXj87aX+8L1+4NndvlG5ckSZJyMOcjePJ0eOdvWbtHP9jrNlhv93zjkiSpjFkAK3Pzl8CZj8G/3s3W+zpnFzh+OwjX+5IkSWpZaqrg5Zvh2QthyVxo0wl2+hVsdxq0bpt3dJIklTULYGXso9lw7EMwfiqs0g5ucr0vSZKklmnyEzDiVPhiXNbe6BAYciN03SDfuCRJaiYsgJWpFz6G4x+CLxZA71XhroNh4+55RyVJkqQmNWsiPHkGTPhH1l51Qxh8I2x0UL5xSZLUzFgAK0P/bzyc/wQsqYFd14dbvg6rdcg7KkmSJDWZJfPg+Stg7LXZ7o5tOsHA82G706GNiaEkSY1lAayMVNXA5U/D3a9k7aO3hvN3gzbuYC1JktQypARv/QWeOhvmfpT1bfYD2O0qWKVnvrFJktSMWQArE7MWwokPw9OToW0ruHQwfHfzvKOSJElSk/noOXjqLPj4uay91nYw+CbouXO+cUmSVAEsgJWBd6fDMcNg0izo0RHuOAC29ws+SZKklmH6O/DMufDu/Vm705qw6+Ww+VEQXgogSVIxWADL2cgP4MT/gTmLod8acNeB0LNr3lFJkiSp5OZ/DqMuhtfugJoqaNMRBpwBA86C9iaEkiQVkwWwHP3Xq3DRSKhOsH9fuH4f6NQ276gkSZJUUkvmw4s3wAtXweI52SyvLY6BnS5ynS9JkkrEAlgOqmrg0qfh94XF7k/eAU4fCK0i37gkSZJUQlWLYNzd8PxlMPfjrK/PAbDblbC6i79KklRKFsCa2JxFcNLD8OQH0K41XLUnfHOzvKOSJElSyVQvhnG/g+cvhzkfZn1rbQe7XwO9BucbmyRJLYQFsCY0ZTYcPQzengbdOsDQA2EHZ7lLkiRVpuolMP4eGH0pzJmc9a2+eXap48bfcIF7SZKakAWwJvLSJ3Dsg/DFAtioG/z+YNhgtbyjkiRJUtFVL4E3/gijL4HZk7K+Hv2ywtcm37LwJUlSDiyANYFhb8OZj8Giath1fbj1AFi1fd5RSZIkqaiWzIPX74YXr4fZH2R93TeFnX4FmxwOrVrnG58kSS2YBbASSgluGgPXj87aP9gcfr0HtDX3kSRJqhzzv4BXboaXb4aF07K+bl+DnX4JX/uOhS9JksqABbASWVQFZw+Hf74NAVy4Oxy9NYQ7PUqSJFWGL8Znha/xf4CqBVnfOjvC9udA30O81FGSpDJiAawEZi6E4x6C5z+CTm3h5v1gzz55RyVJkqSVVlMF7w3LZnt9OOLL/j4HwPZnQ8/d/MZTkqQyZAGsyCbPgh8/AO/NgLU6w+8Pgf5r5B2VJEmSVsqsSdlMr3F3w5wPs762naHfkbDNidki95IkqWxZACuiVz+Fo4dlOz1u2iMrfq27St5RSZIkaYUsmQ/v3g/jfw+Tn/iyv9vGsPVJ0P9IaL9qfvFJkqQGswBWJI+9Dyc/DAuqsp0ebzsAurrToyRJUvNStRAmPQrv3gcTHoDFs7P+Nh2g7zeg/1GwwZ6u7yVJUjNTtgWwiFgfuAHYm2wd+eHAz1NKk3MNrB5/eBUuGgk1CQ7fDK7Y050eJUlS89ec8rGVsmg2fPAYvHMfvP8QLJn75bF1dsyKXl/7DnRYLb8YJUnSSinLAlhEdAKeABYBRwIJuBQYERFbppTm5RnfUjUJLn8G7nwpa58+EE7ZwXVPJUlS89dc8rEVUr0EPh2TFb0+eAw+eR5S9ZfH19wWNjkMNv4WdN8kvzglSVLRlGUBDDgW6AN8LaU0ASAiXgPeBX4KXJ9jbAAsrILTHoH/mQBtWsFVe8Jhrn0qSZIqR9nnYw2SEsx6Hz4dC58Vbp+O/c9ZXtEa1t0F+h4KG38TVnP7bkmSKk25FsAOBkYvTbYAUkoTI+JZ4BByTrimL4CfPAgvfQKrtIPbD4Bde+UZkSRJUtGVbz5WUwWL58DiubBkXlbMWjI365s9GWZNhNkTs/uZ7325jldt3TeFDfaGXnvB+ntA+65N/jYkSVLTKdcCWH/ggXr6xwOHN3Es/+HjOfC9/4ZJs2DdLnDPIfC11fOMSJIkqSTKNh/jvWEw7FsNP7/z2rDWgOy29gBYa7usT5IktRjlWgDrDsyop3860K2+B0TEccBxAL16lW46VveOsEZn6NQO7jkY1upSspeSJEnKU9nmY7TrCu1XhbadoW2Xwq0ztOsCXXrCqn1g1Q2/vHVcw0VaJUlq4cq1ANZoKaWhwFCAAQMGpFK9Toc2cNdB2bpfXdqV6lUkSZKan6bKx9hgLzhpZsmeXpIkVZ5yLYDNoP5vFr/qm8gmtVqHvCOQJEkqubLOxyRJkhqjVd4BfIXxZOtO1NUPeKOJY5EkSWqJzMckSVLFKNcC2DBgYET87x7UEdEb2KVwTJIkSaVlPiZJkipGuRbA7gQmAQ9ExCERcTDZLkQfAnfkGZgkSVILYT4mSZIqRlkWwFJK84AhwDvAH4E/AROBISmluXnGJkmS1BKYj0mSpEpSrovgk1KaDHwr7zgkSZJaKvMxSZJUKcpyBpgkSZIkSZJULBbAJEmSJEmSVNEsgEmSJEmSJKmiRUop7xiKLiKmAh+U+GVWB74o8Wto+RyH8uFYlAfHoTw4DuWj1GOxQUppjRI+f7NlPtaiOA7lwXEoH45FeXAcykdZ5GMVWQBrChExNqU0IO84WjrHoXw4FuXBcSgPjkP5cCwqm+NbHhyH8uA4lA/Hojw4DuWjXMbCSyAlSZIkSZJU0SyASZIkSZIkqaJZAFtxQ/MOQIDjUE4ci/LgOJQHx6F8OBaVzfEtD45DeXAcyodjUR4ch/JRFmPhGmCSJEmSJEmqaM4AkyRJkiRJUkWzACZJkiRJkqSKZgGsESJi/Yi4LyJmRcTsiLg/InrlHVeliojDIuKfEfFhRCyIiLcj4oqIWKXOed0i4q6I+CIi5kXE8IjYIq+4W4KI+HdEpIi4tE6/Y9EEIuLrEfFURMwt/C4aGxFDah13HEosInaJiEcj4vOImBMRL0XE0XXOcRyKKCLWi4jfRsSoiJhf+B3Uu57zGvS5R0SHiLgmIj4p/I0ZFRG7N8V70coxH2ta5mPly3wsX+Zj+TMfa3rNPR+zANZAEdEJeALYFDgS+BGwMTAiIjrnGVsFOxOoBs4F9gduA34GPBYRrQAiIoAHgf2Ak4FvAW3JxmW9PIKudBHxPWCrevodiyYQET8FHgBeBL4BHA78HehUOO44lFhEbAkMJ/tcjwW+CbwA3B0RPyuc4zgUX1/g28AM4On6Tmjk53432fj9EjgQ+AR4JCK2Lkn0KgrzsVyYj5Uh87F8mY/lz3wsN807H0speWvADTiV7I9/31p9GwJVwOl5x1eJN2CNevqOABIwpNA+pNAeXOucVYHpwE15v4dKuwHdgE+B7xU+90trHXMsSv/59wYWAD9fxjmOQ+nH4XJgMdClTv8oYJTjULLPvVWtn48pfL6965zToM+d7H8aE3BUrb42wNvAsLzfq7dl/jswH2v6z9x8rMxu5mO5f/7mY2VwMx/L7XNv1vmYM8Aa7mBgdEppwtKOlNJE4FmyAVaRpZSm1tP9QuG+Z+H+YODjlNKIWo+bRVZxdlyK7ypgXErpL/UccyxK72igBrh9Gec4DqXXjizhml+nfxZfzqx2HIospVTTgNMa+rkfDCwB/l+t86qAvwL7RkT7ogStUjAfa2LmY2XJfCxf5mPlwXwsB809H7MA1nD9gXH19I8H+jVxLC3ZoML9m4X7ZY1Lr4jo0iRRtQARsSvZN74nfsUpjkXp7Qq8BXw3It6LiKqImBARtcfEcSi9e4AAboqIdSNitYg4FtgTuKFwjuOQj4Z+7v2BiSmluknzeLKEum/pQtRKMh8rD+ZjOTEfKwvmY+XhHszHylXZ5mMWwBquO9l1rnVNJ5uGrBKLiJ7AxcDwlNLYQveyxgUcm6KIiHbAHcC1KaW3v+I0x6L01iVb6+Ya4EpgH+Ax4OaIOLVwjuNQYimlccAewKHAR2Sf9y3A8SmlvxZOcxzy0dDPfXnndS9yXCoe87GcmY/lx3ysbJiPlQHzsbJWtvlYm2I/oVQKhSrxA2RrfByVczgt0dlAR+CyvANp4VoBqwA/TindX+h7orDzyrnAjTnF1aJExMbAf5N9O3U82ToghwC3R8TClNKf8oxPkkrFfCx35mPlwXysDJiPaUVYAGu4GdRfIf6qqqWKJCI6kl0v3AcYlFKaUuvwssZl6XGthMi2lj+fbJHD9nWuxW4fEasBc3AsmsI0sm8cH6vT/yiwX0Ssg+PQFC4nW6/goJTS4kLf4xHRA7gxIv6C45CXhn7uM4ANlnHe9HqOqTyYj+XEfCxf5mNlxXysPJiPla+yzce8BLLhxpNdo1pXP+CNJo6lxYiItsB9wADg6yml1+ucsqxxmZxSmlviEFuCPkAH4F6yX1JLb5BtjT4D2ALHoimMb+A5jkNpbQG8VivZWmoM0ANYE8chLw393McDG0ZEp3rOWwxMQOXKfCwH5mNlwXysfJiPlQfzsfJVtvmYBbCGGwYMjIg+SzsK01x3KRxTkUVEK+BPwBDg0JTS6HpOGwb0jIhBtR7XFTgIx6VYXgEG13ODLAkbTPbLybEovX8U7vet078fMCWl9AmOQ1P4FNiysBZLbTsCC8m+rXIc8tHQz/1BoC1weK3z2gDfAR5NKS1qmnC1AszHmpj5WNkwHysf5mPlwXysfJVtPhYppWI/Z0WKiM7Aq2TXFl8AJOASsuu/t7R6XHwRcRvZ9dyXAQ/VOTwlpTSlkJQ9A6wPnEX27de5wJbAVimlD5sw5BYlIhJwWUrpgkLbsSixiAjgcWArsssg3if7g3EMcFRK6R7HofQi4jDg72SXOtxK9nfhYLIduW5IKZ3uOJRG4bOHbIen44ETgKnA1JTSyMZ87hHxV7L/eTkLmAj8DDgQ2Dml9FLTvCM1lvlY0zMfK2/mY03PfKw8mI/lp1nnYyklbw28Ab3IFtqbTXaN/T+B3nnHVak3YBJZYlvf7aJa53UHfkdW5Z9P4Q9S3vFX+q0wDpfW6XMsSv+5dyXb4eYzsqnBrwHfdxyafBz2B54k+2M/h+yb+ROA1o5DST/3r/qb8GRjP3eyhaSvJ/sGeSHwPLBH3u/RW4P+HZiPNe3nbT5Wxjfzsdw+d/OxMriZj+X2uTfbfMwZYJIkSZIkSaporgEmSZIkSZKkimYBTJIkSZIkSRXNApgkSZIkSZIqmgUwSZIkSZIkVTQLYJIkSZIkSapoFsAkSZIkSZJU0SyASWq2IiI14DapcO49S3+WJElScZiPSWouIqWUdwyStEIiYmCdrn8ArwIX1epblFJ6OSI2ArqmlF5uqvgkSZIqnfmYpOaiTd4BSNKKSimNrt2OiEXAF3X7C+e+12SBSZIktRDmY5KaCy+BlNQi1J1yHxG9C1Pyj4+IKyLi04iYExH3RkSniOgbEY9ExNyImBARR9bznFtFxLCImBERCyLi2YjYrUnfmCRJUjNhPiYpTxbAJLV05wLrAkcCvwS+A9xONn3/X8A3gNeA30dE/6UPiohtgeeA7sCxwLeAacDwiNiuKd+AJElSM2c+JqnkvARSUkv3Xkpp6beJjxS+MfwR8KOU0r0AETEWOBg4DBhfOPcaYDIwJKW0uHDeI8A44ELg0KZ7C5IkSc2a+ZikknMGmKSW7uE67bcK948s7UgpzQA+B9YHiIiOwCDg70BNRLSJiDZAAMOB3UsdtCRJUgUxH5NUcs4Ak9TSzajTXryM/g6Fn7sDrcm+WbywvieNiFYppZpiBSlJklTBzMcklZwFMElqvJlADXAL8F/1nWCyJUmSVFLmY5IaxQKYJDVSSmleRDwNbAW8ZHIlSZLUtMzHJDWWBTBJWjGnA0+RLdR6N/AJsDqwLdA6pfSLPIOTJElqAczHJDWYi+BL0gpIKb0EbE+21fZNwKPAjcAWZImYJEmSSsh8TFJjREop7xgkSZIkSZKkknEGmCRJkiRJkiqaBTBJkiRJkiRVNAtgkiRJkiRJqmgWwCRJkiRJklTRLIBJkiRJkiSpolkAkyRJkiRJ0v9n777jrKjOP45/znY6S6/LgsDSiywgioAlaqIUjRoLKpYQE0viTyEajYI1KIgtRlFjjKgxIkSwoSigAkoRFHCp0nvvLLt7z++Pc5ddlgUW9s7OLd/363WdmTNzZ567CK+zzz3nOVFNCTAREREREREREYlqSoCJiIiIiIiIiEhUUwJMRERERERERESimhJgIiIiIiIiIiIS1ZQAExERERERERGRqKYEmIiIiIiIiIiIRDUlwEREREREREREJKopASYiIiIiIiIiIlFNCTAREREREREREYlqSoCJiIiIiIiIiEhUS/A7AC/UqFHDpqen+x2GiIiIRLk5c+ZstdbW9DuOcKT+mIiIiJSFkvbHojIBlp6ezuzZs/0OQ0RERKKcMWaV3zGEK/XHREREpCyUtD+mKZAiIiIiIiIiIhLVlAATEREREREREZGopgSYiIiIiIiIiIhENSXAREREREREREQkqikBJiIiIiIiIiIiUS0qV4EUERERkfAVCATYunUrO3fuJC8vz+9wRDyRkpJCgwYNSExM9DsUERFBCTARERGRmGSM+RVwL3A6EACWAIOttV8Gz6cCTwH9gHLADOAua+380j577dq1GGNIT08nMTERY0xpbykSVqy1bNu2jbVr19K4cWO/wxEREZQAE5EoELBHv6wFGzyfv29x/zmq/TjX5m8KX3u4rdBxcfcr7jnHuvZESnRNSS4q4b1KclGoYirLzx/Kn6NEhuQEaFvL7yjCjzHmd8ALwdcjuLIYHYDywfMGmACkA3cAO4D7gMnGmA7W2rWlef6+ffvIyMggLk7VOCQ6GWOoXr06W7Zs8TsUERH/5GbD2qlQrQVUTvM7GiXARKJdbgCycyE7z20P5RXsH8wrOHco7+jrcgOQE4C8ItvcQq/i2op75Vn3ssEEVdH9/KRVcfvFJbcKnxMROZYmVWHyDX5HEV6MMenAM8Aga+0zhU5NLLTfBzgLONdaOzn4vhnACmAwcGdp41DyS6KdRjaKSEw6sA1WfAzLx8PKiXBoD3R/HLre53dkSoCJhBtrYe8h2J0Nu7KP3O7Jhn05cCDHbfflwP5Cr305sP/QkdfkxUiCKN5AXPBlDBgKthTaN3C4sfA1R1wbPKbwtug9Cr/nGM8p+nyKaSt87YmUqBtdwr52SS4LVUxl+qwQ/a6h31miR/1KfkcQlm7CTXl86TjX9AHW5ye/AKy1u4wxE4C+hCABJiIiIlFi+xKX8Pp5Aqz7Bmyg4FzNdlCupn+xFaIEmIjHDuXB9gOwdT9sC26L7m8/cGSiK5SjmuIMJMe7aUCFt0mF24rZT4qHhDhIjIP4uCP3C28TCr2Kazt8zkBc3JGJqmO94oNJrPz9uCLHxZ0TEZES6w4sAq4yxvwVaASsBEZaa/8evKY1sKCY9y4ErjfGVLTW7i2LYEVERCTMBHJh/QxYPsElvnYsLjgXlwhp50GT3nBab6iS7luYRSkBJlIK2bmwYS+s3xN87YUNwf0Ne2HjXpfUOlnlE6FKMlROLrRNgYpJUDHRnc9/VUgqtF9kWy7RJbJEREQKqRd8PQX8BVgOXAG8YIxJsNY+C1TDJcWK2h7cpgJHJcCMMQOBgQBpaf7X+ogFvXr1ok2bNrzwwgt+hxISFStW5IUXXmDAgAGAm0b43nvvcfnllx/zPUOGDGHMmDEsWFBczlZERELi0B5Y+VlwpNdHcHBbwbmUVGj8KzitD6RfCMlV/IvzOJQAEzmBg7mwehes2gUrdsKqnbAy+Fq358RFteMMVC/nXjXKQ/XyUKPIfrXyLtGVn+xKVNJKRES8EwdUAgZYa8cG274M1ga7D3j2VG9srR0FjALIzMyMukn4AwYM4I033gAgISGBhg0bctlllzF06FAqVKhQqnuXJNFTnLFjx5KYmFiqZ4ezDRs2kJqaCsDKlStp3Lgxs2bNIjMz8/A199xzD3fccYfnsfz973/n5ZdfZuXKlQC0bt2aBx54gIsvvtjzZ4uI+GL3Gjetcfl4WDMZ8g4VnKva1CW8TusD9c+CuPBPL4V/hCJlJGBh7W5YtBWytrrt4m0u6XWsKYlxBupXhLqVoG5FqFfJ7dcr1FatnLtOREQkTGwDmgGfF2n/DLjIGFMXt+pjajHvrRbc7vAuvPB2/vnn8+abb5KTk8PXX3/NLbfcwv79+3nxxReLvT4nJ8fTBFW1atVOfFEEq1OnzgmvqVixIhUrVvQ8lgYNGjBs2DCaNWtGIBDgjTfeoF+/fsyZM4d27dp5/nwREc9ZC9sWwtJxsOx/sPn7QicN1DurIOlVLSPiatFo+R2JSQELy3fA2Cz462S49L/Q5h9w9r/gtx/C09/Cx8vcNQZoVAV6NoIb2sNDPeD1PjD5elh8G0y7CcZcAc//Eu7rDgPawwWnQdtabpSXkl8iIhJmFpbwmtbFtLcCVsdy/a/k5GTq1KlDw4YNueaaa+jfvz//+9//AJgyZQrGGD7++GO6dOlCUlISEye6xTVffvllmjZtSlJSEk2bNuWVV145fM/09HQArrjiCowxh48BJkyYQKdOnUhJSaFx48bcf//9HDpU8A18r169uP3224+416OPPsrvfvc7KleuTIMGDXjqqadO+nPu2rWL3//+99StW5eUlBRatmzJu+++e/j82LFjadu2LcnJyTRs2JDHHnsMawu+MSxJHMuWLaNXr16kpKSQkZHBhx9+eFQcxhjGjBkDQOPGjQHo3Lkzxhh69eoFuCmQbdq0OfyeQCDAI488QsOGDUlOTqZt27Z88MEHh8+vXLkSYwzvv/8+v/jFLyhfvjytWrXi88+L5oSP1LdvX375y1/StGlTmjdvzmOPPUalSpWYMWNGCX+qIiJhyAZg3XSYOgj+2QzeaAvTH3TJr8QK0OwyuOhf8PtNcPU30GUwVG8Rcckv0AgwiRHZufDDJpixFmavh3mbXLH5omqWh5Y1oEWh12mpkKK/KSIiEj3GATcDFwJjCrVfBKy11m4wxowHbjTG9LTWTgUwxlQGegNvexLVCJ860neXbqZmSkoK2dlHdir+/Oc/M2LECJo2bUqlSpUYN24ct99+OyNHjuSCCy5g4sSJ/OEPf6BOnTr07t2bWbNmUatWLV555RUuueQS4uNdLYSJEydy7bXX8uyzz9KjRw9Wr17NrbfeSnZ2NsOHDz9mTCNHjmTo0KEMGjSITz75hDvvvJPu3bvTrVu3En0may2/+tWv2LFjB6+//joZGRksXbqU/fv3AzBnzhyuuOIKHnjgAa699lpmzZp1ONFVeCri8eIIBAJceumlpKamMmPGDPbv388f//jHo36Whc2cOZMuXbrw6aef0r59e5KSkoq97tlnn+Wpp57ipZdeIjMzk9GjR3PZZZcxZ84cOnTocPi6+++/n6eeeooXX3yRRx99lKuuuopVq1aVaDRZXl4e7733Hnv37uXMM88s0c9VRCRs5B2C1V/CsnGw7APYv6ngXLmaboRX037Q6HxISPEvzhDTr/USlfICLuH19Wr4di3M2QDZeUdeU6sCdKwDHWpDu9ou8VW9vD/xioiIlKGPgcnAy8aYGsDPuCL4FwA3Bq8ZD8wARhtjBuGmPN6HGxj9ZJlHHKZmzpzJW2+9xfnnn39E+5AhQ7jgggsOHw8fPpzrrrvu8Eit5s2bM2fOHIYNG0bv3r2pWdMtD1+1atUjpvw99thjDBo0iBtvdH8sp512GsOGDaN///489dRTmGN8+37BBRccftYdd9zBc889xxdffFHiBNikSZOYMWMGCxcupGXLlkDB6CuAp59+mp49ezJ06NDDn2fp0qUMGzbsiATY8eKYNGkSP/30EytWrDi8YMIzzzzD2Weffcy48n9O1atXP+7UyOHDh3PPPfdwzTXXAPDwww/z1VdfMXz4cEaPHn34urvuuovevXsD8Pjjj/Pvf/+befPm0b1792Pee/78+XTr1o2DBw9SsWJFxo0bR9u2bY95vYhI2Di0B1Z84qY3rvgYDu0uOFc5HZpd6pJe9c6CuOgsSq0EmESNnQdh6iqYvNJttx848nxGdTijAXSt7xJfdStG5KhNERGRUrHWWmNMP+AJYCiu1tci4Fpr7dvBawLGmEuA4cCLQAouIXaOtXaNJ4GVciRWWfn000+pWLEiubm55OTk0LdvX55//vkjrilcoB0gKyuLm2666Yi27t27M378+OM+a86cOcycOZNhw4YdbgsEAhw4cICNGzdSt27dYt9XtB5VvXr12Lx58wk/W765c+dSt27dw8mvorKyso4q/N69e3eGDh3K7t27qVy58gnjyMrKon79+kesFtq1a1fi4kpXoWX37t2sX7+es84666j4Pv744yPaCsdXr149gBP+nDIyMpg3bx67du1izJgx3HDDDUyZMuWIKZgiImFj/2ZYNt6N9Fo96cgi9jXbQdNg0qtm+5j45VgJMIlo2/bDp8vhwyXw7boji9U3qAznpMOZwaSXRneJiIg41trdwG3B17Gu2Q7cFHxJUI8ePRg1ahSJiYnUq1ev2AL3JV0R8lgjuPIFAgEeeughrrjiiqPO5Y+GKk7RmIwxBAKBEsVUWoU/k59xFKfoz7twfPnnThRffg03gE6dOjFr1ixGjhzJa6+9FuJoRURO0a4VwSL242DdNCD/l2QD9bsHk159oeppfkbpCyXAUNB19wAAIABJREFUJOLsyoaPl8JHS2H6GsgL/n1OiIMz6sM5jeHcdFe7KwaS2CIiIlKGypcvfzgBUlItW7Zk2rRp3HzzzYfbvvnmG1q1anX4ODExkby8I+s1nH766SxatOikn1daHTt2ZMOGDWRlZRU7Ciz/8xT2zTff0KBBAypVqlSiZ7Rs2ZJ169axZs0aGjZsCLgppcdLQOXX/Cr6cyqscuXK1KtXj2nTpnHeeecdEV/hn3eoBAKB49YtExEpE9t+giXvw9IxsOXHgvb4JEg73yW9TusNFWr7F2MYUAJMIoK1rnj9Owtd4utgrmtPiINeaXBJc7fyYpVkf+MUERERKWrQoEFcccUVdOrUiQsuuIBPP/2Ut956i7Fjxx6+Jj09nS+++IKePXuSnJxMamoqDz74IJdccgmNGjXiyiuvJCEhgQULFjBz5kyefNK7UmznnXceXbt25de//jUjR46kefPmLFu2jH379tGvXz/uvvtuOnfuzJAhQ7jmmmuYNWsWI0aM4PHHHy/xM84//3xatGjB9ddfz8iRIzlw4AB33XUXCQnH/vWkVq1alCtXjokTJ5Kenk5KSgpVqlQ56rpBgwbx4IMP0qxZMzp16sTo0aP5+uuv+f7770/p55Hv3nvv5eKLL6Zhw4bs2bOHt99+mylTpvDRRx+V6r4iIifNWti6AJaMgSXvwfasgnNJlaDxxW5qY+NfQnJl/+IMM0qASVjbdRDe/Qn+swCW7yho79YA+mXAhadBajn/4hMRERE5kX79+vH8888zfPhw/vSnP9GoUSNefPHFwwXYAUaMGMH//d//0bBhQ+rXr8/KlSu58MIL+eijj3jkkUcYPnw4CQkJNG/enAEDBpQqngEDBjBlyhRWrlxZ7Pm4uDg++eQTBg0aRP/+/dmzZw9NmjRhyJAhgBuZ9t577/HQQw/x+OOPU7t2be69997DBe9LIi4ujnHjxvHb3/6Wrl27kpaWxogRIw4Xri9OQkICzz33HA8//DBDhw7l7LPPZsqUKUddd+edd7Jnzx4GDx7Mpk2byMjI4P3336d9+/Yljq84GzdupH///mzcuJEqVarQrl07PvnkEy688MJS3VdEpESshc3z3CivJWNgx5KCcynVXMKr2a8h7TxI0MiQ4hhrI6Pg6MnIzMy0s2fP9jsMKYU1u+G1ufDuQtif49pqlocrW8FvWkOjqv7GJyIiAmCMmWOtzTzxlbHneP2xY02tk7LRs2dPWrRowcsvv+x3KFFP/6+LSKlYC5tmB0d6jYFdPxecK1cDml0GzS6Hhr0g/uialLGipP0xjQCTsDJ/M4ya46Y55tf2OjsNrm8H5zZ2Ux5FRERE5NTs2rWLxYsXHzH9UkREwogNwIbvCpJee1YXnKtQB5peBs0vhwZnQ5xSOidDPy0JC4u2wlPTYdIKd5wQB5dmwMDTodWxFzkSERERkZNQpUoVNm7c6HcYIiJSWCAP1k93Ca+l78PedQXnKtZ3UxubXw71zoS4eP/ijHBKgImvVu+Ckd/CuEVucdZyCXBtW7i5I9Qr2SJCIiIiIiIiIpElkAdrv3JJr2VjYV+hLycqpbmEV/PLoW5XMJoKFQphnQAzxvwKuBc4HQgAS4DB1tovfQ1MSm3HAXjmO3hrPuQEIDHOJb5u7ww1K/gdnYiIiIiIiEiI2QCsmw6L/+MSX/s3FZyr0qQg6VU7E4zxL84oFbYJMGPM74AXgq9HgDigA1Dez7ikdKyFMVnw+Dew/QAY4LIWcNcZkHb0KtYiIiISpay1GHXuJYpF42JjInIKrIWNM2Hxu7D4v0dOb6zaFDKudIXsa3VQ0stjYZkAM8akA88Ag6y1zxQ6NdGXgCQklmyDBybDd8G/72c0gCE9oKVqfImIiMSUxMREDhw4QPny+l5ToldOTg4JCWH565aIeM1a2DwvmPR6F3avLDhXuRFk/Ma9anVU0qsMheu/yDfhpjy+5HcgUnoHc+G57+Dl7yE3ANXLwQNnw6Ut9HddREQkFtWqVYt169ZRv359ypUrp5FgEnUCgQCbNm2iShVNcRCJKVsXuumNi9+FHUsL2ivWg+ZXuqRX3a76Rdgn4ZoA6w4sAq4yxvwVaASsBEZaa//uZ2BycpZsgzs/hayt7vjaNjD4LKia4m9cIiIi4p/KlSsDsH79enJycnyORsQbFSpUoEaNGn6HISJe276kYKTXtoUF7eVruamNLX4D9burkH0YCNcEWL3g6yngL8By4ArgBWNMgrX22aJvMMYMBAYCpKWllWGoUhxrYfR8eOQryM6D9Crw9IXQqa7fkYmIiEg4qFy58uFEmIiISETZvQoWBUd6bZ5b0J5SDZr92o30atgT4sI15RKbwvVPIw6oBAyw1o4Ntn0ZrA12H3BUAsxaOwoYBZCZmamKkz7afgAGT4LPf3bHV7SCoT2hQpK/cYmIiIiIiIickv1bYcl7kPUWrJ9W0J5UGZpd6pJeaedDfKJ/McpxhWsCbBvQDPi8SPtnwEXGmLrW2g1lH5acyKz18IePYfM+qJwEj58HvZv7HZWIiIiIiIjISTq0F5aPd0mvVZ9BINe1J5SD0/pCi6sg/UJIUI2fSBCuCbCFwBl+ByEn56358NAUyAlAZl149iJooJkNIiIiIiIiEinyclyyK+stWPYB5O537SYeGv8SWl7rkl9JFf2NU05auCbAxgE3AxcCYwq1XwSs1eiv8JIbcImv0fPd8c0d4C9nQ4Jq/ImIiIiIiEi4swFYNx0WvQ2L/wsHtxWcq3emS3o1vwLK1/QvRim1cE2AfQxMBl42xtQAfsYVwb8AuNHPwORIe7Lhtk9g6ipIjoe/nQeXtfQ7KhEREREREZET2DLfjfRa9A7sWV3QXr2VS3q1uBqqNPYvPgmpsEyAWWutMaYf8AQwFEgFFgHXWmvf9jU4OWzTPrjhf5C1FaqVg1d7a5VHERERERERCWO7V0HWO7DoLdi6oKC9UkOX8Gp5LdRoC8b4F6N4IiwTYADW2t3AbcGXhJnVu+DacW7bpCr8qy80qup3VCIiIiIiIiJFZO+GJWPgp3/D2qkF7SnV3NTGltdC/bPAqI5PNAvbBJiEryXbXPJr8z5oWwv+3c+NABMREREREREJC4FcWPU5LPw3LP8f5B507Qkproh9y2vdCo7xSf7GKWVGCTA5KYu3wtVjYdsBOKO+m/ZYKdnvqERERERERCTmWQub50HWm5D1NuzfVHCuYS9oeR00/zUkV/EtRPGPEmBSYku2FSS/ejaCUZdAiv4PEhERERERET/tWeeK2We9eWRdr9QMaHUdtOoPlRv5F5+EBaUvpERW7IBrgsmvHmlKfomIiIiIiIiPDu2FZePgpzdh1STAuvaU6q6YfavroE5nFbOXw5TCkBPauBf6j4Mt+6F7Q3ilt5JfIiIikcoY0wuYXMypXdbaqoWuSwWeAvoB5YAZwF3W2vllEaeIiMhRAnmwZrIrZr90LOTsc+3xSdCkt0t6Nf6l6npJsZTGkOPaedAlv9bugY51lPwSERGJIncCswod5+bvGGMMMAFIB+4AdgD3AZONMR2stWvLME4REYl125fAwn+5xNfedQXt9c6EVte7lRzLVfMtPIkMSmXIMR3MhZvHw9Lt0Lw6/KsvlE/0OyoREREJkSxr7bfHONcHOAs411o7GcAYMwNYAQzGJc9ERES8c2gPLP4vLHgd1k8raK/S2CW9WvaH1Kb+xScRRwkwKZa1MHgSzN4AdSvCm/2gaorfUYmIiEgZ6QOsz09+AVhrdxljJgB9UQJMRES8YAOwZiosfB2WvA+5+117YgVofiW0GQD1z1ZdLzklSoBJsZ75Dj5YDBUS4Z99oE5FvyMSERGREHvLGFMD2AlMBO611q4OnmsNLCjmPQuB640xFa21e8soThERiXa7VsLCN+CnN2DXioL2Bj2g9Y3Q/HJI0i+lUjpKgMlRPl7qEmBxBp7/JbSq6XdEIiIiEkK7gBHAVGA30BH4CzDDGNPRWrsZqAasLOa924PbVOCoBJgxZiAwECAtLS3kgYuISBTJ2e8K2S98HVZ/WdBeqSG0vgFaD4Cqp/kWnkQfJcDkCEu2wT2fu/2/dIfzGvsbj4iIiISWtXYuMLdQ01RjzFfATFzB+7+W4t6jgFEAmZmZtjRxiohIFLIWNnzr6notfhcO7XbtCSnQ9DKX9Eo7F+LifQ1TopMSYHLY7mwY+CHsy4G+GXBLR78jEhERkbJgrf3eGLME6BJs2oEb5VVUtULnRURESmbvBreC48J/wfZFBe11u7opjhm/gZSqvoUnsUEJMAFcIn7Q57BiJ7SsAcPOU11BERGRGLYQuKCY9lbAatX/EhGREwrkwcpPYf6rsHwC2DzXXqEOtLzOFbSv3srXECW2KAEmAIyeD58uh0pJ8PLFUC7R74hERESkrBhjMoEMYEywaTxwozGmp7V2avCaykBv4G1/ohQRkYiwayUs+Kd77V3n2uIS4LRLoc1N0PgidyxSxvR/nZC1BR75yu0/cR400shTERGRqGWMGQ0sx9UByy+Cfx+wDngueNl4YAYw2hgzCDfl8T7AAE+WdcwiIhLm8g7Bsg/caK9VnwPBMpCpzaDNLdD6ejfyS8RHSoDFuAM5cNsnkJ0HV7eB3s39jkhEREQ8thC4GvgTUB7YCIwFHrLWbgWw1gaMMZcAw4EXgRRcQuwca+0aX6IWEZHwsy0L5r8GP70BB7a6tvhkaH45tP0tNOih2joSNpQAi3FPToflO6BZNXioh9/RiIiIiNestU8AT5Tguu3ATcGXiIiIk7MflrwHP74C66cVtNds55JeLa+FlOLWURHxlxJgMWz6GvjnPEiIg5EXqO6XiIiIiIiIHMOm790Ux6y34NBu15ZYEVpcDe1+C7UzNdpLwpoSYDFqT7Zb9RHgjs7Qtra/8YiIiIiIiEiYObTHJbx+fAU2f1/QXvcMN9or40pIquhffCInQQmwGPW3abB2D7StBbd19jsaERERERERCRub58EPL7nkV85e15ZSDVpdB21vgRpt/I1P5BQoARaDZq2H0fMhMQ5G/AIS4/2OSERERERERHyVsx8W/xd+fAk2fFfQ3qAHtPsdNLsMElL8i0+klJQAizGH8uC+L9z+rZmQUcPfeERERERERMRH27Lgx5dh4RuQvdO1JVeF1jdAu4FQvZW/8YmEiBJgMealObB0OzSuCrdr6qOIiIiIiEjsyc2GZePcNMe1Uwva63aFdre62l6J5f2LT8QDSoDFkNW74IWZbv+J8yBFf/oiIiIiIiKxY+fP8OMoWPBPOLDFtSVWgJb93TTH2h39jU/EQ0qBxJBHv4bsPLi0BXRr4Hc0IiIiIiIi4rlALiz/0NX2WjmxoL1mO2j/e2hxDSRX9i8+kTKiBFiM+GoVTFwOFRLhvu5+RyMiIiIiIiKe2rvejfaa/yrsXefaElIg4zdummPdrmCMvzGKlCElwGLAoTwYEpzWfWdXqF3B33hERERERETEA9bCum9g7guwbKwb/QWQmgHtb4VW10O5av7GKOITJcBiwJs/wvId0KQq3NTB72hEREREREQkpHL2QdZbMO/vsOVH12biofnl0P4P0LCXRntJzFMCLMrtyobngoXvHzgbkuL9jUdERERERERCZMcy+OFFV9Q+e5drK18L2g10Re0rqfizSD7PEmDGmDpAGpBS9Jy19iuvnitHemk27DwIZ9SHcxv7HY2IiIiEgvpZIiIxzAZgxSdutNeKTwra63aDjrdDs19DQrJ/8YmEqZAnwIwx9YE3gZ7FnQYsoHFIZWDDHnhtrtu/r7tGvIqIiEQ69bNERGLYge2w8HWY9yLs+tm1JaRAxtXQ8Tao3cnf+ETCnBcjwP4BtAUGA/OBbA+eISXw9LeQnQcXN4MOdfyORkREREJA/SwRkVizaa4b7bXoLcg96Noqp0OHP0Cbm6BcdV/DE4kUXiTAzgbutNa+6cG9pYSW74AxWZAQB4O6+R2NiIiIhIj6WSIisSDvECx53yW+1k8raE+/EDrcBo1/BXEa8CtyMrxIgB0ANntwXzkJz30HAQtXtoLGqX5HIyIiIiGifpaISDTbvwV+HOUSX/s2uLakytDmRreaY7Xm/sYnEsG8SIC9AlwHTPTg3lICy7bD+CWQGAe3d/E7GhEREQkh9bNERKLRlvnw/bOQNRrygrPbq7eCjndAy/6QVNHf+ESigBcJsHXAdcaYL4BPgO1FL7DW/tOD50rQs8HRX1e3hoaV/Y5GREREQkj9LBGRaGED8PNH8P0zsPrLgvYmF0PHP0Kj87WSmUgIeZEAeym4TQfOKea8BdQx88jS7TAhOPrrts5+RyMiIiIhpn6WiEikO7QHFrwOc5+DnctdW2IFaH2jG/GlaY4invAiAdbYg3tKCb04y/V8f9Ma6mv0l4iISLRRP0tEJFLt/BnmPg8LXnNJMIDKjaDjnW41x5Sq/sYnEuVCngCz1q4K9T2lZNbudrW/4g3cmul3NCIiIhJq6meJiEQYa2HNFFffa/l43HAFoEEPOP2PcFofiPNiXIqIFOXZ3zRjTBugJ1ANV59iirV2oVfPE3h1LuQGoF+Gan+JiIhEM/WzRETCXO5BWPSOq++15UfXFp8ELa529b1qd/Q3PpEYFPIEmDEmAfgXcDVQuGKfNca8DQyw1uaF+rmxbvsBeGeB27+1k7+xiIiIiDfUzxIRCXP7N8Pcv8MP/4ADW1xb+VrQ/g/Q/laoUNvf+ERiWJwH93wIuBJ4EFenolxw+yDwm+BWQuyNH+BgLpyTDi1r+h2NiIiIeMSTfpYx5lNjjDXGPFqkPdUY86oxZqsxZp8xZpIxpm3pPoKISBTatgg+Gwij0uDbh13yq1ZHuOgN+O1qOPMhJb9EfObFFMj+wKPW2scKta0CHjPGxAM34jpvEiIHc10CDOD3qv0lIiISzULezzLGXA20L6bdABNwK07eAewA7gMmG2M6WGvXntInEBGJFtbC2q9g9nD4+cOC9tP6QKf/c3W+jDn2+0WkTHmRAKsHTD/GuenA/R48M6aNWwQ7DkK7WtClnt/RiIiIiIdC2s8yxqQCI4G7gLeLnO4DnAWca62dHLx+BrACGAzceTLPEhGJGoFcWDIGZo+ATbNdW0IKtLoBOt0F1TL8jU9EiuVFAmw9rrM0qZhzZwbPS4hYC6/Pc/s3ddQXDCIiIlEu1P2sYcACa+07wRpihfUB1ucnvwCstbuMMROAvigBJiKx5tAemP+qW9Fxd3BR3nI1oMPt0OEPUF61aETCmRcJsLeA+40xgeD+BqAOcBXuW8lhHjwzZk1fC4u3Qa0KcHEzv6MRERERj4Wsn2WM6Q5cTzHTH4NaAwuKaV8IXG+MqWit3XsSsYuIRKY9a+H752D+KMje5dpSm7tpjq2uh8Ry/sYnIiXiRQJsCNAEGBrcz2eAd4CHPXhmzMof/dW/LSTF+xuLiIiIeG4IIehnGWOSgJeB4dbaxce4rBqwspj27cFtKnBEAswYMxAYCJCWllaSUEREwtfmH2DOCFj0jpv2CK6uV6e74bRLwHixppyIeCXkCTBrbS5wjTHmMaAHrvO0HfjKWrsw1M+LZat3waSfXeLrWq3HJCIiEvVC2M8ajFtB8rETXXiS8Y0CRgFkZmbaUN5bRKRMWAsrJ7r6XquDs81NHDS/EjLvhrpd/I1PRE6ZFyPAAAh2wpTw8tDo+WCBPs2hRnm/oxEREZGyUpp+ljEmDTdd8hYg2RiTXOh0sjGmKrAHt+pjajG3qBbc7jiV54uIhKW8HFj8LswaBluDs78TK0DbW+D0P0KVxv7GJyKlFpIEWLAjtcFamxPcPy5r7epQPDeWZefCez+5/f7t/I1FREREvONBP6sJkAKMLubcPcFXR1yC7YJirmkFrFb9LxGJCjn7Yf5rMHs47An+81mhrkt6tRsIKcV9DyAikShUI8BWAN2AmbhaESca8q5qVaU0cTlsPwCtakCH2n5HIyIiIh4KdT9rHnBOMe2TcUmx14BlwHjgRmNMT2vtVABjTGWgN1B0xUgRkchyYDvMewHmPg8Htrq21Azo8mdoeS3EJ/kbn4iEXKgSYDcBywvtq+aDx96a77bXtAVj/I1FREREPBXSfpa1dicwpWi7cR2KVdbaKcHj8cAMYLQxZhBuyuN9uIL7T5YmBhER3+xeA9+PhB9HQc4+11anC3S5F5r2VWF7kSgWkgSYtfaNQvv/CsU95diWbYdv10H5ROiX4Xc0IiIi4iW/+lnW2oAx5hJgOPAibtrkDOAca+2asopDRCQktmXBrCcha3TBio7pF7rEV4OeGlUgEgNCXgTfGPMl8Adr7aJizjUHXrLWnhvq58aSt4M1Gfs0h0rJx79WREREooeX/Sxr7VG//Vlrt+NGnd10KvcUEfHd+m9h5t9g+Qfu2MRBxlXQeTDU7uhvbCJSprxYBbIXUPkY5yoBPT14Zsw4lAdjs9z+NW38jUVERETKXC/UzxIROT5rYeWnMHMYrJ3q2uKToc2NkHkPVD3N3/hExBdeJMDg2LUpTgNOacUgY8ynwIXAY9baB041sEj35QrYcRAyqkM7Fb8XERGJRSHvZ4mIRIVALix+D2YNgy0/uLakytDhNreqYwX9AiUSy0KSADPG3AjcGDy0wChjzJ4il5UD2gBfnML9rwbalyrIKPF+cPTX5a00TV1ERCQWeN3PEhGJeLnZsPBfLvG1a4Vrq1AHOv0ftPsdJB9r4KyIxJJQjQALAHnBfVPkON824B/AsJO5sTEmFRgJ3EWML7m9bT98uRLijYrfi4iIxBDP+lkiIhEtZx/8+ArMfgr2rndtqc0gcxC0ug4SUvyNT0TCSihXgXwDwBgzGfh9ccVZT9EwYIG19h1jTEwnwD5YDLkBODcdalXwOxoREREpCx73s0REIk/2bpj3d5jzNBzY6tpqtoMuf4Hml0NcvL/xiUhYCnkNMGvtOaG6lzGmO3A9mv4IwJhC0x9FREQk9oSynyUiEnEObIPvn4W5z0P2TtdWpwuc8QA0uUQ1YkTkuLwqgo8xpj2QARw17tRa++8SvD8JeBkYbq1dXILrBwIDAdLS0k463nC3aCss3AJVkuH8xn5HIyIiIn4qbT9LRCSi7NsIs5+GH1500x4BGvSErvdDo/OV+BKREgl5AswYUxX4CDgjvym4LbxiUUk6ZoNxBV0fK8lzrbWjgFEAmZmZx1odKWJ9EEwB9m4OyZ6lLUVERCSchbCfJSIS/navhllPwYJXIfega0u/yCW+GnT3NzYRiThepFIeB6oDPYCvgUuBXcBNQDfgqhPdwBiTBtwP3AIkG2OSC51ODnb+9lhrixaAjUrWwvglbr+Pit+LiIjEslL3s0REwt6OZTDzb/DTGxDIdW1N+7nEV51Mf2MTkYgV58E9L8R1zr4NHq+11k6x1l4PTAL+WIJ7NMEN6R8N7Cj0ArgnuN82lEGHs7kbYe1uqFMROtfzOxoRERHxUSj6WSIi4WlbFnx0LbyeAQteAxuAFlfDDfOh7zglv0SkVLwYAVYXWGGtzTPGHAQqFTo3FvhPCe4xDyiuyOtkXFLsNWBZaQONFPmjvy5pBnGa3i4iIhLLQtHPEhEJL9t+ghmPwOJ3AQtxCdB6AHS5F1Kb+R2diEQJLxJgG4Fqwf1VuOH4U4LHTUtyA2vtzkLvOcy44oarrLVHnYtWeQH4MJgA66vpjyIiIrGu1P0sEZGwsXUhfPsILP4vLvGVCG1vdomvyo38jk5EoowXCbBvcIVZPwDeBB4yxqQDucANwHgPnhm1vl0HW/ZDoyrQtpbf0YiIiIjP1M8Skci3dYEb8bXkPcBCfBK0yU98pfkdnYhEKS8SYEOB/EpVT+EKtf4GKI/rlN1xqje21sbcBMDxwdUf+2RodV8RERHxrp8lIuK5LfPh24dhyRh3HJ8EbW4JJr4a+hubiES9kCfArLXLgeXB/Rzg7uBLTlJuACYud/u9NfVdREQk5qmfJSIRacuPMONhWPq+O45PgrYDocufoVIDf2MTkZgR0gSYMSYJV5tigLVWQ/BLaeY62HEQmlSF5tX9jkZERET8pH6WiESczT+4EV9Lx7rj+GRoNxA6/xkq1fc3NhGJOSFNgFlrDxljcoGDobxvrPo0OPrroqaa/igiIhLr1M8SkYixeZ4b8bVsnDuOT4Z2v3MjvirWO/57RUQ84kUNsP8BlwOfeXDvmBGw8Okyt3/Raf7GIiIiImFD/SwRCV9bF8L0hwqmOiakuMRX58FKfImI77xIgH0CPGeMGYPrpG0AbOELrLVfevDcqDJvI2zaB/UqQrvafkcjIiIiYUL9LBEJP9uXwIwhsOg/uFUdk6H974OJr7p+RyciAniTAAum+7ks+MpnARPcxnvw3Kii6Y8iIiJSDPWzRCR87Frhpjr+9G+wAYhLdDW+uv5FI75EJOx4kQA7lyLfRMrJsYWnPzb1NxYREREJK+pniYj/dq+B7x6FBf+EQC6YeGh7C5zxAFRu5Hd0IiLFCnkCzFo7JdT3jDWLtsKqXVC9HGRqxLCIiIgEqZ8lIr7auwG+exzmj4K8Q2DioNX10O1BqKrCxSIS3uJCfUNjzM/GmPbHONfGGPNzqJ8ZbSatcNvzGkN8yP+EREREJFKpnyUivti/GabcDa81gXkvQF4OZFwFNyyEX76h5JeIRAQvpkCmA8nHOJcCaEzsCXwRTICd38TfOERERCTspKN+loiUlQPbYfZwmPsc5OxzbU0vhTOHQs22/sYmInKSvBpfdKzaFJnATo+eGRW27ncrQCbFQ/eGfkcjIiIiYahU/SxjzIXGmC+NMRuNMdnGmLXGmP8aY1oVuS7VGPOqMWarMWafMWaSMUa/8YrEgkN7YPpQeLUxzHzCJb+aXAz950DfsUp+iUhECskIMGPMXcBdwUMLTDDGHCpyWTmgGvCfUDwzWk1e6X6A3RrwDSbyAAAgAElEQVRAhSS/oxERERG/edDPqgbMAV4EtgBpwL3At8aYttbaVcYYA0zAjTi7A9gB3AdMNsZ0sNauLd2nEpGwlHsQfviHq/N1YKtra/QLOPNhqHeGv7GJiJRSqKZA/gx8Edy/AZiN61AVlg38BLwaomdGpS8K1f8SERERIcT9LGvtO8A7hduMMTOBRcDlwAigD3AWcK61dnLwmhnACmAwcOcpfhYRCUeBXFj4BswYCnvWuLZ6Z0L3x6FhT39jExEJkZAkwKy1HwAfALgvDHnYWrsiFPeOJYfy4KtVbv9cJcBERESEMutnbQtuc4PbPsD6/ORXMI5dxpgJQF+UABOJDjYAS96HaX+FHYtdW812cNZjbsqj+zdHRCQqhLwIvrX2xlDfM1bMXAf7ciCjOjSs7Hc0IiIiEm5C2c8yxsQD8bjC+X8DNlIwMqw1sKCYty0ErjfGVLTW7g1VLCJSxqyFVZ/B13+Bzd+7tipN4KxHoMVVYLQUvYhEHy9WgcQY0wS4EldTIqXIaWutvdmL50Y6TX8UERGREwlhP+s7oFNwfxluuuPm4HE1YGUx79ke3KYCSoCJRKL138I398GaKe64Ql3o9iC0uRniE30NTUTESyFPgBlj+gH/xa0wuRlXk6KwY61cFPOmrHTbc9J9DEJERETCVoj7WdcBlYEmwD3A58aY7tbalaWIbyAwECAtLe1UbyMiXti6AL65H5aPd8cpqdD5Xuh4OySW9zc2EZEy4MUIsEeAKcC11tqiBVrlGNbshp93QqUk6FjH72hEREQkTIWsn2WtzQrufmeM+QQ34ute4Fbcqo+pxbytWnC74xj3HAWMAsjMzNSXniLhYOfPMP0hyHoLsJBQHjrdBZn3QEpVv6MTESkzXiTAmgB3K/l1cvKL35/ZEBLj/Y1FREREwpYn/Sxr7U5jzDKgabBpIXBBMZe2Alar/pdIBNi/GWY8Aj++DIEciEuEdr+DM+6HCvrGXURijxcJsEVAdQ/uG9XyE2A9G/kbh4iIiIQ1T/pZxpjaQAvgrWDTeOBGY0xPa+3U4DWVgd7A26F+voiEUM4+mP00zHoScvYCBlpdD2cOgSoqNiwiscuLBNhg4BljzHfW2p89uH/UyQ3A9DVu/2yVyxAREZFjK3U/yxgzDvge+BHYDTQH7gJygRHBy8YDM4DRxphBuCmP9wEGeLJUn0BEvJGXAwv+CTOGwL6Nrq3JxXD236BGG19DExEJB14kwIbgvpnMMsYspWC1oHzWWtvTg+dGrHkbYfchaFwV0qr4HY2IiIiEsSGUvp/1LW4VybuBJGANrq7YE/kF8K21AWPMJcBw4EXcapMzgHOstWtC8klEJDSshWX/g6/vhR1LXFudztDjSWjYy9fQRETCiRcJsDxgsQf3jVr50x97aPqjiIiIHF+p+1nW2mHAsBJctx24KfgSkXC0bhp8NRjWT3fHVZtC98eh+eVgjL+xiYiEmZAnwKy1vUJ9z2j31Wq37aHpjyIiInIc6meJCADbsuDr+2D5B+64XE3o9hC0Gwjxif7GJiISprwYASYnYedB+GETJMZBtwZ+RyMiIiIiImFr73qYPgQWvAY2AIkVoNPd0PkeSKrkd3QiImEtzoubGmPqG2OeNsbMNsasMMa0Cbb/yRjT1YtnRqoZayFg4fS6UCHJ72hEREQk3KmfJRKDsnfDNw/Aa01h/iuAgfa3ws3L4KyhSn6JiJRAyEeAGWNaA1/jalTMADriCqwCNAK6ANeE+rmRasZatz2rob9xiIiISPhTP0skxuTlwI8vw4yhcGCra2t2mavzVS3D39hERCKMF1MgRwBZwIXAQeBQoXPTKUHR1VgyPbiOkqY/ioiISAmonyUSC6yF5RNcgfsdwXUv6nd3KzvW6+ZvbCIiEcqLBFh34Gpr7V5jTHyRc5uAOh48MyJt2QdLt0NKAnTQT0VEREROTP0skWi36XuYejesmeKOU5vB2U9C075a2VFEpBS8SIAFjnOuBnDAg2dGpPzpj53rQVLRLqyIiIjI0dTPEolWe9bCN/fDT28CFlKquZUd298K8SoWLCJSWl4kwGYCNwITijl3JTDNg2dGpPwE2Jma/igiIiIlo36WSLQ5tAdmPQmzR0DuAZfs6nAHnHE/pKT6HZ2ISNTwIgH2CDDJGPMZ8DZggfONMX8ELgV6ePDMiHS4/pcK4IuIiEjJqJ8lEi0CubDgnzDtQdi/ybU1vwLO/htUbeJvbCIiUSjkCTBr7VRjTD/gGeCfwea/ASuBftba70L9zEi0fg+s3AUVk6BtLb+jERERkUigfpZIlFjxKUy9B7YtdMd1z4CeI6D+mf7GJSISxbwYAYa19iPgI2NMU6AWsM1au9iLZ0Wq/OmPXepBQpy/sYiIiEjkUD9LJIJtme8SX6s+c8eV092Ir4wrVeBeRMRjniTA8llrlwHLvHxGpJqh6Y8iIiJSCupniUSQfZtg2gNuyqMNQHIV6Ho/dLwDElL8jk5EJCaEPAFmjBkJ1LDWXlfMuTeBjdbaQaF+bqSZud5tz6jvbxwiIiISOdTPEokwudnw/TPw3WOu2H1cArT/g1vdsXwNv6MTEYkpXky+6wN8doxzE4F+HjwzomzaB6t2QYVEaFXT72hEREQkgqifJRIJrIWl4+BfreDre13yq8klcMMCOO95Jb9ERHzgxRTI+sDqY5xbGzwf02atc9vT66r+l4iIiJwU9bNEwt2WH2Hyn2DNZHdcvRX0GgnpF/gbl4hIjPMiAbYDaApMLeZcU2CvB8+MKPnTHzvX8zcOERERiTjqZ4mEq/1bYNpfYf4rrs5XSjU4cyi0v9VNfRQREV958S/xJOABY8yH1tpN+Y3GmNrAX4DPPXhmRJkVTIB10Xe0IiIicnLUzxIJN3mHYO4L8O3DkL0LTLwrbt9tCJSr5nd0IiIS5EUC7K/ALGCpMeZDCobjXwIcBB7w4JkRY3c2ZG2BxDjoUNvvaERERCTCqJ8lEi6shZ8/gql3w44lri39Iuj1NFRv6W9sIiJylJAnwKy1K40xnYGHgV8A1YGtwDjgIWvtqlA/M5LM2QAWaFMLyiX6HY2IiIhEEvWzRMLE1oUw5f9gVXBNitQMl/hq8it/4xIRkWPyZDK6tXYlcL0X9450mv4oIiIipaF+loiPDmyD6Q/BDy+BzYPkqtDtIehwG8Tr220RkXCmaoxlLH8FyC4qgC8iIiIiEhkCufDjKJj2ABzcASYO2v8eznwYytfwOzoRESkBTxJgxpiewNVAGpBS5LS11p7nxXPDXXYu/BAsV5upBJiIiIicAvWzRMrY2q/hyztgyw/uOO086DUSarb1Ny4RETkpIU+AGWN+B/wD2A4sAbKLXhLqZ0aKBVsgOw+aV4eqRburIiIiIiegfpZIGdqzDr4aBIvecceVG7k6X00vBaO/aiIikcaLEWB3A28DN1lrD3lw/4g1d4Pbnl7H3zhEREQkYqmfJeK13GyYMxK+exRy9kFCCnT+M3QeDInl/Y5OREROkRcJsPrA6+qUHe37jW7bUQkwEREROTXqZ4l46eePYcqfYMdSd9zsMug5Aqqk+xqWiIiUXpwH95wDNPHgvhHv8Aiwuv7GISIiIhGr1P0sY8zlxpj/GWPWGGMOGGMWG2OeMMZUKnJdqjHmVWPMVmPMPmPMJGOMih5JdNq5HMb1hnEXu+RXtRbw68+gz/tKfomIRAkvRoDdCbxljFlsrf3Kg/tHpI17Yf1eqJQETav5HY2IiIhEqFD0s+4B1gH3AWuBDsAQ4BxjzJnW2oAxxgATgHTgDmBH8PrJxpgO1tq1pfsYImEiZx989zjMHg55hyCpEnQbAh3vgPhEv6MTEZEQ8iIBNgGojOsg7cd1mAqz1tpGHjw3rH0fHP3VoQ7EqWamiIiInJpQ9LN6W2u3FDqeYozZDrwB9AK+BPoAZwHnWmsnAxhjZgArgMG4RJxI5LIWFv8Xpt4De4P53NY3wNl/gwqqVyIiEo28SIB9AVgP7hvR5gbrf6kAvoiIiJRCqftZRZJf+WYFt/WD2z7A+vzkV/B9u4wxE4C+KAEmkWzLfJh8J6yZ4o5rd4Jzn4d63XwNS0REvBXyBJi1dkCo7xkN8keAdVT9LxERETlFHvazega3WcFta2BBMdctBK43xlS01u71KBYRbxzcAdMfgnkvgs2DlOpw9hPQ5iaIi/c7OhER8ZgXI8CkiEN5MH+z29cKkCIiIhJOjDH1gYeBSdba2cHmasDKYi7fHtymAkclwIwxA4GBAGlpaSGPVeSU2AAsfAO++jMc2AImDjrcDmc9DCmpfkcnIiJlxItVIDHGtDXGjDHGbDHG5Aa3/y3pykElXZ0oUizaCtl5cFoqVE3xOxoRERGJZKXtZxW5V0XgAyAXuLG0sVlrR1lrM621mTVr1izt7URKb/M8+M/ZMPEml/xq0AOumwvnPa/kl4hIjAn5CDBjTGdgKnAAGA9sBOoAvYGLjTE9rLVzTnCbE65OFOq4vTQnf/qjRn+JiIhIKYSon5V/r3K4ovpNgJ5FVnbcgRvlVVS1QudFwlf2Lpj2IMx7wY0Aq1AHeo6AFleD0YpUIiKxyIspkE/gakacZ63dk98YHL01KXj+ghPcoySrE0WMecEC+B2UABMREZHSCUU/C2NMIjAGyAR+Ya2dX+SShce4Tytgtep/SdiyFha97VZ33LfRTXc8/Y9w5lBIruJ3dCIi4iMvEmBnANcV7pQBWGv3GGOG4ZJYx1XC1YkiRn79rw61/5+9O4+zuqofP/56DzPsgqwiCIyKirgbLoW54N7XLb9paZHmlppLZVb4bTHN0rTMNcNMSy37mS1amSvuWG5oIpoCgooKCrLIMgxzfn98LjCMAwxwZz537ryej8enz+dzPufe+773kPfM+55zPvnGIUmSWr317mdFRAVwKzASOCSl9GQj1e4EvhQRe6WUHi48rhvZSLPfred7kJrH+y/BA19ZcXfH/p+Afa+FvjvkGpYkqTQ0RwJsTbfmXtdbdze8O1GrMG8xTJoN7dvBVr3zjkaSJLVyxehnXQMcBVwEfBgRu9e79mZhKuSdwDjglog4l2zK42gggJ+sddRSc6qZD+MugGcvh7pa6NQb9vwJbHNcNgJMkiSaZxH8fwHnNVywPiK6AN8CGvuVcbVWcXeiVmHZ6K+te2dJMEmSpPVQjH7WwYX9/5EluepvJwEU1ls9BLgPuBb4M7AU2Cel9Mb6vw2pCFKCV26HG4fC05dC3VLY4VT40iuw7ZdMfkmSVtIcI8DOAx4CpkbE34C3yRZn/RTQhRUjuZqkqXcnKtXbbr9QSIBt1zffOCRJUllY735WSqm6KS+UUpoFnFDYpNIy67/w4Bkw9b7svN8u2XTHfsPzjUuSVLKKngBLKf27MJT+e8CBZHcLmgWMBS5sZJHVVVrD3Ykavu4YYAzA8OHD13WaZdH9591sv73rf0mSpPVUzH6W1CotWQD/+lE24mtpDXTsAXv8GLY7CSqcbiFJWrWiJMAKi6n+DzAlpfRiSukF4DMN6mwHVANN6pg14e5ErcKyEWA7mACTJEnroDn6WVKr9NqdMPYsmDs1O9/2BPjkxdC5T75xSZJahWJNjP888HtgdbfEngf8PiKOWdOTNbg70RGruDtRyftgEUybAx0rYUjPvKORJEmtVFH7WVKrM2cK/PlQ+OvhWfKrzw7wucfhwBtMfkmSmqxYUyBHATemlF5fVYWU0usRcQNwHFknbnWacneikvdCYfrjNn2g0jU4JUnSuil2P0tqHZbWwNM/gycvgNqF0L4bjLgQdjwdKppjKWNJUjkrVlpmZ+DeJtS7n2xK45qs8e5ErcELrv8lSZLWX7H7WVLpe/MxuHlneGx0lvwaeiyc8ArsfJbJL0nSOinWt8cGwOwm1JtdqLtaTb07Ualbtv6XCTBJkrQeitrPkkrawvfhkW/Bizdk5z22yO7uOHi/fOOSJLV6xUqAvQcMBh5bQ71BhbptwvI7QPbNNw5JktSq2c9S+UsJXvotPPwNWPgetGsPu46GXb8NlR3zjk6SVAaKlQB7jGzNiVvXUO941tx5KwvvLYDp86FLFWzWI+9oJElSK2Y/S+Xt/Zfh/lPhzYez84H7wH6/gJ5b5RuXJKmsFGsNsJ8D+0bE5RHRvuHFiKiKiJ+T3dXx8iK9ZkmbMDPbD+sDFZFvLJIkqVWzn6XytGQhPP5d+O32WfKrUx84+Ldw1AMmvyRJRVeUEWAppXERcQ7wU+DzEXEvMLVweTCwP9ALOCel9GQxXrPUvVRIgG3jnZklSdJ6sJ+lsvT6ffDAafDBpOx8u5PhkxdDp575xiVJKltFu4VKSunnEfEs8C3g00CnwqWFwEPAxSmlR4v1eqXupXojwCRJktaH/SyVjQ/fgYe+Di//PjvvvS3sdx0MGJFvXJKkslfUewinlB4BHomICqB3ofj9lNLSYr5OazDBEWCSJKmI7GepVUt18Pwv4bHRsHgOVHaCj58PH/satKvKOzpJUhtQ1ATYMimlOmBGczx3a7BgCUyeDZUVsIWjuCVJUhG19X6WWqEZ47NF7t/+V3a+2f/AyKuhe3WuYUmS2pZmSYC1dRPfgwRs2RM6+AlLkiSpLaqZD098H569AtJS6Nof9rkStjgSwrtESZJalumZZuD6X5IkSWrTXvsrPHgmzHsDogJ2Phs+cQF06JZ3ZJKkNsoEWDNw/S9JkiS1SXOnwYNnwaS/ZucbDYf9r4ONPpZvXJKkNs8EWDNwBJgkSZLalLrabKrjE9+HJR9C+w1gjx/BDqdBRbu8o5MkyQRYsdXWwcvvZcdbmwCTJElSuZv+ZLbI/czns/Mtj4J9fp6t+SVJUokwAVZkk2fD4qUwsBt075B3NJIkSVIzWfQBPDYanv8lkKBbNex3LWx6cN6RSZL0ESbAimyC0x8lSZJUzlKCl2+Dh74GC96FikoYfi7s/h2o6px3dJIkNcoEWJG95AL4kiRJKlezX4MHToep92XnA/aA/a6D3tvkG5ckSWtgAqzIlq//1TvfOCRJkqSiqV0MT/0E/nURLF0MHXvCnpfCtsdDVOQdnSRJa2QCrMhefj/bb9Ur3zgkSZKkonjjIbjvVJj9Sna+zXFZ8quzUx4kSa2HCbAimr0QZnwInatgYPe8o5EkSZLWw4KZ8PA34KXfZuc9toL9r4OBe+caliRJ68LxykW0bPTXlj2hIvKNRZIkaVUiYpOIuCoixkXEgohIEVHdSL0eEfGriHgvIj6MiPsjYruWj1gtKtXBf26AG4dmya92HWDEhfDF501+SZJaLUeAFdGy9b+2cv0vSZJU2oYARwPPAI8CBzSsEBEB3AVUA2cCs4HRwNiI2DGl9GaLRauW896L2XTH6Y9n54P3h32vhR5D8o1LkqT1ZAKsiF4pjAAb6vpfkiSptD2SUtoIICJOopEEGHAYMAIYmVIaW6g7DpgCfBM4q4ViVUtY8iGMuwCe+RnU1ULnjWCfn8NWn4VwaoMkqfUzAVZEjgCTJEmtQUqprgnVDgOmL0t+FR43JyLuAg7HBFj5mHQXPHAGzJsGBOz4FRjxQ+i4Yd6RSZJUNCbAiqQuwX8dASZJksrHNsCLjZRPAL4YEV1TSvNbOCYV09w3YOzZ8Nqfs/O+O8H+v4R+u+QblyRJzcAEWJG8ORc+XAJ9OkOvznlHI0mStN56Aq83Uj6rsO8BrJQAi4hTgFMABg0a1JyxaX3U1cKzV8IT38umPrbfIFvkfsevQIV/HkiSypPfcEWybP2vrRz9JUmS2qiU0hhgDMDw4cNTzuGoMdOfhPtPhZnPZ+dbfgb2/jlsMCDfuCRJamYmwIrE9b8kSVKZmU02yquhnvWuq7VYNBseHQ0vjAESdKuGfa+BzT6Vd2SSJLUIE2BF4vpfkiSpzEyg8btDDgOmuf5XK5ESTLwVHj4HFsyAiirY5VzY7f+gynU7JElthwmwInl5WQLMEWCSJKk83Al8KSL2Sik9DBAR3YBDgd/lGpmaZtYrcP9p8EbhRp4DPgn7Xwe9huUblyRJOTABVgQ1S2HybAhgi55rrC5JkpS7iPhM4fBjhf3BETETmFlIeN0JjANuiYhzyaY8jibr8vykpePVWqhdBP/6MTx1MSytgY69YK/LYJvjICLv6CRJyoUJsCJ4/QOorYPB3aFTVd7RSJIkNcntDc6vLewfBvZOKdVFxCHAZYVrHckSYvuklN5ouTC1Vib9DcaeDXMmZ+fbngh7XgKdXKdDktS2mQArglcLNwMf4ugvSZLUSqSU1jgUKKU0CzihsKmUfTAZxn4VJt+VnffaBvb7BWzyyXzjkiSpRJgAK4LXCgkwpz9KkiSpRS1ZCE9dAv++GJYuhvYbwCcugB2/Au2cmiBJ0jImwIrgVRNgkiRJammT7ipMd5ySnW/9BdjzJ9B143zjkiSpBJkAK4JXC3eAdAqkJEmSmt0Hk7PE1+S/Zee9t4N9r4ZN9sw3LkmSSpgJsPVUWwdTPsiOTYBJkiSp2XxkumM3GFGY7lhht16SpNXxm3I9vTEHFi+F/l2ha/u8o5EkSVJZajjdcdiobLpjl375xiVJUithAmw9eQdISZIkNZv3X4aHz4Ep/8jOe28H+17j3R0lSVpLJsDWk3eAlCRJUtEtnAVPXgDjr4G62sJ0xwthx9Od7ihJ0jrw23M9Lb8DZK9845AkSVIZWLoEXvglPPF9WDQLCNj+FPjEBdBlo7yjkySp1TIBtp6WT4HskW8cklQO5s6dy4wZM1iyZEneoUgAdOnShU022YSKioq8Q1FbMOWf8NDXYdbE7HzgPrD35dB3h3zjkiSpDJgAWw91CSbNzo5dA0yS1s/cuXN59913GTBgAJ06dSIi8g5JbVxdXR1vvfUW7733Hn379s07HJWz9ycW1vm6OzvfcHPY8zIYcjj430JJkorCBNh6mD4PFiyBPp2hR6e8o5Gk1m3GjBkMGDCAzp075x2KBEBFRQUbbbQRU6dONQGm5rFwFow7H8ZfC2lpts7X7t+Fnc6Eyg55RydJUlkxAbYelk1/3NzRX5K03pYsWUKnTv6aoNJSVVVFbW1t3mGo3CxZAM9eCU9dDIvnQFTA9l+GERdAZ5OtkiQ1BxNg68E7QEpScTntUaXGf5MqqrpaePEmGPd9mD89Kxu0L+z9M+izfa6hSZJU7kyArYdl639t7gL4kiRJWpWU4LW/wGPnwayXs7K+O8MnL4bq/fONTZKkNsIE2HqYYgJMkiRJq/PmI/DIt+DtJ7Pz7pvBHhfBVkdnUx8lSVKL8Ft3PSwbAbapCTBJkpbbdtttOf/885efV1dXc9lll632MTfddBNdu3Zt5sikFvTmo3D7fvCHvbLkV+e+MPJq+NJEGPo5k1+SJLUwv3nX0bzFMHMBdGgHAzbIOxpJUl6OP/54IoKIoLKykkGDBnHaaacxe/bslepVV1cTETz66KMrlZ9//vlsu+22H3nempoa+vTpQ9euXZkzZ06zvofm9tRTT3H66acvP48I/vjHP65U57Of/SyTJ09u9lhuv/12hg8fzoYbbkiXLl3Ycccd+c1vftPsr6s25M1H4PZ94Q97wrQHsjs7fuIHcOIk2Okr0K593hFKktQmOQVyHU35INtvuiFUuD6uJLVp++23HzfffDO1tbW89NJLnHjiiXzwwQf8/ve/X6lex44d+da3vsUTTzyxxuf8y1/+wqabbkr37t353e9+x2mnndZc4Te7Pn36rLFOp06dWuQuoL169eI73/kOQ4cOpaqqir/97W+ceOKJ9OnTh0996lPN/voqY288BON+kO0BOnSHnb8KO58NHZ0uIElS3hwBto6c/ihJWqZDhw7069ePTTbZhAMOOICjjz6ae++99yP1TjnlFJ577jn+9Kc/rfE5b7jhBkaNGsUXv/hFbrjhhnWKq6amhvPOO4/BgwfToUMHNttsM6688srl1x955BF22203OnbsyEYbbcTXvvY1ampqll/fe++9Of300znvvPPo3bs3ffv25Rvf+AZ1dXXL68yYMYPDDz+cTp06MXjwYH79619/JI76UyCrq6sBOOqoo4iI5eeNTYH85S9/yZAhQ2jfvj1Dhgzh+uuvX+l6RDBmzBiOOuoounTpwmabbcYtt9yy2s9k5MiRHHHEEQwdOpTNN9+cs88+m+233/4jI/OkJkkJXr8P/rA3/L99suRXhw3h4+fDSa/DJ843+SVJUolwBNg6WrYA/mb2aSSp2Qy+Ip/XnXr2uj928uTJ/POf/6Sqquoj1wYOHMiZZ57J6NGjOeyww6isbPxreOrUqTz00EPccsstdO7cmdNOO43nn3+eHXbYYa1iOe6443j00Ue54oor2GmnnXjrrbd4/fXXAXjrrbc4+OCDGTVqFDfddBOTJk3ipJNOoqKigp/+9KfLn+PWW2/l7LPP5oknnmD8+PEce+yxfOxjH+OYY44BsimgU6dO5f7776dz58587WtfW/4ajXnqqafo27cv119/PYcccgjt2rVrtN6f//xnzjjjDC6//HIOOOAA7rnnHk4//XT69evHoYceurzeBRdcwMUXX8yPf/xjbrjhBk444QT23HNPBg0atMbPJ6XEgw8+yCuvvMJFF13UhE9UKli6BF75Azx9Gcx8PivrsCF87Ouw81nZ6C9JklRSTICto8mFKZDeAVKS9M9//pOuXbuydOlSFi1aBMDPfvazRuuOHj2aX/3qV/zqV7/i1FNPbbTOjTfeyP7777986uCRRx7J9ddfz9VXX93kmF599VVuu+027r77bg466CAANttsMz75yU8CcO2119K/f3+uvfZaKioq2Hrrrbn44ov58pe/zIUXXkjnzp0BGDZsGBdccAEAW265Jddffz0PPPAAxxxzDP/973+5++67eeyxxxgxYgQAv/nNb9hss81WGdey97ThhhvSr1+/Vda77LLLGLHH9OoAACAASURBVDVqFGecccby137mmWe45JJLVkqAjRo1ii984QsAXHjhhVxxxRU88sgjy8saM2fOHAYMGMDixYtp164d11xzDQcffPDqP1AJYPEc+M+v4Jmfw/w3s7LOG2VJrx2/YuJLkqQSZgJsHS2fArlhvnFIUjlbn5FYLWnPPfdkzJgxLFy4kOuvv55JkyZx1llnNVq3R48ejB49mh/84AeMGjXqI9fr6uq48cYb+clPfrK8bNSoURx99NFcdtlldOzYsUkxPffcc1RUVLDPPvs0en3ixInsvvvuVFSsWA1hjz32oKamhtdee43tt98eYPl+mf79+zNjxozlz1FRUcGuu+66/PrgwYPp379/k2JcnYkTJ3LCCSesVLbHHntw5513rlRWP77Kykr69OmzPL5V2WCDDRg/fjzz58/ngQce4Otf/zrV1dXsu+++6x23ytSM8TD+Wph4K9QuyMp6DoXh34CtvwCVHfKNT5IkrZFrgK2DlFZMgXQEmCSpc+fODBkyhO22244rr7ySBQsWcOGFF66y/plnnklVVVWjo8Tuvfdepk2bxuc//3kqKyuprKzk4IMP5oMPPuCOO+5ozrexXMSKu7s0nMoZESutAdawfnNr+FpNia+hiooKhgwZwo477sg555zDUUcdxY9+9KOix6pWbslCeOlm+N0n4Oad4D/XZ8mvgfvAEXfB8RNguxNNfkmS1EqYAFsH78yHhbXQqxN0b9oP8ZKkNuT73/8+l1xyCdOnT2/0eseOHbnwwgu59NJLmTlz5krXbrjhBo488kjGjx+/0nbyySev1WL4O+64I3V1dYwdO7bR61tvvTVPPvnkSsmixx57jPbt27P55ps36TWGDh1KXV0d//73v5eXTZs2bZXve5mqqiqWLl262jpbb701jz/++Epljz32GMOGDWtSbGujrq6OxYsXF/151Qqlumwh+3tOhOv6wd1fhLfHQftusNNZcPxLcPSDsPkhEHajJUlqTUr2mzsiBkbEHyNiTkTMjYg/RcSaV7RtAU5/lCStzt57782wYcP44Q9/uMo6o0aNorq6eqW7Js6cOZM777yT4447jm233Xal7cQTT+Shhx5i0qRJTYphyy235Oijj+akk07ijjvuYMqUKTz66KPcfPPNAJx++ulMnz6d008/nYkTJ/L3v/+db3/725xxxhnL1/9ak6222oqDDjqIL3/5y4wbN47x48dz/PHH06lTp9U+rrq6mgceeIB33nmH2bNnN1rn3HPP5eabb+aaa67h1Vdf5aqrruLWW2/lm9/8ZpNiW5WLLrqI+++/n8mTJzNx4kR++tOfcvPNN692zbC2rJT7Y0WTErz7DDx6Hly/aXY3xxd/DTVzYaPhsP/1cOp0GHkF9No672glSdI6KskEWER0Bh4EhgLHAaOALYCxEdElz9gAphQWwPcOkJKkVTnnnHO44YYbmDp1aqPXKyoquOSSS5Yvmg9w880306FDBw488MCP1N91110ZOHDg8lFg559//hqnHv72t7/l2GOP5ayzzmLo0KEcf/zxzJkzB4ABAwZw991389xzz7HjjjtywgkncMwxx6z1VMCbbrqJTTfdlJEjR3LooYdy7LHHUl1dvdrH/PSnP2Xs2LEMHDiQnXbaqdE6RxxxBFdddRWXX345w4YN44orruDaa69daQH8dTF//nxOO+00ttlmG0aMGMEdd9zBb3/721XekKAtK/X+2HqpXQRT7ob7T4MxA+GW4fDvH8O8abDBINjtPDh+InzhKdj+JKhq3W9XkiRBpJTyjuEjIuJs4GfAViml1wplmwKvAt9MKTV+a62C4cOHp6effrrZ4vvBw/Dr8TB6BJw6vNleRpLalIkTJ7L11o6uaKrjjjuOd955h3vuuSfvUMre6v5tRsQzKaWy7A2Uen9srdTMh7f/BW89lm3Tn1ixmD1A1/6w+WGw1edgk086vVGSpFakqf2xUr0L5GHAk8s6WwAppSkR8ThwOFlnLDfLp0A6AkySlIOUEg8++CAPPPBA3qGovJV0f6xRSz6E2a/B7Fdg9n9h1ivw/gSY+QKkBuvO9d0pS3ptfij03Rla8GYOkiSp5ZVqAmwb4K+NlE8AjmrhWD7CKZCSpDxFBG+88UbeYaj8lW5/7M1H4ZFvwdLF2bZkPiyYufKorvqiHfTbBfqPgAF7wIAR0KVfy8YsSZJyVaoJsJ5AY6vizgIaTTtFxCnAKQCDBjXf2qyLa+HNuVARMLh7s72MJElS3kq2P0bN3OzujA21aw/dN4MeW0KPraDnVtnxRju7jpckSW1cqSbA1lpKaQwwBrI1J5rrdarawX1fgOnzoH275noVSZKk1qel+mNs/HH43GPQrkO2VXWBTr2h/QZOZZQkSY0q1QTYbBr/ZXFVv0S2mIqAIT2zTZJUXCmlNd7ZUGpJpXizoBZUsv0xOvXMpjFKkiQ1Uane4mYC2boTDQ0DXmrhWCRJLaCqqoqFCxfmHYa0kiVLllBZWaq/FzY7+2OSJKlslGoC7E5g94jYbFlBRFQDIwrXJEllpm/fvrz11lssWLCgrY+6UYmoq6vj3XffpXv3Nrvop/0xSZJUNkr1J83rgTOAv0bEd4AEXAi8Afwyz8AkSc2jW7duAEyfPp0lS5bkHI2U6dKlC7179847jLzYH5MkSWWjJBNgKaUPI2IkcDlwMxDAA8BXU0rzcw1OktRsunXrtjwRJilf9sckSVI5KckEGEBKaRrwv3nHIUmS1FbZH5MkSeWiVNcAkyRJkiRJkorCBJgkSZIkSZLKmgkwSZIkSZIklTUTYJIkSZIkSSprkVLKO4aii4iZwNRmfpnewHvN/BpaM9uhdNgWpcF2KA22Q+lo7rYYnFLq04zP32rZH2tTbIfSYDuUDtuiNNgOpaMk+mNlmQBrCRHxdEppeN5xtHW2Q+mwLUqD7VAabIfSYVuUN9u3NNgOpcF2KB22RWmwHUpHqbSFUyAlSZIkSZJU1kyASZIkSZIkqayZAFt3Y/IOQIDtUEpsi9JgO5QG26F02BblzfYtDbZDabAdSodtURpsh9JREm3hGmCSJEmSJEkqa44AkyRJkiRJUlkzAbYWImJgRPwxIuZExNyI+FNEDMo7rnIVEZ+JiL9ExBsRsTAiXomIH0fEBg3q9YiIX0XEexHxYUTcHxHb5RV3WxAR/4yIFBE/bFBuW7SAiPhURDwSEfML/y16OiJG1rtuOzSziBgREfdGxIyImBcRz0bECQ3q2A5FFBGbRMRVETEuIhYU/htU3Ui9Jn3uEdExIi6NiLcL3zHjImLPlngvWj/2x1qW/bHSZX8sX/bH8md/rOW19v6YCbAmiojOwIPAUOA4YBSwBTA2IrrkGVsZ+wawFBgNHAz8AjgNuC8iKgAiIoC7gIOAM4H/BarI2mWTPIIudxFxDLBDI+W2RQuIiC8DfwWeAT4NHAXcDnQuXLcdmllEbA/cT/a5ngwcCTwF3BARpxXq2A7FNwQ4GpgNPNpYhbX83G8ga7/vAYcAbwP3RMSOzRK9isL+WC7sj5Ug+2P5sj+WP/tjuWnd/bGUklsTNuBssi//IfXKNgVqga/nHV85bkCfRsq+CCRgZOH88ML5PvXqdAdmAVfm/R7KbQN6AO8AxxQ+9x/Wu2ZbNP/nXw0sBL66mjq2Q/O3w4+AGqBrg/JxwDjbodk+94p6xycVPt/qBnWa9LmT/dGYgC/VK6sEXgHuzPu9uq3234H9sZb/zO2Pldhmfyz3z9/+WAls9sdy+9xbdX/MEWBNdxjwZErptWUFKaUpwONkDawiSynNbKT4qcJ+QGF/GDA9pTS23uPmkGWcbZfiuwR4MaX0+0au2RbN7wSgDrhuNXVsh+bXnqzDtaBB+RxWjKy2HYospVTXhGpN/dwPA5YAf6hXrxa4DTgwIjoUJWg1B/tjLcz+WEmyP5Yv+2Olwf5YDlp7f8wEWNNtA7zYSPkEYFgLx9KW7VXYTyzsV9cugyKia4tE1QZExB5kv/h+ZRVVbIvmtwfwMvC5iJgUEbUR8VpE1G8T26H53QQEcGVE9I+IDSPiZGBf4PJCHdshH0393LcBpqSUGnaaJ5B1qIc0X4haT/bHSoP9sZzYHysJ9sdKw03YHytVJdsfMwHWdD3J5rk2NItsGLKaWUQMAC4A7k8pPV0oXl27gG1TFBHRHvglcFlK6ZVVVLMtml9/srVuLgUuBg4A7gOujoizC3Vsh2aWUnoR2Bs4AniL7PO+Bjg1pXRboZrtkI+mfu5rqtezyHGpeOyP5cz+WH7sj5UM+2MlwP5YSSvZ/lhlsZ9Qag6FLPFfydb4+FLO4bRF3wQ6ARflHUgbVwFsAByfUvpToezBwp1XRgNX5BRXmxIRWwB3kP06dSrZOiCHA9dFxKKU0q15xidJzcX+WO7sj5UG+2MlwP6Y1oUJsKabTeMZ4lVlLVUkEdGJbL7wZsBeKaU3611eXbssu671ENmt5f+PbJHDDg3mYneIiA2BedgWLeF9sl8c72tQfi9wUERsjO3QEn5Etl7BoSmlmkLZAxHRC7giIn6P7ZCXpn7us4HBq6k3q5FrKg32x3Jifyxf9sdKiv2x0mB/rHSVbH/MKZBNN4FsjmpDw4CXWjiWNiMiqoA/AsOBT6WU/tOgyuraZVpKaX4zh9gWbAZ0BG4h+4/Usg2yW6PPBrbDtmgJE5pYx3ZoXtsBL9TrbC3zb6AX0BfbIS9N/dwnAJtGROdG6tUAr6FSZX8sB/bHSoL9sdJhf6w02B8rXSXbHzMB1nR3ArtHxGbLCgrDXEcUrqnIIqICuBUYCRyRUnqykWp3AgMiYq96j+sGHIrtUizjgX0a2SDrhO1D9h8n26L5/bmwP7BB+UHAmymlt7EdWsI7wPaFtVjq2w1YRPZrle2Qj6Z+7ncBVcBR9epVAp8F7k0pLW6ZcLUO7I+1MPtjJcP+WOmwP1Ya7I+VrpLtj0VKqdjPWZYiogvwPNnc4u8ACbiQbP739maPiy8ifkE2n/si4G8NLr+ZUnqz0Cl7DBgInEv269doYHtgh5TSGy0YcpsSEQm4KKX0ncK5bdHMIiKAB4AdyKZBTCb7wjgJ+FJK6SbboflFxGeA28mmOlxL9r1wGNkduS5PKX3ddmgehc8esjs8nQqcDswEZqaUHl6bzz0ibiP74+VcYApwGnAI8ImU0rMt8460tuyPtTz7Y6XN/ljLsz9WGuyP5adV98dSSm5N3IBBZAvtzSWbY/8XoDrvuMp1A14n69g2tp1fr15P4NdkWf4FFL6Q8o6/3LdCO/ywQZlt0fyfezeyO9y8SzY0+AXgWNuhxdvhYOAhsi/7eWS/zJ8OtLMdmvVzX9V3wkNr+7mTLST9M7JfkBcB/wL2zvs9ujXp34H9sZb9vO2PlfBmfyy3z93+WAls9sdy+9xbbX/MEWCSJEmSJEkqa64BJkmSJEmSpLJmAkySJEmSJEllzQSYJEmSJEmSypoJMEmSJEmSJJU1E2CSJEmSJEkqaybAJEmSJEmSVNZMgElqtSIiNWF7vVD3pmXHkiRJKg77Y5Jai0gp5R2DJK2TiNi9QdGfgeeB8+uVLU4pPRcRmwPdUkrPtVR8kiRJ5c7+mKTWojLvACRpXaWUnqx/HhGLgfcalhfqTmqxwCRJktoI+2OSWgunQEpqExoOuY+I6sKQ/FMj4scR8U5EzIuIWyKic0QMiYh7ImJ+RLwWEcc18pw7RMSdETE7IhZGxOMR8ckWfWOSJEmthP0xSXkyASaprRsN9AeOA74HfBa4jmz4/t+BTwMvADdGxDbLHhQROwNPAD2Bk4H/Bd4H7o+Ij7XkG5AkSWrl7I9JanZOgZTU1k1KKS37NfGewi+Go4BRKaVbACLiaeAw4DPAhELdS4FpwMiUUk2h3j3Ai8B3gSNa7i1IkiS1avbHJDU7R4BJauvubnD+cmF/z7KClNJsYAYwECAiOgF7AbcDdRFRGRGVQAD3A3s2d9CSJEllxP6YpGbnCDBJbd3sBuc1qynvWDjuCbQj+2Xxu409aURUpJTqihWkJElSGbM/JqnZmQCTpLX3AVAHXAP8trEKdrYkSZKalf0xSWvFBJgkraWU0ocR8SiwA/CsnStJkqSWZX9M0toyASZJ6+brwCNkC7XeALwN9AZ2BtqllL6dZ3CSJEltgP0xSU3mIviStA5SSs8Cu5DdavtK4F7gCmA7so6YJEmSmpH9MUlrI1JKeccgSZIkSZIkNRtHgEmSJEmSJKmsmQCTJEmSJElSWTMBJkmSJEmSpLJmAkySJEmSJEllzQSYJEmSJEmSypoJMEmSJEmSJJU1E2CSJEmSJEkqaybAJEmSJEmSVNZMgEmSJEmSJKmsmQCTJEmSJElSWTMBJkmSJEmSpLJmAkySJEmSJEllzQSYJEmSJEmSypoJMEmSJEmSJJU1E2CSJEmSJEkqaybAJEmSJEmSVNYq8w6gOfTu3TtVV1fnHYYkSSpzzzzzzHsppT55x1GK7I9JkqSW0NT+WFkmwKqrq3n66afzDkOSJJW5iJiadwylyv6YJElqCU3tjzkFUpIkSZIkSWXNBJgkSZIkSZLKmgkwSZIkSZIklTUTYJIkSZIkSSprJsAkSZLKQERsEhFXRcS4iFgQESkiqhup1yMifhUR70XEhxFxf0Rs10i9jhFxaUS8HRELC8+7Z0u8F0mSpGIzASZJklQehgBHA7OBRxurEBEB3AUcBJwJ/C9QBYyNiE0aVL8BOBn4HnAI8DZwT0Ts2CzRS5IkNaPKvAOQJElSUTySUtoIICJOAg5opM5hwAhgZEppbKHuOGAK8E3grELZDsCxwAkppRsLZQ8DE4ALCs8jSZLUajgCTJIkqQyklOqaUO0wYPqy5FfhcXPIRoUd3qDeEuAP9erVArcBB0ZEh6IELUmS1EIcASaJlKC2DhYvhcW12b5mKSypg9qlUFu4vvy4cG1pgiVLC9cK5bV19bZ6detSVr8uZa+37Ljh+ZquNfl5oPA/2S6llff1y6m/r1+33uez7PkalqVGHrvSY1ZTl7Ry2WrbqCnt2IQ6y+Ipyus19QWL8DzFev/Fei21HtXd4a+fyzuKkrIN8GIj5ROAL0ZE15TS/EK9KSmlBY3Ua0823XJCs0YqSVq9lKCuFuqWwNKabF+3BOqWQqot7JdmdRruV3ctLV35OZaVfaRe3Uc3UjOX1xU61w3L6pWT6nX60kfPP3Jc/w+Cpjx2DfVXda2xx651fVi5Q9uw59rg/COd39S0a2t9fQ11h58Lu40mbybApFagtg7mLYZ5NfBhDSyohQU18OESWFDYPqy/X1ZnCSyq/Whia3GDssW1/tEvqTzN7Zh3BCWnJ/B6I+WzCvsewPxCvdmrqdezsSePiFOAUwAGDRq0PnFKUulJdbBkAdQugtqFsHRRI8eNXKtdVDivd7y0ppC0qoGlSwr7mpWTWUsbKWtYT2oNahfmHQFgAkxqUSnB3MXw3kJ4fwHMXJDtZy3MyucsbrBfBHNrYH4LfLdVVkCHdtC+HXSozPZVFVn5mraqCmhXsfr67SKrUxErtoisvKKYG9nzRkAUjmHFcRSOlxWuVF6/br3yxup+5DmXV1y5rMl1m9BG0YRKTXmeoj5XkZ6nJd9/MT9Hlb4KG7NFpZTGAGMAhg8f7m8rkvJVuxhq5sDi+tsHUDMXaubDkvmw5MPC1shxTYOyEvkjfiXRDtq1h4qqbGtXBVEJFe2gojK7HvWOKwrXGtZZp7oV9fYVhU5WRb3z1ZRFRYPy1ZStTV0KfwjU72EvO1/eCWzseBXnq3xsg+sfOW/CY9f5tai3h492bhucr+76+jx2bZ6rsjR+kTQBJhVBSlnSavo8eHseTJ+f7d/5EN5bkG3vF5JeS5qyQksDAXTrABu0hy7toXMVdKnKjjtVZsed2xf2VSv2naqgY2WW2OpQuSLBVb+sfaGs0hUBJaktmE02yquhnvWuL9sPXk29WY1ck6TiW1oDC9+Hhe+tvC16HxbNzpJaNfWSW8sSXTVzstFWxVbZGSo7FbaO2dau44rzdoWylc4bXusI7ToUElbtoaJ9lrhaad9+xfX6xw0fE3bipaYyASY10ZKl8MZceP0DmDoHpnyQHb85F96en003bIqu7aFXJ+jdOdt6dYKenaB7R+jeIUt0de+QnS877treUQySpKKYQON3hxwGTCus/7Ws3qcjonODdcCGATXAa80bpqSyleqyhNaHb8OH72T7+W/DgndXJLbqJ7pq5q37a1VUQvvu0HHDbN+h3lbVtbB1gfaFfVWXFWVV9cqWXa/sZMJJasVMgEkNLK6F12bDy+9l2yvvZ8mut+ZmC6yvSpcq2HgD6N91xb5fV+jTBXp3gl6FhFdH/18nScrPncCXImKvlNLDABHRDTgU+F29encBPwCOAn5TqFcJfBa4N6W0uEWjltQ61C6CeW/CvGkwdxrMeyPbPnx7RcJrwbvZAupNFe2gU+9Gtl7QocfKSa0ODRJdlZ2atvaBpDbBP8XVpn2wCMa/Ay/OgJffzxJek2c3nugKYJNu2R3FqjeEwRvCphvCwG5Zwqtbe79fJUn5iojPFA4/VtgfHBEzgZmFhNedwDjglog4l2yq42iyr7mfLHuelNJzEfEH4OcRUQVMAU4DNgU+3yJvRlLpqV0Ec6bAB69l29xp9ZJd02DBjKY9T8ce0GVj6NKvsN8YOm8Enft8NNHVvpudbElFYQJMbUZdgonvwVPTs6TX+HeykV0NVQRs3gOG9oatemX7zXtkia4O/j9GklTabm9wfm1h/zCwd0qpLiIOAS4rXOtIlhDbJ6X0RoPHfgm4CPghsCHwPHBQSunZ5gpeUglYsgA+mLQiybVsm/1aNpprdfcOj3awwSawwSDYYCB0K+y79M+SXV03hs79oLJDi70dSVrGP+dVtpYlvJ58M9v+9Va2UH19HdrBtn1hh41g697ZtkUvpylKklqnlNIah0mklGYBJxS21dVbCHy9sEkqNzXzYdZEeG8CvP8SzHopO577+qofE+2gezVsOAS6b54dbzCoXqJr4+xugZJUgvwzX2VlziJ4dBo8+Do89Hp258X6BmwAuw2Anfpl29DeUOV3tCRJkspVSjB3Ksx4rrCNh5nPZ1MWG1NRBd03gx5DskRX/a3b4OzOg5LUCpkAU6v39jz4+6twzyR45u2V1+8asAF8YhPYbRPYfZNsGqMkSZJUllKCOZPh7Sfh3WdWJLwWN7LuR7v20GMr6LUN9BpW2LaBDTc3ySWpLJkAU6v07nz4x2vwt//C02+vKK+sgN0HwD7VMLIatujpmpmSJEkqU4vnwjtPZQmvZdvC9z5ar1Mf6LvTiq3PDtkIrwr/HJTUdvhfPLUaNUvhvsnwhwnwyNQVy292aAcjN4X/2QL2GgzdXFNTkiRJ5WjBTHjjoWx765Fsza6Gi9J37gsbfxz6DV+R8Oqysb8KS2rzTICp5E2aDbe9CHdMXLGmV/t22Siv/9kC9t0UurbPM0JJkiSpGSyYCW8+Am+MzZJe709Y+XpFVZbg2nh36P/xbN9tsMkuSWqECTCVpJTg8TdgzLPw8NQV5Vv1gmO2hU8PhQ075hefJEmSVHR1tTD9SZjyj2yb+fzK1ys7Qf8RMHBv2GSvbJRXpZ1iSWoKE2AqKUuWZgvaj3kWJszMyjpVwmFbZYmvHTfyBy1JkiSVkQUzYMo/s4TX6/esvGB9ZUfo/wnYZG8YuA/02wUqXe9DktaFCTCVhNo6uP0luOrf8Na8rKxPZzhuBxi1vaO9JEmSVEY+mAT//SO8+qdsEfv663j12AI2/VS2bbKnI7wkqUhMgClXdQnufg0uewImF37s2rwHnLxzNs2xo/9CJUmSVA5mvwr/vT1LfM14bkV5uw7Z6K5NPwWbHpzdnVGSVHS5pBci4lPAt4GdgTrgv8A3U0oPFq73AC4FjgA6AeOAr6WU/pNHvGoej06FS56A/8zIzqu7wzkfh0O2hAqnOUqSJKm1m/0avHJblvia+cKK8vYbwOaHwRafgeoDoKpzfjFKUhvR4gmwiPgycHVhuxCoAHYEOheuB3AXUA2cCcwGRgNjI2LHlNKbLR2ziuutuXD+w3Dv5Ox8oy7w1d3gqGFQ1S7f2CRJkqT1sugD+O//gwm/gelPrChv3w2GHA5bHgWD93dqoyS1sBZNgEVENfBz4NyU0s/rXbqn3vFhwAhgZEppbOFx44ApwDeBs1okWBXdkqVww3j4+ZOwsBa6toczdoHjd4BOVXlHJ0mSJK2jVAdT74P//Bom/RWWLs7Kq7rAFkfCVp+FQfu5gL0k5ailR4CdQDbl8brV1DkMmL4s+QWQUpoTEXcBh2MCrFV6ajr834PwyvvZ+SFbwPf2hI265huXJEmStM4+fBdevBH+cz3MKUxvIGDQvrDNcTDk09DeDq8klYKWToDtAbwMfC4ivgsMBl4HLk8pXVOosw3wYiOPnQB8MSK6ppTmt0SwWn+La+HScXD9s9n5oO5w4d6wd3WeUUmSJEnrKCV46zEYf012F8e6JVl5t8Gw3Ukw7IvQbVC+MUqSPqKlE2D9C9ulwHnAJOAo4OqIqEwpXQH0JEuKNTSrsO8BmABrBV6bBWf9EybMhHYBpw2HM3f1zo6SJElqhZbWZIvZP3M5vPtMVhYV2WL2238Zqg+EChe0laRS1dKpiApgA+D4lNKfCmUPFtYGGw1csa5PHBGnAKcADBrkLy55Sglum5AtdL+oFgZ2gysPgp03zjsySZIkaS0tmg3PXwfjr4b507OyTr1hh1Nhu1Og28B845MkNUlLJ8DeB7YA7mtQfi9wUERsTHbXxx6NPLZnYT+7sSdOKY0BxgAMHz48FSVarbU5i+Gb98E/J2XnRw6FC/aGDVzvU5IkSa3Jghnw9M/g+WuhZl5W1msY7Pw12PrzUNUp3/gkSWulpRNgE4Ddm1DngEbKhwHTTJIiXwAAIABJREFUXP+rdL06C06+C6Z8kN3h8Yf7wKeH5h2VJEmStBbmvQlPXZotbF+7MCsbtB/sci4M3h8i8o1PkrROWjoB9mfgROBA4I/1yg8C3kwpvR0RdwJfioi9UkoPA0REN+BQ4HctHK+a6L7J8NV7YH4NbN0bxhySLXgvSZIktQrz34Z/XQQvjFmxsP3mh8Fu/wcb75pvbJKk9dbSCbB/AGOBX0ZEb2Ay2SL4BwBfKtS5ExgH3BIR55JNeRwNBPCTFo5XTfDr5+CCRyABh2wBl+4PnavyjkqSJElqgoWz4KmfwHNXFkZ8BWz1WdjtPOizfd7RSZKKpEUTYCmlFBFHAD8GfkC21tfLwOdTSr8r1KmLiEOAy4BrgY5kCbF9UkpvtGS8Wr2ldXDho3Dj+Oz867vDWbs6KlySJEmtwJIP4Zmfw9OXwuI5WdmQT8OIC6H3NvnGJkkqupYeAUZKaS7wlcK2qjqzgBMKm0rQkqXw9Xvhzv9C+3bwk/1c70uSJEmtQKqDl38Pj3wL5r+VlQ3aDz75I+i3S76xSZKaTYsnwNT6LVwCp/0Dxr6eLXZ//SHwCe/+LEmSpFL39r9g7NnZHqDvzrDXpTBoZL5xSZKanQkwrZWFS+BLd8K4N6FHR/jtEbD9RnlHJUmSJK3G/LfhkW/CxFuy8y79YI8fwTbHQVTkG5skqUWYAFOT1U9+9e0Ct34atuyVd1SSJEnSKtQtheevg8fOg5q50K4DDD8Hdv02tN8g7+gkSS3IBJiaZFEtnHhXlvzq0xlu+1/YvEfeUUmSJEmrMGM83PdleOff2flmh8LIK6D7pvnGJUnKhQkwrVFtHZx5Nzz+hskvSZIklbglC+Dx78GzP4e0FLoOgJFXwZAjvF25JLVhJsC0WinBt++HeydD9w7ZtMchPfOOSpIkSWrEW0/AP4+DD17L1vba+WwYcaHTHSVJJsC0epc8DrdPhE6VcOPhsFXvvCOSJEmSGqhdlI36evoyIEHvbeHAG6Hf8LwjkySVCBNgWqXfvwi/eAYqK+C6/4GPbZx3RJIkSVID7zydjfp6/6Vs1Ncu34aPfx8qO+QdmSSphJgAU6MemwbfGZsd/3Af2Ls613AkSZKklaU6+Pcl8Ph3s7W+emwFB/8GNt4t78gkSSXIBJg+YspsOO3v2eL3p34Mjtk274gkSZKkej58B/4xCqbdn53v/FXY40dQ1SnfuCRJJasi7wBUWj6sgZP/BnNr4MDN4Vsj8o5IkiQVW0SMiIh7I2JGRMyLiGcj4oQGdXpExK8i4r2I+DAi7o+I7fKKWVru9Xvhtztkya9OveHIf8A+l5v8kiStlgkwLZcSfOM+eHVWdqfHnx0AFd4pWpKkshIR2wP3A1XAycCRwFPADRFxWqFOAHcBBwFnAv9bqD82IjbJI26Julp4dDTccSAsmAED94EvPg+bHpx3ZJKkVsApkFru+ufgH69B1/Yw5pBsL0mSys7ngHbAoSml+YWy+wqJsS8CvwAOA0YAI1NKYwEiYhwwBfgmcFaLR622bcFM+PvnYNqD2UL3n/gB7DoaKtrlHZkkqZVwBJgAGP8OXPJ4dvyzA2DzHvnGI0mSmk17oAZY0KB8Div6hocB05clvwBSSnPIRoUd3hJBSsu9+yzcMjxLfnXeCI4eC7t/x+SXJGmtmAATcxfDGXdni96fuGO29pckSSpbNwEBXBkR/SNiw4g4GdgXuLxQZxvgxUYeOwEYFBFdWyRS6aWb4bYRMG9adnfHLzwDm+yZd1SSpFbIKZBtXEow+gF4Yy5s29dF7yVJKncppRcjYm/gz8BXCsVLgFNTSrcVznsCrzfy8FmFfQ9gfsOLEXEKcArAoEGDihe02p66Wnj4G/DsFdn5difByKuhskO+cUmSWi0TYG3cX16Bv70KXargmoOhg/8iJEkqaxGxBXAH2WiuU4GFZNMar4uIRSmlW9f1uVNKY4AxAMOHD09FCFdtUc08+NvnYMo/oKIKRl4F258C4d2ZJEnrznRHG/bOfPjeQ9nx+XtB9Ya5hiNJklrGj8hGfB2aUqoplD0QEb2AKyLi98BsslFeDfUs7Gc3f5hqk+a9BX8+BGaOh4694PC/wCZ75B2VJKkMuAZYG5USfPP+bP2vfTeFo4blHZEkSWoh2wEv1Et+LfNvoBfQl2x02DaNPHYYMK3e3SOl4pnxPPxutyz51WMLOPZJk1+SpKIxAdZG3TYBHp4KG3aEH+/riHJJktqQd4DtI6J9g/LdgEVk63zdCQyIiL2WXYyIbsChhWtScU25G27bA+a/BQP2gGPGQY8heUclSSojJsDaoHc/hB89mh1fuDds1CXXcCRJUsu6GtgMuCsiDo+IAyLiauAY4BeFkWF3AuOAWyLicxFxYKEsgJ/kFbjK1Es3w58PhSXzYegx8Jn7oFOvvKOSJJUZE2Bt0A8ehrk1MLIaDt0y72gkSVJLSin9EfgU0AH4FdmC+HuQ3RHy3EKdOuAQ4D7gWrI7Ri4F9kkpvZFD2CpXz14Fd38R0lLYdTR86lao7Jh3VJKkMuQi+G3MA5Ph769C5yq4cB+nPkqS1BallO4G7l5DnVnACYVNKq6U4MkfwhPfy873vBR2+Ua+MUmSypoJsDZkwRL47kPZ8Tc+Dpt0yzUcSZIktUUpwcPnwDOXAwH7j4HtT8o7KklSmTMB1ob84ml4ax5s0weO3yHvaCRJktTm1C2F+06BF38NFVXZlMetjso7KklSG2ACrI2YNgd++Ux2/IO9oZ2rv0mSJKkl1S2Fe0+ECb+Byk5w2J9g04PyjkqS1EaYAGsjfvgoLF4Knx4Ku/TPOxpJkiS1KakO7j25kPzqDEf+AwbulXdUkqQ2xHFAbcBj0+CeSdClCkaPyDsaSZIktSmpDu77Mky4MRv5deTfTX5JklqcCbAyV5fgokez4zN2gY265huPJEmS2pBUB/edCv/5VZb8+vTfYODeeUclSWqD1noKZET0AwYBHRteSyk9UoygVDx/eRleeg/6d4UTdso7GkmStDr2s1RWUoIHvgL/uR4qO8IRd8GgkXlHJUlqo5qcAIuIAcDNQGPjlQNIQLsixaUiWFQLl43Ljs/5OHR0xTdJ/5+9O4+Pqr7+P/46gZCw78hOQETZBGS1IJuKtlWgVqyIuNW6VaBU0KL+FMUNkSLar1UBpRVrW3fUKgqCiGJZBCuIKPuubKKyk3x+f9xJDGGSzCQzuTcz7+fjMY975947M2/mUjk987mfKyKBpDpLEtKC2+GzJ39qfjU52+9EIiKSxKJpifwVaAvcCnwOHI5LIomZv/8Ptv4Ap9X0Jr8XERGRwFKdJYllyURY9BBYGbjwJWhyjt+JREQkyUXTADsLGO6cey5eYSR2fjgMf1nkrf+pB5TRbG8iIiJBpjpLEsfKv8EHo7z186dDs1/6GkdERASimwT/IPBtvIJIbD2zHPYdhi71oXcTv9OIiIhIIVRnSWJYMxNm/dZb7/MotLrc3zwiIiIh0TTApgBD4xVEYmffYZi6zFv/45lg5m8eERERKZTqLCn9Nn8Ab14CLhO63QlnjPA7kYiISI5oLoHcCgw1sznA28CevAc4556JVTApumeXwfeHoVtDOLOh32lEREQkAqqzpHTb/QW8PgAyD8Pp18PP7vU7kYiIyHGiaYA9GVpmAH3C7HeACjOf7TsM07JHf3XzN4uIiIhETHWWlF77v4FXfgmH98EpF8HZ/6dLEEREJHCiaYA1jVsKiZnpy+H7I/CzhtC1gd9pREREJEKqs6R0OnrQG/n1/Qao2wV+/hyklPE7lYiIyAkiboA55zbGM4gU34Gj8Oxyb314V3+ziIiISORUZ0mp5LLgnSth+3+hcmMY+DqkVvA7lYiISFjRjAADwMzaAL2AGnjzU8xzzq2MdTCJ3r9Wwt5D0KEudNPoLxERkVJHdZaUKgvuhK9ehHJV4KK3oGJdvxOJiIjkK+IGmJmVBaYDg4HcF/U7M/sHcJVzLjO28SRSRzNhyqfe+g0dNe2CiIhIaaI6S0qdFc/CogfBysCFL0KtNn4nEhERKVBKFMfeDVwC3IU3T0X50PIu4Dehpfjkja9h6w9wcnXod7LfaURERCRKqrOk9Ni2EN673ls/+/8go5+/eURERCIQzSWQlwP3Oefuz7VtI3C/mZUBrsYr3qSEOQdPLfHWb+gIKRr9JSIiUtqozpLS4cdtMPPXkHUUOgyDdtf7nUhERCQi0YwAqw98nM++j0P7xQcfbYYvd0PtCjDwNL/TiIiISBGozpLgyzwCMy+G/duhYU/oNdHvRCIiIhGLpgG2Deiez76fhfaLD7Lv/Dj0dCinu06LiIiURqqzJPjmjoDtC6FSQ7jg31Am1e9EIiIiEYvmEsjngTvMLCu0vh2oC1wK3AGMj308KczG72DOeq/xNaSt32lERESkiFRnSbD9byp89iSUSYMBr0DFk/xOJCIiEpVoGmBjgWbAPaH1bAa8ANwbs1QSsemfgQMGtIBaFfxOIyIiIkU0FtVZElTbPoH3f++tn/Mk1O3sbx4REZEiiLgB5pw7BlxmZvcDPYEawB5gvnNuZZzySQF+OAz//sJbv7qDv1lERESk6FRnSWAd2AVvDPLm/2r/e2hzld+JREREiiSaEWAAhIowFWIB8MqX8OMR6NoAWtf2O42IiIgUl+osCRSXBbOugh+3QL0zofef/U4kIiJSZAU2wMysMbDdOXc0tF4g59ymmCWTAjkH//jcW7/idH+ziIiISPRUZ0ngLfkzrHsL0qvDBf+EMuX8TiQiIlJkhY0AWw+cCSwCNuBNN1UQ3YOwhHy6A77cDbXKQ7+T/U4jIiIiRaA6S4Jr2yewYIy3ft50qFJoj1ZERCTQCmuAXQOszbVeWGEmJeT50OivQa28O0CKiIhIqaM6S4Lp4B548zeQdQw6joTm/f1OJCIiUmwFNsCcc3/LtT497mkkIvsOwZtfeeuD2/ibRURERIpGdZYEknMw62r4YRPU7QJnPeR3IhERkZhIifRAM3vfzE7LZ18LM3s/drGkIC+vgsOZcFZjaFLN7zQiIiJSXKqzJDCWPQZrZ0JaVc37JSIiCSXiBhjQG6iSz77KQK9ip5FCOQcvhO4NdZlGf4mIiCSK3qjOEr/t/Bzm3+qtn/cMVG3qbx4REZEYiqYBBvnPTXEy8GNRApjZO2bmzOy+PNurm9lUM9tlZvvNbLaZtS3KZySSz7+Fr3ZDjfJwTjO/04iIiEgMxbzOKoiZ/cLM5pvZj2b2vZktMbO+ufarFksmxw7Df4ZA5hE4/To45SK/E4mIiMRUgXOAmdnVwNWhpw542sx+yHNYeaANMCfaDzezwUC7MNsNeAPIAIYBe4ExwFwza++c2xLtZyWKl1Z5y4GnavJ7ERGR0izedVYhn3098JfQYxzej6LtgQqh/arFks1Hd8Kuz6Fac+g10e80IiIiMVfYXSCzgMzQuuV5nm038FdgfDQfbGbVgUnASOAfeXb3B7oDfZ1zc0PHL8S7XfitwPBoPitRHD4Gr6/21i9u5W8WERERKba41VkFMbMM4FFgtHPu0Vy7ZuVaVy2WTDbPgyUTwcrAz5+DcpX8TiQiIhJzkdwF8m8AZjYXuNE592WMPns8sMI594KZhWuAbcsuuEJZ9pnZG8AAkrToen8DfHcIWtaC1rX9TiMiIiLFEec6qyDX4DXbnizgGNViyeLQd/D2FYCDrndA/W5+JxIREYmLiOcAc871iVVRZmY9gCuA3+dzSGtgRZjtK4HGZpaUP0u9HLr88eKW/uYQERGR2IplnRWBHsCXwKVmttbMjpnZGjPLXZepFksW798MP2yGup2h251+pxEREYmbwi6BPIGZtQNOBdLz7nPO/T2C15cDngIecc6tzuewGsCGMNv3hJbVyTMZrJldB1wH0Lhx48JilDq7DsDcDVDGYMCpfqcRERGReChunRWh+qHHBOB2YC0wCPiLmZV1zk2mCLUYJH49lnC+/Beseh7KVoCfz4AyqX4nEhERiZuIG2BmVg14C8geF22hZe47FkVSmN2KN6Hr/ZF+diScc08DTwN06tQpv7solVpvfAXHsuDsplC7ot9pREREJJZiWGdFIgWoDFzlnHsltO390NxgY4DJRX3jRK/HEsr+b2DOTd5674lQo4W/eUREROIs4ksggQeAmkBPvKLsV0Bf4HlgHdClsDcws8bAHcD/A9LMrFqo4CPX8zJ4dxqqHuYtaoSWe6PInRDe+MpbDtToLxERkURU7DorCrtDy/fybH8XOMnM6qFaLPG9PwwO7YEm58Lp1/udRkREJO6iaYCdh1ecfRJ6vsU5N885dwUwGxgRwXs0wxvSPwOvcMp+AIwKrbfFm1+idZjXtwI2OedOGHKfyLZ8D0u3Q/mycE4zv9OIiIhIHMSizorUygiPUS2WqL56Gb56EVIrQb8pYFb4a0REREq5aBpg9YD1zrlM4BDe0PlsrwC/jOA9lgN9wjzAa4r1AdYAM4EGZtYr+4VmVgW4MLQvqbwZGv11bjOooKkZREREElEs6qxIvRpanpdn+/l4jbftqBZLXAd3/3TpY8/xUKWJv3lERERKSDST4O/gp2HvG4EzgXmh580jeQPn3He5XpPDvF+dNjrn5oWezwQWAjPMbDTeyLAxeJcEPBxF5oTweqgBdqGmZhAREUlUxa6zovAfYC7wlJnVwrvEchDQD7g6dIxqsUQ19w9w4Fto2BPa3eB3GhERkRITTQNsAd7ErK8DzwF3hyZLPQZcSQx/DXTOZZnZBcAjwBN4l00uBPo45zbH6nNKgzV74IudUKUc9NIPdCIiIomqJOssZ2YDgQeBe/Dm+voSGOKc+0foGNViiWjtm7BqBpQtD/2mgUVzMYiIiEjpFk0D7B68W2aDd9vsmsBvgAp4RdmwooZwzp0w8YBzbg9wTeiRtLInvz+vOaRFc7ZERESkNIlbnRWOc+574PehR37HqBZLJIe+g9mhye673wfVYz2wUEREJNgibqk459YCa0PrR4FbQg+Joze/9pb9dfmjiIhIwlKdJXE3/1b4cRvU6wZnxPKeCiIiIqVDROOezaycme0xs/7xDiQ/+XqPdwlk1TQ4s6HfaURERCQeVGdJ3G39CD6fAimpcN40SCnjdyIREZESF1EDzDl3BG8OikPxjSO5vbPGW/ZrBqmqU0RERBKS6iyJq8yjMDs02X2X26BmK3/ziIiI+CSamS9fAy6OVxA50TtrveX5mqJBREQk0anOkvhY+mfYtQKqnQxdbvc7jYiIiG+imVb9beAxM3sJr0jbDrjcBzjn3o9htqS2+XtY8S1USIUejf1OIyIiInGmOktib996WHiPt372E5Ba3t88IiIiPoqmAfZyaHlR6JHNARZa6kK9GJkVuvyxbwak6+6PIiIiiU51lsSWczDnZjh2EE69FDL6+Z1IRETEV9G0VvqS55dIiZ+3Qw0wXf4oIiKSFFRnSWx9/TKs/w+kVYU+k/xOIyIi4ruIG2DOuXlxzCG5fLsflm6HcmWgT4bfaURERCTeVGdJTB3+HuaO8NZ7PAAV6/qbR0REJAAingTfzNaZWbt89rUxs3Wxi5Xc5qz3fgLu0QgqlfM7jYiIiMSb6iyJqY/vgh+3Qd0ucPr1fqcREREJhGjuApkBpOWzLx1oUuw0AsD7673lOc38zSEiIiIlJgPVWRILu1bAsr+ApcA5T0KKpo4TERGB6BpgkP/cFJ2A74qZRYBDx+DDTd563wxfo4iIiEjJUp0lxeOcd+mjy/RGfp3Uwe9EIiIigVHgHGBmNhIYGXrqgDfM7Eiew8oDNYB/xj5e8lm4BQ4eg9a1oV5lv9OIiIhIvKjOkpj7+hXY9D6k14Du4/xOIyIiEiiFTYK/DpgTWr8SWALszHPMYeALYGpsoyWnOaHLH89u6m8OERERiTvVWRI7Rw/AvD96693vg/I1/c0jIiISMAU2wJxzrwOvA5gZwL3OufUlkCspOffT/F9qgImIiCQ21VkSU4sfhh82Qe12cPp1fqcREREJnMJGgOVwzl0dzyACq3fD1h+gVnk4/SS/04iIiEhJUZ0lxbJvAywe7633fVwT34uIiIQRcQMMwMyaAZcAjfHuSJSbc879NlbBklH25Y99mkKK+ZtFRERESpbqLCmyD26BY4fgtMHQ8Cy/04iIiARSxA0wMxsI/BvvzpHf4s1JkVt+dy6SCGVf/qi7P4qIiCQX1VlSZBtne5Pfp1aEnhP8TiMiIhJY0YwAGwfMA4Y45/JO0CrF9P1hWLYDyhj0aOx3GhERESlhqrMkelmZP0183/UOqNzA3zwiIiIBlhLFsc2AR1SUxcfHmyHTwRn1oEqa32lERESkhKnOkuiteBZ2fQ5VmkDHkX6nERERCbRoGmBfArqfcpzM3+gtezbxN4eIiIj4QnWWROfID/DRnd76WQ9B2bzTxomIiEhu0TTAbgVuD03QKjHkHHywyVvvqcsfRUREkpHqLInO4ofhwDdQrxuc+hu/04iIiAReNHOAjcX7ZXKVmX0N7Mmz3znnesUqWDLZ8B1s+R6qpUPbOn6nERERER+MRXWWROr7zbDkEW+910Qw3T5cRESkMNE0wDKB1fEKksyyR3+d1RjKRDMmT0RERBKF6iyJ3Ed3wLFD0OISaPAzv9OIiIiUChE3wJxzveOYI6l9GJr/6yxd/igiIpKUVGdJxHYsgS+egzLloOdDfqcREREpNTTeyGdHMmHhFm9d83+JiIiISL6cgw9u8dY7DIeqTf3NIyIiUopE1QAzswZm9mczW2Jm682sTWj7H8ysa3wiJrZlO2D/UTilBtSr7HcaERER8YvqLCnUmtdhy3xIrwld7/A7jYiISKkScQPMzFoDnwNDgW1AY6BcaHcTYETM0yWBjzd7y+6N/M0hIiIi/lGdJYXKOgYLxnjrZ94N6dX8zSMiIlLKRDMCbCKwCmgKXATkvt3Mx0C3GOZKGtmXP/5MDTAREZFkpjpLCrZiOuz5Eqo2g3bX+51GRESk1InmLpA9gMHOuR/NrEyefd8AdWMXKzkcPAqfbvcq3G4N/E4jIiIiPlKdJfk7ehAWjvXWu9/nTYAvIiIiUYlmBFhWAftqAQeLmSXpLN0OR7OgdR2omu53GhEREfGR6izJ37LH4cetUKcDnPYbv9OIiIiUStE0wBYBV+ez7xLgo+LHSS7Z83+d2dDfHCIiIuI71VkS3qG9sOhBb/2sh8B0E3cREZGiiOYSyHHAbDN7F/gH4IBzzGwE8CugZxzyJbSPs+f/UgNMREQk2anOkvAWPQSHv4PGfaHJuX6nERERKbUi/gnJOfcBMBBvctZn8Kauegg4CxjonPtvXBImqB+PwP++gTIGXTT/l4iISFLzu84ys3fMzJnZfXm2VzezqWa2y8z2m9lsM2sbzyySyw9bYNlj3vpZD4FZwceLiIhIvqIZAYZz7i3gLTNrDtQBdjvnVsclWYJbtBUyHXSoC5U0j6mIiEjS86vOMrPBQLsw2w14A8gAhgF7gTHAXDNr75zbEu9sSW/hPXDsELQYBHU7+51GRESkVIuqAZbNObcGWBPjLElFlz+KiIhIOCVZZ5lZdWASMBLv0svc+gPdgb7Oubmh4xcC64FbgeElkTFp7f4SVjwDVsa786OIiIgUS8SXQJrZJDN7Lp99z5nZhNjFSnyLtnrLbmqAiYiIJD0f66zxwArn3Ath9vUHtmU3vwCcc/vwRoUNiFMeyfbxXeCyoO21UKOF32lERERKvWhuI9MfeDeffbPw5q2QCOw/Aiu+hRSDM+r5nUZEREQCoMTrLDPrAVwB/D6fQ1oDK8JsXwk0NrNKsc4kId9+Bl+9CGXSoNv/8zuNiIhIQoimAdYA2JTPvi2h/RKBZTu8+b9a19b8XyIiIgKUcJ1lZuWAp4BHCphnrAbevF957Qktq4d53+vMbImZLdm5c2dswiajj+/ylu1uhMoqsUVERGIhmgbYXqB5PvuaAz8WP05yWLzNW3ap728OERERCYySrrNuBcoD98fyTZ1zTzvnOjnnOtWuXTuWb508diyGtTOhbAXo8ie/04iIiCSMaBpgs4E7zeyk3BtDz28H3otlsESWPf9XZ/2gJyIiIp4Sq7PMrDFwB/D/gDQzq2Zm1UK7s5+XwWvKnTDKC29kGIQfHSbF9VHokscOw6DiSQUfKyIiIhGL5i6Q/w9YDHxtZm/y03D8C4BDwJ2xj5d4jmZ6l0ACdNL8XyIiIuIpyTqrGZAOzAizb1To0QFvrq9+YY5pBWxyzmn0f6xtWQAbZkG5ytB5tN9pREREEkrEDTDn3AYz6wzcC5wL1AR2Aa8CdzvnNsYnYmJZuRMOHoNm1aB2Rb/TiIiISBCUcJ21HOgTZvtcvKbYNGANMBO42sx6Oec+ADCzKsCFwD9imEeyfRwa/XXGSChf098sIiIiCSaaEWA45zbg3S1IimhRaP4vXf4oIiIiuZVUneWc+w6Yl3e7mQFsdM7NCz2fCSwEZpjZaLxLHscABjwc75xJZ9P7sHkepFWDjiP9TiMiIpJwopkDTGJgcWj+L02ALyIiIkHmnMvCuwTzPeAJvNFomUAf59xmP7MlHOdgQegq186jIb1awceLiIhI1KIaAWZmvYDBQGO8uSNyc865s2MVLBE5l+sOkBoBJiIiIrn4XWc55yzMtj3ANaGHxMuGd2D7QihfCzoM9zuNiIhIQoq4AWZm1wN/BfYAXwGH8x4Sw1wJae1e2HsI6lSERlX8TiMiIiJBoToriTn3050fO98G5Sr5m0dERCRBRTMC7Ba8CU+vcc4diVOehJZ998eO9cBUxoqIiMhPVGclqzWvwzdLoWJdaH+T32lEREQSVjRzgDUAnlVRVnSfbveWHer6m0NEREQCR3VWMnJZ8PFd3nqX2yG1gr95REREElg0DbClQLN4BUkG2SPAzqjnbw4RERFZBdmaAAAgAElEQVQJHNVZyWj1i7Drc6jcCE6/zu80IiIiCS2aBthw4A9m1jNeYRLZj0dg9W4omwJt6/idRkRERAJGdVayycqEhWO99W53Qtk0X+OIiIgkumjmAHsDqALMNbMDwN48+51zrknMkiWYz76BLAdtakN6VPfeFBERkSSgOivZfPUi7PkSqmRA66v9TiMiIpLwomnFzAFcvIIkumWh+b90+aOIiIiEoTormbgs+GSct971diiT6m8eERGRJBBxA8w5d1UccyS8T0Pzf2kCfBEREclLdVaS+epl2P0FVG4Mra/0O42IiEhSiGYOMCki5zQBvoiIiIiQZ/TXGChTzt88IiIiSSKqBpiZtTWzl8xsp5kdCy3/bWZt4xUwEWzaB3sOQq3y0KiK32lEREQkiFRnJYk1r3l3fqzUUHN/iYiIlKCIG2Bm1hn4L9AHeBOYEFr2BT4xs44RvMfFZvaamW02s4NmttrMHjSzynmOq25mU81sl5ntN7PZpbn4W5p9+WM9MPM3i4iIiARPLOosKQWcg4X3eutd/qQ7P4qIiJSgaCbBfxBYAZztnPshe2OoeTU7tL9fIe8xCtgKjAG2AO2BsUAfM/uZcy7LzAzvTkgZwDC8uyCNwbsrUnvn3JYoMgdC9gT4mv9LRERE8hGLOkuCbu1M2PkZVKoPbX/rdxoREZGkEk0DrBswNHdRBuCc+8HMxgN/i+A9LnTO7cz1fJ6Z7Qm9tjfwPtAf6A70dc7NBTCzhcB64FZgeBSZA+Hzb71lezXAREREJLxY1FkSZLlHf3W+Dcqm+5tHREQkyUQzB1hht+Yu9NbdeZpf2RaHlg1Cy/7AtuzmV+h1+/BGhQ2IIGegHMmEL0J/6jZ1/M0iIiIigVXsOksCbt1b8O2nULEutP2d32lERESSTjQNsP8Ct4eZr6sicBvwSREz9AotV4WWrfEuAchrJdDYzCoV8XN88dVuOJwJTatBVU3zICIiIuHFq86SIHAOPske/XUrpJb3N4+IiEgSiuYSyNuBecBGM3sT2A7UBX4BVOSnRlbEzKwBcC8w2zm3JLS5BrAhzOF7QsvqwI9h3us64DqAxo0bRxslbrIvf2yr0V8iIiKSv5jXWRIgG96BHYuhQh04/Xq/04iIiCSliEeAOecW4c1P8T5wHvBH4HxgLtDVObe4gJefIDSS63XgGFDse0A75552znVyznWqXbt2cd8uZv73jbdsd5K/OURERCS4Yl1nSYA4Bwvv8dY7jYbUCv7mERERSVIFjgAzsxTgl8B659wK59z/gIvzHNMW746Nn0f6oWZWHm9Or2ZArzx3dtyLN8orrxq59pcan4UaYKerASYiIiK5xKvOkoDZOBu2/xfK14L2N/qdRkREJGkVNgJsCPACYS45zOUH4AUzGxzJB5pZKvAS0An4hXMub0G3Em8esLxaAZuccwVlCZRDx2D1bjCgdXAGpYmIiEgwxLzOkoA5bvTXKEit6G8eERGRJFZYA2wo8KxzbkN+B4T2TQOuLOzDQr90Pg/0BQY658JN6DoTaGBmvXK9rgpwYWhfqfHlLjiWBc1rQMVyfqcRERGRgIlpnSUBtHkubPsI0mtA+5v8TiMiIpLUCmuAnQG8G8H7zMYb0VWY/wMGAROB/WbWLdejYeiYmcBCYIaZXWpm54W2GfBwBJ8RGJr/S0RERAoQ6zpLgiZn9NctUK5ywceKiIhIXBXWAKtMZHNu7Q0dW5ifh5Z34DW5cj+uBXDOZQEXAO8BTwCvAplAH+fc5gg+IzD+l30HSDXARERE5ESxrrMkSDZ/AFvmQ3p1aH+z32lERESSXoGT4AO7gCbAgkKOaxw6tkDOuYxIQjnn9gDXhB6lVvYIsNPr+JtDREREAimmdZYETPborzNGQloVf7OIiIhIoSPAFhDZnBNXUXjxllQOHIWv90DZFGilCfBFRETkRKqzEtWWD735v9KqQodhfqcRERERCm+APQqcbWaTzOyEadzNLNXMHsWb1H5SPAKWVl/ugiwHzatDemHj7ERERCQZqc5KVAvv9ZYdRkB6NX+ziIiICFDIJZDOuYVmdgvepPVDzOxdYGNodxPgXKAmcEs+d3RMWl/s9JatdfmjiIiIhKE6K0Ft/Rg2zfYmve/4B7/TiIiISEihY5Occ4+a2afAbcCvgPKhXQeBecBDzrkP45awlFqZ3QDT5Y8iIiKSD9VZCeiT7NFfw70J8EVERCQQIro4zzk3H5hvZilArdDm3c65zLglK+WyR4Bp/i8REREpiOqsBLL9v7BhFqRWgo4j/U4jIiIiuUQ1O5VzLgv4Nk5ZEsaxLFgVuleTGmAiIiISCdVZCSBn7q+boXxNf7OIiIjIcQqbBF+KYN1eOJwJDatA1TS/04iIiIhI3O1YAuv/A6kVoeMtfqcRERGRPNQAiwPN/yUiIiKSZBbe4y3b3QQVahV8rIiIiJQ4NcDi4As1wERERESSx44lsO5NKFsBOo/2O42IiIiEoQZYHGgCfBEREQkqM7vYzF4zs81mdtDMVpvZg2ZWOc9x1c1sqpntMrP9ZjbbzNr6lTvQsuf+av97qKACUEREJIjUAIsx53QJpIiIiATaKCATGAP8HPgrcCPwXuhOlJiZAW8A5wPDgF8DqcBcM2voR+jA+mYprHsjNPprlN9pREREJB9R3QVSCrfjR9h7CKqlQ71KfqcREREROcGFzrmduZ7PM7M9wN+A3sD7QH+gO9DXOTcXwMwWAuuBW4HhJZo4yD4Ozf3V/vdQoY6/WURERCRfGgEWY7lHf5n5m0VEREQkrzzNr2yLQ8sGoWV/YFt28yv0un14o8IGxDdhKaLRXyIiIqWGGmAxtlLzf4mIiEjp0yu0XBVatgZWhDluJdDYzDTOHXKN/rpJo79EREQCTg2wGPtyl7dspbtfi4iISClgZg2Ae4HZzrkloc01gL1hDt8TWlbP572uM7MlZrZk585wA80SyDefhkZ/ldedH0VEREoBNcBibPVub3mqGmAiIiIScKGRXK8Dx4Cri/t+zrmnnXOdnHOdatdO8OHwCzX3l4iISGmiSfBj6NAxWP8dlDFoHvZ3UREREZFgMLPyeHN6NQN6Oee25Nq9l/CjvGrk2p+8vvkU1s7U6C8REZFSRCPAYujrPZDloGl1SFNrUURERALKzFKBl4BOwC+cc5/nOWQl3jxgebUCNjnnfoxzxGDLHv3VTnN/iYiIlBZqgMXQ6tD8X6fV9DeHiIiISH7MLAV4HugLDHTOfRLmsJlAAzPrlet1VYALQ/uSl0Z/iYiIlEoapxRDX2r+LxEREQm+/wMGAfcD+82sW659W0KXQs4EFgIzzGw03iWPYwADHi7hvMGy8F5v2e4mqHiSv1lEREQkYhoBFkMaASYiIiKlwM9Dyzvwmly5H9cCOOeygAuA94AngFeBTKCPc25zSQcOjG+WwdrXNfpLRESkFNIIsBjKGQGmBpiIiIgElHMuI8Lj9gDXhB4C8PHd3lKjv0REREodjQCLkb0H4dv9UCEVGlX1O42IiIiIxNS2hbDuDUitqNFfIiIipZAaYDGSPfqrRQ1IMX+ziIiIiEgMOQcLbvfWz/iDRn+JiIiUQmqAxciXofm/NAG+iIiISILZNAc2z4O0atBplN9pREREpAjUAIuR1aERYJoAX0RERCSB5B791fk2SK/mbx4REREpEjXAYkQjwEREREQS0JrXYcdiqHASnDHM7zQiIiJSRGqAxYBz8JVGgImIiIgklqxM+OgOb73bnd4E+CIiIlIqqQEWA9t+gP1HoWZ5qFnB7zQiIiIiEhNf/gN2fwFVmkDb3/mdRkRERIpBDbAY+HqPtzxFo79EREREEkPmEfj4bm/9zLFQNs3XOCIiIlI8aoDFQHYDrHl1f3OIiIiISIx8PhX2rYcaLaHVUL/TiIiISDGpARYDazQCTERERCRxHN4HH4/11ruPg5QyvsYRERGR4lMDLAZyLoGs4W8OEREREYmBT+6HgzuhQQ845SK/04iIiEgMqAFWTM7lugRSDTARERGR0u27dbBssrfe+89g5m8eERERiQk1wIpp5wH4/jBUSYM6ugOkiIiISOn24W3eBPithkLdzn6nERERkRhRA6yYcl/+qB8IRUREREqxLR/CVy9B2fLQ4wG/04iIiEgMqQFWTLr8UURERCQBuCyYN9Jb73wrVG7obx4RERGJKTXAimmNJsAXERERKf2+mAHfLIVK9aHzaL/TiIiISIypAVZMugOkiIiISCl3dD8suN1b7/EApFb0N4+IiIjEXFm/A5R2a3Z7S10CKSJSPFlZWezatYvvvvuOzMxMv+OIAJCenk7Dhg1JTU31O4rE06Lx8ONWOKmjN/m9iEgpofpJEl2ZMmWoVq0atWrVIiWleGO41AArhr0HYddBqJAK9Sv7nUZEpHTbsmULZkZGRgapqamY7iwiPnPOsXv3brZs2ULTpk39jiPxsmc1LB7vrfd+FEwXSIhI6aH6SRKZc46jR4/yzTffsGXLFho3blys99O/8MWQPf9X8+qQov/OiIgUy/79+2nQoAHlypVT8SaBYGbUrFmTQ4cO+R1F4sU5mH0jZB6BNr+Fhj38TiQiEhXVT5LIzIxy5crRoEED9u/fX+z3UwOsGHQHSBGR2CrusGaRWNP/mUhwq56HzXMhvSb0HO93GhGRIlH9JIkuVn/H9b+UYliz11uqASYiIiJSyhzYCfP+6K33egTK1/Q3j4iIiMSVGmDFsC7UAGtW3d8cIiIiIhKlOTfDwZ3QqDe0vtLvNCIiIhJnaoAVw/pQA+xkNcBERERytGnThrFjx+Y8z8jI4JFHHinwNdOnT6dSpUpxTiYS8tVL8NW/IbUinPcM6FJXEZGk17t3b26++Wa/Y8RMpUqVmD59es5zM+Oll14q8DVjx46lTZs2cU7mHzXAiuhIJmz+HgxoXNXvNCIi4perrroKM8PMKFu2LI0bN+bGG29k7969xx2XkZGBmfHhhx8etz2/QuPIkSPUrl2bSpUqsW/fvrj+GeJt8eLF3HTTTTnPwxVgv/nNb1i3bl2J5nrhhRcwMy644IIS/Vzx2YGdMDv097Hnw1BVd/gUESlpueun1NRUmjVrxqhRo2Iy0XkkjZ5wXnnlFR588MFif35Qbd++nQsvvBCADRs2YGYsWbLkuGNGjRrFBx98UKK5HnzwQcysRJqPaoAV0cZ9kOmgYRVIL+t3GhER8dM555zD9u3b2bBhA1OnTuXNN988ruGTLT09ndtuuy2i93zttddo2rQpZ555Jv/4xz9iHblE1a5dmwoVKhR4TPny5alTp04JJYJ169YxevRozjrrrBL7TAkAlwWzrg5d+tgH2t3gdyIRkaSVXT+tW7eO++67jyeeeILRo0fne/zRo0fjmqdGjRpUrlw5rp/hp7p165KWllbgMZUqVaJmzZKbE/OTTz7h6aef5vTTTy+Rz1MDrIjWa/4vEREJSUtLo27dujRs2JB+/fpxySWX8O67755w3HXXXceyZct45ZVXCn3PadOmMXToUK644gqmTZtWpFxHjhzh9ttvp0mTJqSlpdGsWTMee+yxnP3z58+na9eupKenc9JJJzFy5EiOHDmSs793797cdNNN3H777dSqVYs6deowatQosrKyco759ttvGTBgAOXLl6dJkyY888wzJ+TIfQlkRkYGAIMGDcLMcp6HuwTyqaeeonnz5pQrV47mzZszZcqU4/abGU8//TSDBg2iYsWKNGvWjBkzZhT6vRw9epTBgwdz//3306xZs0KPlwSydBKsewvSq8P508FUCouI+CW7fmrUqBGXXXYZl19+Oa+99hoA8+bNw8z4z3/+Q5cuXShXrhyzZs0CCq4P8qszAN544w06duxIeno6TZs25Y477jih7sk9CikjI4P77ruP66+/nipVqtCwYUMmTJgQ9Z9z37593HjjjdSrV4/09HRatmzJv/71r5z9r7zyCm3btiUtLY1GjRpx//3345yLKseaNWvo3bs36enpnHrqqbz55psn5Mg9Mq5pU2/0c+fOnTEzevfuDZx4ZUJWVhbjxo2jUaNGpKWl0bZtW15//fWc/dkjyV5++WXOPfdcKlSoQKtWrXjvvfci+l6GDBnCM888Q/XqJdNY0dilItIE+CIi8ddksj+fu3FE0V+7bt063nnnHVJTU0/Y16hRI4YNG8aYMWPo378/ZcuG/2d448aNzJs3jxkzZlChQgVuvPFGPvvsM9q1axdVliuvvJIPP/yQyZMn06FDB7Zu3cqGDRsA2Lp1Kz//+c8ZOnQo06dPZ+3atVx77bWkpKQwceLEnPd4/vnnGTFiBB9//DHLly/nsssuo2PHjgwePBjwLmHYuHEjs2fPpkKFCowcOTLnM8JZvHgxderUYcqUKVxwwQWUKVMm7HGvvvoqN998M5MmTaJfv37MmjWLm266ibp16+YM3we49957eeihh3jwwQeZNm0a11xzDT179qRx48b5ZrjjjjvIyMjgyiuvZO7cuVF8o1Kqbf8vfPgnb/286VAl/78jIiKl1kSf5jS8xRV+TCHS09M5fPjwcdtuu+02Jk6cSPPmzalcuXKh9UF+dcasWbMYMmQIkydPpmfPnmzatIkbbriBw4cPFzhP6aRJk7jnnnsYPXo0b7/9NsOHD6dHjx6ceeaZEf2ZnHP84he/YO/evTz77LOceuqpfP311xw4cACApUuXMmjQIO68806GDBnC4sWLcxpdw4YNiyhHVlYWv/rVr6hevToLFy7kwIEDjBgx4oTvMrdFixbRpUsX3nnnHdq1a0e5cuXCHjd58mQmTJjAk08+SadOnZgxYwYXXXQRS5cupX379jnH3XHHHUyYMIEnnniC++67j0svvZSNGzcWOL/rddddx8UXX0yfPn245557Ivo+i0sNsCJam90Aq+ZvDhER8d8777xDpUqVyMzM5NChQwD8+c9/DnvsmDFjmDp1KlOnTuWGG8JffvXss89y7rnnUrt2bQAuuugipkyZwl/+8peIM3399df885//5O233+b8888HoFmzZjmX/D3xxBPUr1+fJ554gpSUFFq2bMlDDz3E9ddfz7hx43IuWWzVqhX33nsvAC1atGDKlCnMmTOHwYMH89VXX/H222+zYMECunfvDsDf/va3AkdVZf+ZqlWrRt26dfM97pFHHmHo0KE5v8S2aNGCpUuXMn78+OMaYEOHDuXyyy8HYNy4cUyePJn58+fnbMvr3Xff5d///jfLly8v/EuUxLH/G3jjEsg6Bmf8AZr39zuRiIjksmjRIp5//nnOOeec47aPHTuWfv365TwvrD7Ir864//77GT16NFdffTUAJ598MuPHj+fyyy9nwoQJWD43Q+nXr1/OZw0bNozHHnuMOXPmRNwAmz17NgsXLmTlypW0bNkS+Gn0FXj1Yq9evXIaQC1atODrr79m/PjxxzXACsoxe/ZsvvjiC9avX5/zA+Cjjz5a4DQP2d9TzZo1C63HRo0axWWXXQZ4PzzOnz+fRx555LhR9yNHjsypzx544AH+/ve/s3z5cnr06BH2fadMmcKaNWsiGrkfS2qAFdH677ylRoCJiMRPcUZilaSePXvy9NNPc/DgQaZMmcLatWsZPnx42GOrV6/OmDFjuOeeexg6dOgJ+7Oysnj22Wd5+OGHc7YNHTqUSy65hEceeYT09PSIMi1btoyUlBT69OkTdv+qVavo1q0bKSk/XQLWo0cPjhw5wpo1a3LmYsg7J0P9+vX59ttvc94jJSWFLl265Oxv0qQJ9evXjyhjQVatWsU111xz3LYePXowc+bM47blzle2bFlq166dky+vnTt3ctVVV/HCCy9QrZp+wUoaRw/Aa/3hh01Qrxv0HO93IhGR+InBSKySkv0D4rFjxzh69CgDBgzg8ccfP+6YTp06Hfc80vogr6VLl7Jo0SLGj//p34CsrCwOHjzIjh07qFevXtjXFVQHRWLZsmXUq1cvp/mV16pVq/jlL3953LYePXpwzz338P3331OlSpVCc6xatYoGDRocN/q9a9eux9V4RfH999+zbdu2nB85c+f7z3/+c9y23Pmy68D8vqfVq1dz++23s2DBgrBXTMSTGmBFpEsgRUQkW4UKFWjevDkAjz32GH369GHcuHGMHTs27PHDhg3j8ccfDztK7N1332XTpk0MGTKEIUOG5GzPzMzk5ZdfPm5bvOT+FTRvYWJmx80Blvf4eMv7WZHky7Zy5Uq2b9/O2WefnbMt+9iyZcuycuVKTj311BgnFl+5LHjnStixCKpkwIDXoEz4yzxERKRkZf+AmJqaSv369cM2QypWrBjRexVWi2RlZXH33XczaNCgE/Zlj4YKJ5o6I9aircdKUkH1WPa+/PItXLiQXbt20bp165xtmZmZzJ8/nyeffJL9+/cXOll/UWnmzyLYdwh2H4TyZaFu/pe0iohIkrr77rsZP34827ZtC7s/PT2dcePGMWHCBHbu3HncvmnTpnHRRRexfPny4x6/+93vopoMv3379mRlZeU7x1XLli355JNPjitOFixYQLly5Tj55JMj+ozTTjuNrKwsFi1alLNt06ZN+f65s6WmppKZmVngMS1btuSjjz46btuCBQto1apVRNnC6dy5M59//vlx32v//v0566yzWL58+XGXJEgCcFnw3g3w1UtQrgpc9BZUPMnvVCIiEpL9A2KTJk0iHgkUSX0Qrs4444wz+PLLL2nevPkJj/zmZI2FDh06sH37dlatWhV2f35/noYNG0Z8R8qWLVuydetWNm/enLNt0aJFBTbIsuf8Kqgeq1KlCvXr1495PTZw4MAT6rFOnTpx6aWXsnz58nznI4uFwI4AM7NGwCTgXMCA2cAfnHObfA0GrAtd/ti0OqT4NMegiIgEV+/evWnVqlXOLb3DGTp0KBMnTuSZZ57JaTjt3LmTmTNn8uKLLx53Bx6A3/72t5x55pmsXbs2ogZVixYtuOSSS7j22muZPHkyZ5xxBlu2bGHDhg0MHTqUm266iUcffZSbbrqJESNGsG7dOv70pz9x880358z/VZhTTz2V888/n+uvv56nn36a8uXL88c//pHy5csX+LqMjAzmzJlDr169SEtLC3vnn9GjRzNo0CA6duxIv379eOedd3j++ecjuoNmfipWrHjC91qtWjWOHTt2wnbxBLkeK1BWJsy6Br74O5RNh/6vQM2iF+siIhIMkdQH4eqMu+66iwsuuIAmTZpwySWXULZsWVasWMGiRYuOm3Yi1s4++2y6du3Kr3/9ayZNmkSLFi1Ys2YN+/fvZ+DAgdxyyy107tyZsWPHctlll7F48WImTpzIAw88EPFnnHPOOZx22mlcccUVTJo0iYMHDzJy5MgCG3t16tShfPnyzJo1i4yMDNLT06lateoJx40ePZq77rqLU045hY4dOzJjxgw+/PBDPv300yJ9H+DVXnmnoqhYsSI1atSIez0WyBFgZlYBeB84DbgSGAqcAsw1s8jGQMbROk2ALyIihbjllluYNm0aGzduDLs/JSWF8ePH50yaD/Dcc8+RlpbGeeedd8LxXbp0oVGjRjmjwMaOHVvocP+///3vXHbZZQwfPpzTTjuNq666in379gHQoEED3n77bZYtW0b79u255pprGDx4cFQFF8D06dNp2rQpffv25cILL+Syyy477pbj4UycOJG5c+fSqFEjOnToEPaYgQMH8vjjjzNp0iRatWrF5MmTeeKJJ46bAF/iK+j1WL4O74M3BnnNr9SKcNHb0OTswl8nIiKBF0l9EK7OOO+883jrrbeYO3cuXbp0oUuXLjz00EMF3jU6EldddVWBdU9KSgpvv/023bt35/LLL6dly5aMGDGCI0eOAN7ItBdffJGXX36ZNm3a8Kc//SnnB8lIpaSk8Oqrr5KVlUXXrl254ooruPPOOwu8jLBs2bI89thjTJ06lfr16zNgwICwxw0fPpzRo0dz66230qZNG1599VVefvnlqO9MHhTmXPAmyTOzEcCfgVOdc2tC25oCXwO3OufC31orpFOnTm7JkiVxyzfhY/jLYhjeBW6J7OYPIiJSiFWrVuU7Qaic6Morr2THjh3MmjXL7ygJr6C/m2a21DnXKezOUi7o9VhYOxbDm5fCvnVQrrLX/GrQvfDXiYiUUqqf/NWrVy9OO+00nnrqKb+jJLxY1GNBvQSyP/BJdrEF4Jxbb2YfAQPwijHfaAJ8ERHxk3OO999/nzlz5vgdRRJboOux4+xZDYsf9kZ9ZR2DOh3ggn9B9VP8TiYiIglq3759rF69uljTM0jJCmoDrDXwepjtK4ETb9tQwnQJpIiI+MnMjpvoVCROgluP7f0a1rwGu7+A3SthxxLAgaXAGSPgrPFQNj53kBIREQGoWrUqO3bs8DuGRCGoDbAawN4w2/cAvo67ynKwPjQJvkaAiYiISAILbD3GrhUw/9afnpcpB62vgk6joXpz32KJiIhIcAW1ARY1M7sOuA4o9kR2BTmaCX88E779ESrrh0URERGRHCVVj3HSGdBhmHdnx5qtoNbpkK6h+SIiIpK/oDbA9hL+l8X8fonEOfc08DR4k67GK1haWbihY7zeXUQkuTnnCr2zoUhJCuLNgkpQYOsxqjSBvo/F7e1FREoT1U+S6GJVj6XE5F1ibyXevBN5tQK+KOEsIiJSAlJTUzl48KDfMUSOc/ToUcqWDervhXGnekxEJOBUP0kyOHjwIKmpqcV+n6A2wGYC3cysWfYGM8sAuof2iYhIgqlTpw5bt27lwIEDyT7qRgIiKyuLb775hqpVq/odxS+qx0REAk71kyQy5xwHDhxg69at1KlTp9jvF9SfNKcANwOvm9mdgAPGAZuBp/wMJiIi8VGlShUAtm3bxtGjR31OI+KpWLEitWrV8juGX1SPiYgEnOonSXSpqamcdNJJOX/XiyOQDTDn3H4z6wtMAm6WKw8AAAsBSURBVJ4DDJgD/ME596Ov4UREJG6qVKkSk3/cRKT4VI+JiJQOqp9EIhPIBhiAc24T8Gu/c4iIiIgkK9VjIiIikiiCOgeYiIiIiIiIiIhITKgBJiIiIiIiIiIiCU0NMBERERERERERSWhqgImIiIiIiIiISEIz55zfGWLOzHYCG+P8MbWAXXH+DCmczkNw6FwEg85DMOg8BEe8z0UT51ztOL5/qaV6LKnoPASDzkNw6FwEg85DcASiHkvIBlhJMLMlzrlOfudIdjoPwaFzEQw6D8Gg8xAcOheJTec3GHQegkHnITh0LoJB5yE4gnIudAmkiIiIiIiIiIgkNDXAREREREREREQkoakBVnRP+x1AAJ2HING5CAadh2DQeQgOnYvEpvMbDDoPwaDzEBw6F8Gg8xAcgTgXmgNMREREREREREQSmkaAiYiIiIiIiIhIQlMDTEREREREREREEpoaYFEws0Zm9pKZ7TOz783sFTNr7HeuRGVmF5vZa2a22cwOmtlqM3vQzCrnOa66mU01s11mtt/MZptZW79yJwMze8fMnJndl2e7zkUJMLNfmNl8M/sx9N+iJWbWN9d+nYc4M7PuZvaumX1rZj+Y2admdk2eY3QeYsjMGprZ42a20MwOhP4blBHmuIi+dzNLN7MJZrY99G/MQjPrWRJ/Fike1WMlS/VYcKke85fqMf+pHit5pb0eUwMsQmZWAXgfOA24EhgKnALMNbOKfmZLYKOATGAM8HPgr8CNwHtmlgJgZga8AZwPDAN+DaTinZeGfoROdGY2GGgXZrvORQkws+uB14GlwK+AQcCLQIXQfp2HODOz04HZeN/r74CLgMXANDO7MXSMzkPsNQcuAfYCH4Y7IMrvfRre+bsLuADYDswys/ZxSS8xoXrMF6rHAkj1mL9Uj/lP9ZhvSnc95pzTI4IHMALvH//mubY1BY4Bf/Q7XyI+gNphtl0BOKBv6PmA0PM+uY6pCuwBHvP7z5BoD6A6sAMYHPre78u1T+ci/t9/BnAQ+EMBx+g8xP88PAAcASrl2b4QWKjzELfvPSXX+rWh7zcjzzERfe94/6fRAVfn2lYWWA3M9PvPqkeBfw9Uj5X8d656LGAP1WO+f/+qxwLwUD3m2/dequsxjQCLXH/gE+fcmuwNzrn1wEd4J1hizDm3M8zmxaFlg9CyP7DNOTc31+v24XWcdV5ibzywwjn3Qph9Ohfxdw2QBTxZwDE6D/FXDq/gOpBn+z5+Glmt8xBjzrmsCA6L9HvvDxwF/pXruGPAP4HzzCwtJqElHlSPlTDVY4GkesxfqseCQfWYD0p7PaYGWORaAyvCbF8JtCrhLMmsV2i5KrQs6Lw0NrNKJZIqCZhZD7xffH+fzyE6F/HXA/gSuNTM1prZMTNbY2a5z4nOQ/xNBwx4zMzqm1k1M/sdcDYwKXSMzoM/Iv3eWwPrnXN5i+aVeAV18/hFlGJSPRYMqsd8onosEFSPBcN0VI8FVWDrMTXAIlcD7zrXvPbgDUOWODOzBsC9wGzn3JLQ5oLOC+jcxISZlQOeAh5xzq3O5zCdi/irjzfXzQTgIaAf8B7wFzMbETpG5yHOnHMrgN7AQGAr3vf9f8ANzrl/hg7TefBHpN97YcfViHEuiR3VYz5TPeYf1WOBoXosAFSPBVpg67GysX5DkXgIdYlfx5vj42qf4ySjW4HywP1+B0lyKUBl4Crn3Cuhbe+H7rwyBpjsU66kYmanAC/j/Tp1A948IAOAJ83skHPueT/ziYjEi+ox36keCwbVYwGgekyKQg2wyO0lfIc4v66lxIiZlce7XrgZ0Ms5tyXX7oLOS/Z+KQbzbi1/B94kh2l5rsVOM7NqwA/oXJSE3Xi/OL6XZ/u7wPlmVg+dh5LwAN58BRc6546Ets0xs5rAZDN7AZ0Hv0T6ve8FmhRw3J4w+yQYVI/5RPWYv1SPBYrqsWBQPRZcga3HdAlk5FbiXaOaVyvgixLOkjTMLBV4CegE/MI593meQwo6L5uccz/GOWIyaAakAzPw/iOV/QDv1uh7gbboXJSElREeo/MQX22B/+UqtrItAmoCddB58Euk3/tKoKmZVQhz3BFgDRJUqsd8oHosEFSPBYfqsWBQPRZcga3H1ACL3Eygm5k1y94QGubaPbRPYszMUoDngb7AQOfcJ2EOmwk0MLNeuV5XBbgQnZdYWQ70CfMArwjrg/cfJ52L+Hs1tDwvz/bzgS3Oue3oPJSEHcDpoblYcusKHML7tUrnwR+Rfu9vAKnAoFzHlQV+A7zrnDtcMnGlCFSPlTDVY4Gheiw4VI8Fg+qx4ApsPWbOuVi/Z0Iys4rAZ3jXFt8JOGAc3vXfp6t7HHtm9le867nvB97Ms3uLc25LqChbADQCRuP9+jUGOB1o55zbXIKRk4qZOeB+59ydoec6F3FmZgbMAdrhXQaxDu8fjGuBq51z03Ue4s/MLgZexLvU4Qm8fxf6492Ra5Jz7o86D/ER+u7Bu8PTDfz/9u4eRK4qDAPw+7lbqEWKxUpQAtqJBCKCCP5gJ4goCoIQUgmaUhC0iKQQLARBQbDxB0khWCiCyEqKqCgKssGgYGEw2PgTZcX4lxR7LO4sLMMqO0vmzs6d54HDzj3cHc49d2He/e65d5IjSc4lOdda+3CSea+qN9P98/JEku+SPJbkniS3ttbW+jkiJiWP9U8e29vksf7JY3uDPDY7c53HWmvaDluSa9M9aO/3dPfYv5Nk/6zHNdSW5Gy6YLtdO7Zlv5Ukr6ar8v+V0QfSrMc/9DY6D8+M9TkX05/3fem+4eandEuDTyd52Hno/TzcneRkug/78+muzB9JsuQ8THXe/+sz4eSk857uQdLPp7uC/E+Sz5PcOetj1Hb0dyCP9Tvf8tgebvLYzOZdHtsDTR6b2bzPbR6zAgwAAACAQfMMMAAAAAAGTQEMAAAAgEFTAAMAAABg0BTAAAAAABg0BTAAAAAABk0BDAAAAIBBUwAD5lZVtR20s6N9X998DQDApSGPAfOiWmuzHgPArlTVLWNdbyf5MsmxLX0XWmunquq6JPtaa6f6Gh8AwNDJY8C8WJ71AAB2q7X22dbtqrqQ5Jfx/tG+Z3obGADAgpDHgHnhFkhgIYwvua+q/aMl+Y9W1bNV9WNVna+q41V1ZVVdX1WrVfVHVX1bVYe3ec8DVfVuVa1X1d9V9UlV3dbrgQEAzAl5DJglBTBg0T2V5Ookh5M8neShJC+nW77/XpL7k5xO8lpV3bD5S1V1MMmnSVaSPJLkgSS/JjlRVTf1eQAAAHNOHgOmzi2QwKI701rbvJq4OrpieCjJodba8SSpqi+S3JvkwSRfj/Z9Lsn3Se5qrV0c7bea5KskR5Pc198hAADMNXkMmDorwIBF9/7Y9jejn6ubHa219SQ/J7kmSarqiiR3JHkryUZVLVfVcpJKciLJ7dMeNADAgMhjwNRZAQYsuvWx7Yv/03/56PVKkqV0VxaPbvemVXVZa23jUg0SAGDA5DFg6hTAACb3W5KNJC8leWO7HYQtAICpkseAiSiAAUyotfZnVX2c5ECSNeEKAKBf8hgwKQUwgN15PMlH6R7U+kqSH5JcleRgkqXW2pOzHBwAwAKQx4Ad8xB8gF1ora0luTndV22/mOSDJC8kuTFdEAMAYIrkMWAS1Vqb9RgAAAAAYGqsAAMAAABg0BTAAAAAABg0BTAAAAAABk0BDAAAAIBBUwADAAAAYNAUwAAAAAAYNAUwAAAAAAZNAQwAAACAQfsXWTXlHtH+VogAAAAASUVORK5CYII=" id="294" name="Shape 294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egewie\DATA\Teaching\Download.png" id="295" name="Shape 2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040" y="1628800"/>
            <a:ext cx="489654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5854727" y="4209363"/>
            <a:ext cx="25262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protein degradation rate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5817721" y="4509120"/>
            <a:ext cx="26427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changes final steady state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and response time</a:t>
            </a:r>
            <a:endParaRPr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107504" y="-129257"/>
            <a:ext cx="8880921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mRNA induction upon to TNFα stimulation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0" l="0" r="0" t="9333"/>
          <a:stretch/>
        </p:blipFill>
        <p:spPr>
          <a:xfrm>
            <a:off x="755576" y="2363054"/>
            <a:ext cx="3240360" cy="3581843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/>
          <p:nvPr/>
        </p:nvSpPr>
        <p:spPr>
          <a:xfrm>
            <a:off x="773899" y="1994322"/>
            <a:ext cx="609465" cy="53090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Shape 305"/>
          <p:cNvSpPr/>
          <p:nvPr/>
        </p:nvSpPr>
        <p:spPr>
          <a:xfrm>
            <a:off x="2502091" y="5679445"/>
            <a:ext cx="609465" cy="26545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 b="22041" l="17576" r="55885" t="72491"/>
          <a:stretch/>
        </p:blipFill>
        <p:spPr>
          <a:xfrm>
            <a:off x="2343099" y="5720489"/>
            <a:ext cx="859971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 b="22041" l="17576" r="55885" t="72491"/>
          <a:stretch/>
        </p:blipFill>
        <p:spPr>
          <a:xfrm>
            <a:off x="2495499" y="5891139"/>
            <a:ext cx="859971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b="22041" l="17576" r="55885" t="72491"/>
          <a:stretch/>
        </p:blipFill>
        <p:spPr>
          <a:xfrm>
            <a:off x="2647899" y="6080529"/>
            <a:ext cx="859971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22041" l="17576" r="55885" t="72491"/>
          <a:stretch/>
        </p:blipFill>
        <p:spPr>
          <a:xfrm>
            <a:off x="2811185" y="6263896"/>
            <a:ext cx="859971" cy="21602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2647899" y="6411963"/>
            <a:ext cx="13335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genes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465631" y="1586203"/>
            <a:ext cx="40575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Schematic pathway representation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2411760" y="2036056"/>
            <a:ext cx="7120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TNFα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313" name="Shape 3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314" name="Shape 314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315" name="Shape 315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62581" y="6236295"/>
            <a:ext cx="170110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Hao &amp; Baltimore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Nature Immunology 2009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(PMID: 19198593)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b="0" l="0" r="0" t="9333"/>
          <a:stretch/>
        </p:blipFill>
        <p:spPr>
          <a:xfrm>
            <a:off x="755576" y="2363054"/>
            <a:ext cx="3240360" cy="358184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/>
          <p:nvPr/>
        </p:nvSpPr>
        <p:spPr>
          <a:xfrm>
            <a:off x="773899" y="1994322"/>
            <a:ext cx="609465" cy="53090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2502091" y="5679445"/>
            <a:ext cx="609465" cy="26545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b="22041" l="17576" r="55885" t="72491"/>
          <a:stretch/>
        </p:blipFill>
        <p:spPr>
          <a:xfrm>
            <a:off x="2343099" y="5720489"/>
            <a:ext cx="859971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b="22041" l="17576" r="55885" t="72491"/>
          <a:stretch/>
        </p:blipFill>
        <p:spPr>
          <a:xfrm>
            <a:off x="2495499" y="5891139"/>
            <a:ext cx="859971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3">
            <a:alphaModFix/>
          </a:blip>
          <a:srcRect b="22041" l="17576" r="55885" t="72491"/>
          <a:stretch/>
        </p:blipFill>
        <p:spPr>
          <a:xfrm>
            <a:off x="2647899" y="6080529"/>
            <a:ext cx="859971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b="22041" l="17576" r="55885" t="72491"/>
          <a:stretch/>
        </p:blipFill>
        <p:spPr>
          <a:xfrm>
            <a:off x="2811185" y="6263896"/>
            <a:ext cx="859971" cy="21602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2647899" y="6411963"/>
            <a:ext cx="13335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genes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465631" y="1586203"/>
            <a:ext cx="40575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Schematic pathway representation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5021188" y="1597089"/>
            <a:ext cx="40190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Quantitative transcriptome profiles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2411760" y="2036056"/>
            <a:ext cx="7120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TNFα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5461073" y="2513592"/>
            <a:ext cx="3292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Dynamics of target gene expression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333" name="Shape 33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334" name="Shape 334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335" name="Shape 335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4">
            <a:alphaModFix/>
          </a:blip>
          <a:srcRect b="23889" l="0" r="0" t="0"/>
          <a:stretch/>
        </p:blipFill>
        <p:spPr>
          <a:xfrm>
            <a:off x="5156323" y="2859966"/>
            <a:ext cx="3748777" cy="34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5156323" y="2822843"/>
            <a:ext cx="270892" cy="19248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5937710" y="6479920"/>
            <a:ext cx="2367956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Genes decompose into three groups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/>
          <p:nvPr/>
        </p:nvSpPr>
        <p:spPr>
          <a:xfrm rot="-5400000">
            <a:off x="7107261" y="6371908"/>
            <a:ext cx="129035" cy="1080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4BD97"/>
          </a:solidFill>
          <a:ln cap="flat" cmpd="sng" w="25400">
            <a:solidFill>
              <a:srgbClr val="C4BD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/>
          <p:nvPr/>
        </p:nvSpPr>
        <p:spPr>
          <a:xfrm rot="-5400000">
            <a:off x="8449921" y="6361397"/>
            <a:ext cx="129035" cy="1080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4BD97"/>
          </a:solidFill>
          <a:ln cap="flat" cmpd="sng" w="25400">
            <a:solidFill>
              <a:srgbClr val="C4BD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/>
          <p:nvPr/>
        </p:nvSpPr>
        <p:spPr>
          <a:xfrm rot="-5400000">
            <a:off x="5873193" y="6361397"/>
            <a:ext cx="129035" cy="1080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4BD97"/>
          </a:solidFill>
          <a:ln cap="flat" cmpd="sng" w="25400">
            <a:solidFill>
              <a:srgbClr val="C4BD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62581" y="6236295"/>
            <a:ext cx="170110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Hao &amp; Baltimore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Nature Immunology 2009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(PMID: 19198593)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107504" y="-129257"/>
            <a:ext cx="8880921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mRNA induction upon to TNFα stimulation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 b="0" l="0" r="0" t="9333"/>
          <a:stretch/>
        </p:blipFill>
        <p:spPr>
          <a:xfrm>
            <a:off x="755576" y="2363054"/>
            <a:ext cx="3240360" cy="3581843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/>
          <p:nvPr/>
        </p:nvSpPr>
        <p:spPr>
          <a:xfrm>
            <a:off x="773899" y="1994322"/>
            <a:ext cx="609465" cy="53090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2502091" y="5679445"/>
            <a:ext cx="609465" cy="26545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 b="22041" l="17576" r="55885" t="72491"/>
          <a:stretch/>
        </p:blipFill>
        <p:spPr>
          <a:xfrm>
            <a:off x="2343099" y="5720489"/>
            <a:ext cx="859971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 b="22041" l="17576" r="55885" t="72491"/>
          <a:stretch/>
        </p:blipFill>
        <p:spPr>
          <a:xfrm>
            <a:off x="2495499" y="5891139"/>
            <a:ext cx="859971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 b="22041" l="17576" r="55885" t="72491"/>
          <a:stretch/>
        </p:blipFill>
        <p:spPr>
          <a:xfrm>
            <a:off x="2647899" y="6080529"/>
            <a:ext cx="859971" cy="216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 rotWithShape="1">
          <a:blip r:embed="rId3">
            <a:alphaModFix/>
          </a:blip>
          <a:srcRect b="22041" l="17576" r="55885" t="72491"/>
          <a:stretch/>
        </p:blipFill>
        <p:spPr>
          <a:xfrm>
            <a:off x="2811185" y="6263896"/>
            <a:ext cx="859971" cy="21602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 txBox="1"/>
          <p:nvPr/>
        </p:nvSpPr>
        <p:spPr>
          <a:xfrm>
            <a:off x="2647899" y="6411963"/>
            <a:ext cx="13335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genes 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465631" y="1586203"/>
            <a:ext cx="40575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Schematic pathway representation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5021188" y="1597089"/>
            <a:ext cx="40190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Quantitative transcriptome profiles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2411760" y="2036056"/>
            <a:ext cx="7120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TNFα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5762389" y="2513592"/>
            <a:ext cx="29140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gene expression clusters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360" name="Shape 36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361" name="Shape 361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362" name="Shape 362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/>
          <p:nvPr/>
        </p:nvSpPr>
        <p:spPr>
          <a:xfrm>
            <a:off x="5156323" y="2822843"/>
            <a:ext cx="270892" cy="19248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4">
            <a:alphaModFix/>
          </a:blip>
          <a:srcRect b="0" l="52991" r="0" t="0"/>
          <a:stretch/>
        </p:blipFill>
        <p:spPr>
          <a:xfrm>
            <a:off x="5538683" y="2852936"/>
            <a:ext cx="2975755" cy="2376272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/>
          <p:nvPr/>
        </p:nvSpPr>
        <p:spPr>
          <a:xfrm>
            <a:off x="5569013" y="2886497"/>
            <a:ext cx="418719" cy="29426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 txBox="1"/>
          <p:nvPr/>
        </p:nvSpPr>
        <p:spPr>
          <a:xfrm>
            <a:off x="62581" y="6236295"/>
            <a:ext cx="170110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Hao &amp; Baltimore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Nature Immunology 2009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(PMID: 19198593)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107504" y="-27384"/>
            <a:ext cx="8880921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TNFα stimulation induces three temporally ordered gene expression clusters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Shape 368"/>
          <p:cNvSpPr txBox="1"/>
          <p:nvPr/>
        </p:nvSpPr>
        <p:spPr>
          <a:xfrm>
            <a:off x="6278302" y="5470502"/>
            <a:ext cx="188224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fast and transient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slow and transient</a:t>
            </a:r>
            <a:endParaRPr b="1" sz="140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slow and sustained</a:t>
            </a:r>
            <a:endParaRPr b="1" sz="14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Unfortunately we are unable to provide accessible alternative text for this. If you require assistance to access this image, or to obtain a text description, please contact npg@nature.com" id="373" name="Shape 37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374" name="Shape 374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5" name="Shape 375"/>
          <p:cNvCxnSpPr/>
          <p:nvPr/>
        </p:nvCxnSpPr>
        <p:spPr>
          <a:xfrm>
            <a:off x="1469317" y="2640752"/>
            <a:ext cx="689656" cy="2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6" name="Shape 376"/>
          <p:cNvSpPr txBox="1"/>
          <p:nvPr/>
        </p:nvSpPr>
        <p:spPr>
          <a:xfrm>
            <a:off x="-464363" y="2054121"/>
            <a:ext cx="6203340" cy="1173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7" name="Shape 377"/>
          <p:cNvCxnSpPr/>
          <p:nvPr/>
        </p:nvCxnSpPr>
        <p:spPr>
          <a:xfrm>
            <a:off x="3069718" y="2637458"/>
            <a:ext cx="689656" cy="2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8" name="Shape 378"/>
          <p:cNvSpPr txBox="1"/>
          <p:nvPr/>
        </p:nvSpPr>
        <p:spPr>
          <a:xfrm>
            <a:off x="-1289468" y="1437078"/>
            <a:ext cx="6203340" cy="1173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NF-kB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9" name="Shape 379"/>
          <p:cNvCxnSpPr/>
          <p:nvPr/>
        </p:nvCxnSpPr>
        <p:spPr>
          <a:xfrm>
            <a:off x="1812202" y="2183034"/>
            <a:ext cx="1941" cy="432773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  <p:sp>
        <p:nvSpPr>
          <p:cNvPr id="380" name="Shape 380"/>
          <p:cNvSpPr txBox="1"/>
          <p:nvPr/>
        </p:nvSpPr>
        <p:spPr>
          <a:xfrm>
            <a:off x="-1275168" y="2297976"/>
            <a:ext cx="6203340" cy="1173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aseline="-25000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</a:t>
            </a:r>
            <a:endParaRPr baseline="-25000"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 txBox="1"/>
          <p:nvPr/>
        </p:nvSpPr>
        <p:spPr>
          <a:xfrm>
            <a:off x="312876" y="2297975"/>
            <a:ext cx="6203340" cy="1173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deg</a:t>
            </a:r>
            <a:endParaRPr baseline="-25000"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1357084" y="3759271"/>
            <a:ext cx="4127412" cy="5617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4">
            <a:alphaModFix/>
          </a:blip>
          <a:srcRect b="9875" l="11947" r="0" t="0"/>
          <a:stretch/>
        </p:blipFill>
        <p:spPr>
          <a:xfrm>
            <a:off x="4740809" y="1730105"/>
            <a:ext cx="1487374" cy="144428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4682451" y="1377722"/>
            <a:ext cx="1445043" cy="586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NF-kB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5" name="Shape 385"/>
          <p:cNvCxnSpPr/>
          <p:nvPr/>
        </p:nvCxnSpPr>
        <p:spPr>
          <a:xfrm flipH="1">
            <a:off x="5148064" y="2454437"/>
            <a:ext cx="144016" cy="15590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descr="http://www.nature.com/ni/journal/v10/n3/images/ni.1699-F2.jpg" id="386" name="Shape 386"/>
          <p:cNvSpPr/>
          <p:nvPr/>
        </p:nvSpPr>
        <p:spPr>
          <a:xfrm>
            <a:off x="5268143" y="2223646"/>
            <a:ext cx="672009" cy="815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aseline="-25000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/>
          <p:nvPr/>
        </p:nvSpPr>
        <p:spPr>
          <a:xfrm>
            <a:off x="2627784" y="4315590"/>
            <a:ext cx="32464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Ordinary differential equation (ODE)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1224136" y="-27384"/>
            <a:ext cx="68762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Calibri"/>
              <a:buNone/>
            </a:pPr>
            <a:r>
              <a:rPr b="1" lang="en-US" sz="333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Adjusting the gene expression model to describe dynamics of clusters</a:t>
            </a:r>
            <a:endParaRPr b="1" sz="333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 txBox="1"/>
          <p:nvPr/>
        </p:nvSpPr>
        <p:spPr>
          <a:xfrm>
            <a:off x="62581" y="6236295"/>
            <a:ext cx="170110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Hao &amp; Baltimore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Nature Immunology 2009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(PMID: 19198593)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 txBox="1"/>
          <p:nvPr/>
        </p:nvSpPr>
        <p:spPr>
          <a:xfrm>
            <a:off x="5364088" y="5295246"/>
            <a:ext cx="34967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Exercise 3</a:t>
            </a:r>
            <a:r>
              <a:rPr b="1"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Adjust model parameters to match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the experimentally observed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gene expression clusters 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5">
            <a:alphaModFix/>
          </a:blip>
          <a:srcRect b="0" l="52991" r="0" t="0"/>
          <a:stretch/>
        </p:blipFill>
        <p:spPr>
          <a:xfrm>
            <a:off x="6228184" y="1437078"/>
            <a:ext cx="2547335" cy="203416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/>
          <p:nvPr/>
        </p:nvSpPr>
        <p:spPr>
          <a:xfrm>
            <a:off x="6258514" y="1470639"/>
            <a:ext cx="277097" cy="25190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/>
          <p:nvPr/>
        </p:nvSpPr>
        <p:spPr>
          <a:xfrm>
            <a:off x="4644008" y="3111199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5940152" y="3111199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6535611" y="602128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Unfortunately we are unable to provide accessible alternative text for this. If you require assistance to access this image, or to obtain a text description, please contact npg@nature.com" id="400" name="Shape 40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401" name="Shape 401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2" name="Shape 402"/>
          <p:cNvCxnSpPr/>
          <p:nvPr/>
        </p:nvCxnSpPr>
        <p:spPr>
          <a:xfrm>
            <a:off x="1469317" y="2640752"/>
            <a:ext cx="689656" cy="2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3" name="Shape 403"/>
          <p:cNvSpPr txBox="1"/>
          <p:nvPr/>
        </p:nvSpPr>
        <p:spPr>
          <a:xfrm>
            <a:off x="-464363" y="2054121"/>
            <a:ext cx="6203340" cy="1173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4" name="Shape 404"/>
          <p:cNvCxnSpPr/>
          <p:nvPr/>
        </p:nvCxnSpPr>
        <p:spPr>
          <a:xfrm>
            <a:off x="3069718" y="2637458"/>
            <a:ext cx="689656" cy="2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5" name="Shape 405"/>
          <p:cNvSpPr txBox="1"/>
          <p:nvPr/>
        </p:nvSpPr>
        <p:spPr>
          <a:xfrm>
            <a:off x="-1289468" y="1437078"/>
            <a:ext cx="6203340" cy="1173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NF-kB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6" name="Shape 406"/>
          <p:cNvCxnSpPr/>
          <p:nvPr/>
        </p:nvCxnSpPr>
        <p:spPr>
          <a:xfrm>
            <a:off x="1812202" y="2183034"/>
            <a:ext cx="1941" cy="432773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dot"/>
            <a:round/>
            <a:headEnd len="sm" w="sm" type="none"/>
            <a:tailEnd len="med" w="med" type="triangle"/>
          </a:ln>
        </p:spPr>
      </p:cxnSp>
      <p:sp>
        <p:nvSpPr>
          <p:cNvPr id="407" name="Shape 407"/>
          <p:cNvSpPr txBox="1"/>
          <p:nvPr/>
        </p:nvSpPr>
        <p:spPr>
          <a:xfrm>
            <a:off x="-1275168" y="2297976"/>
            <a:ext cx="6203340" cy="1173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baseline="-25000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</a:t>
            </a:r>
            <a:endParaRPr baseline="-25000"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312876" y="2297975"/>
            <a:ext cx="6203340" cy="1173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deg</a:t>
            </a:r>
            <a:endParaRPr baseline="-25000"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1357084" y="3759271"/>
            <a:ext cx="4127412" cy="5617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0" name="Shape 410"/>
          <p:cNvSpPr txBox="1"/>
          <p:nvPr/>
        </p:nvSpPr>
        <p:spPr>
          <a:xfrm>
            <a:off x="1469317" y="4725144"/>
            <a:ext cx="3764620" cy="52450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61" l="-80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411" name="Shape 411"/>
          <p:cNvPicPr preferRelativeResize="0"/>
          <p:nvPr/>
        </p:nvPicPr>
        <p:blipFill rotWithShape="1">
          <a:blip r:embed="rId5">
            <a:alphaModFix/>
          </a:blip>
          <a:srcRect b="9808" l="12224" r="0" t="0"/>
          <a:stretch/>
        </p:blipFill>
        <p:spPr>
          <a:xfrm>
            <a:off x="7099966" y="4069416"/>
            <a:ext cx="1486032" cy="144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 rotWithShape="1">
          <a:blip r:embed="rId6">
            <a:alphaModFix/>
          </a:blip>
          <a:srcRect b="9875" l="11947" r="0" t="0"/>
          <a:stretch/>
        </p:blipFill>
        <p:spPr>
          <a:xfrm>
            <a:off x="4740809" y="1730105"/>
            <a:ext cx="1487374" cy="1444283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 txBox="1"/>
          <p:nvPr/>
        </p:nvSpPr>
        <p:spPr>
          <a:xfrm>
            <a:off x="4682451" y="1377722"/>
            <a:ext cx="1445043" cy="586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NF-kB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Shape 414"/>
          <p:cNvSpPr txBox="1"/>
          <p:nvPr/>
        </p:nvSpPr>
        <p:spPr>
          <a:xfrm>
            <a:off x="7046729" y="3717032"/>
            <a:ext cx="1445043" cy="5866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5" name="Shape 415"/>
          <p:cNvCxnSpPr/>
          <p:nvPr/>
        </p:nvCxnSpPr>
        <p:spPr>
          <a:xfrm flipH="1">
            <a:off x="5148064" y="2454437"/>
            <a:ext cx="144016" cy="15590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descr="http://www.nature.com/ni/journal/v10/n3/images/ni.1699-F2.jpg" id="416" name="Shape 416"/>
          <p:cNvSpPr/>
          <p:nvPr/>
        </p:nvSpPr>
        <p:spPr>
          <a:xfrm>
            <a:off x="5268143" y="2223646"/>
            <a:ext cx="672009" cy="815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baseline="-25000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 txBox="1"/>
          <p:nvPr/>
        </p:nvSpPr>
        <p:spPr>
          <a:xfrm>
            <a:off x="2475873" y="5506066"/>
            <a:ext cx="368030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gene dynamics solely determined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NFkB decay and mRNA half-life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Shape 418"/>
          <p:cNvSpPr/>
          <p:nvPr/>
        </p:nvSpPr>
        <p:spPr>
          <a:xfrm rot="5400000">
            <a:off x="4174365" y="4676383"/>
            <a:ext cx="259027" cy="140033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Shape 419"/>
          <p:cNvSpPr txBox="1"/>
          <p:nvPr/>
        </p:nvSpPr>
        <p:spPr>
          <a:xfrm>
            <a:off x="6836142" y="5566695"/>
            <a:ext cx="186621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unstable mRNA</a:t>
            </a:r>
            <a:endParaRPr b="1" sz="1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medium stable RNA</a:t>
            </a:r>
            <a:endParaRPr b="1" sz="140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stable mRNA </a:t>
            </a:r>
            <a:endParaRPr b="1" sz="14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1224136" y="-27384"/>
            <a:ext cx="68762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Target gene dynamics determined by mRNA half-life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62581" y="6236295"/>
            <a:ext cx="170110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Hao &amp; Baltimore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Nature Immunology 2009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(PMID: 19198593)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Shape 422"/>
          <p:cNvPicPr preferRelativeResize="0"/>
          <p:nvPr/>
        </p:nvPicPr>
        <p:blipFill rotWithShape="1">
          <a:blip r:embed="rId7">
            <a:alphaModFix/>
          </a:blip>
          <a:srcRect b="0" l="52991" r="0" t="0"/>
          <a:stretch/>
        </p:blipFill>
        <p:spPr>
          <a:xfrm>
            <a:off x="6228184" y="1437078"/>
            <a:ext cx="2547335" cy="203416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/>
          <p:nvPr/>
        </p:nvSpPr>
        <p:spPr>
          <a:xfrm>
            <a:off x="6258514" y="1470639"/>
            <a:ext cx="277097" cy="251903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x="4644008" y="3111199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5940152" y="3111199"/>
            <a:ext cx="2760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Shape 426"/>
          <p:cNvSpPr txBox="1"/>
          <p:nvPr/>
        </p:nvSpPr>
        <p:spPr>
          <a:xfrm>
            <a:off x="2830478" y="6331060"/>
            <a:ext cx="19103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Analytical solution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Shape 427"/>
          <p:cNvSpPr txBox="1"/>
          <p:nvPr/>
        </p:nvSpPr>
        <p:spPr>
          <a:xfrm>
            <a:off x="6740054" y="6331060"/>
            <a:ext cx="20133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Numerical solution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334211" y="-171400"/>
            <a:ext cx="8486261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dynamic model of a biological system?</a:t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195" y="1628800"/>
            <a:ext cx="8892066" cy="442470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6084168" y="5949280"/>
            <a:ext cx="3456384" cy="72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(g)          Comparison/fitting to data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90194" y="3841154"/>
            <a:ext cx="8702285" cy="2756198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/>
        </p:nvSpPr>
        <p:spPr>
          <a:xfrm>
            <a:off x="971600" y="16055"/>
            <a:ext cx="7103104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Calibri"/>
              <a:buNone/>
            </a:pPr>
            <a:r>
              <a:rPr b="1" lang="en-US" sz="333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Experimental validation: mRNA half-life determines gene expression dynamics</a:t>
            </a:r>
            <a:endParaRPr b="1" sz="333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Shape 4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9952" y="2348880"/>
            <a:ext cx="432048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Shape 434"/>
          <p:cNvSpPr txBox="1"/>
          <p:nvPr/>
        </p:nvSpPr>
        <p:spPr>
          <a:xfrm>
            <a:off x="703230" y="2060848"/>
            <a:ext cx="291406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gene expression clusters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118333" y="2370099"/>
            <a:ext cx="270892" cy="19248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6" name="Shape 436"/>
          <p:cNvPicPr preferRelativeResize="0"/>
          <p:nvPr/>
        </p:nvPicPr>
        <p:blipFill rotWithShape="1">
          <a:blip r:embed="rId4">
            <a:alphaModFix/>
          </a:blip>
          <a:srcRect b="0" l="52991" r="0" t="0"/>
          <a:stretch/>
        </p:blipFill>
        <p:spPr>
          <a:xfrm>
            <a:off x="827584" y="2400192"/>
            <a:ext cx="2370444" cy="1892904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Shape 437"/>
          <p:cNvSpPr/>
          <p:nvPr/>
        </p:nvSpPr>
        <p:spPr>
          <a:xfrm>
            <a:off x="762240" y="2400192"/>
            <a:ext cx="418719" cy="29426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 txBox="1"/>
          <p:nvPr/>
        </p:nvSpPr>
        <p:spPr>
          <a:xfrm>
            <a:off x="4750573" y="2060848"/>
            <a:ext cx="26273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mRNA half-life measurement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Shape 439"/>
          <p:cNvSpPr txBox="1"/>
          <p:nvPr/>
        </p:nvSpPr>
        <p:spPr>
          <a:xfrm>
            <a:off x="3761650" y="5871464"/>
            <a:ext cx="20136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general transcription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inhibitor ActD added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0" name="Shape 440"/>
          <p:cNvCxnSpPr/>
          <p:nvPr/>
        </p:nvCxnSpPr>
        <p:spPr>
          <a:xfrm rot="10800000">
            <a:off x="4750572" y="5453061"/>
            <a:ext cx="0" cy="43204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1" name="Shape 441"/>
          <p:cNvSpPr txBox="1"/>
          <p:nvPr/>
        </p:nvSpPr>
        <p:spPr>
          <a:xfrm>
            <a:off x="62581" y="6236295"/>
            <a:ext cx="1701107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Hao &amp; Baltimore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Nature Immunology 2009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(PMID: 19198593)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Unfortunately we are unable to provide accessible alternative text for this. If you require assistance to access this image, or to obtain a text description, please contact npg@nature.com" id="446" name="Shape 44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447" name="Shape 44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448" name="Shape 448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Shape 4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712" y="2924944"/>
            <a:ext cx="3939009" cy="3293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3728" y="1772816"/>
            <a:ext cx="5376689" cy="853443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/>
          <p:nvPr/>
        </p:nvSpPr>
        <p:spPr>
          <a:xfrm>
            <a:off x="2030239" y="2852936"/>
            <a:ext cx="286817" cy="50405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Shape 452"/>
          <p:cNvSpPr txBox="1"/>
          <p:nvPr/>
        </p:nvSpPr>
        <p:spPr>
          <a:xfrm>
            <a:off x="62581" y="6236295"/>
            <a:ext cx="1287532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Peshkin et 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 Cell 2015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(PMID: 26555057)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Shape 4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58699" y="2640348"/>
            <a:ext cx="1211543" cy="397193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Shape 454"/>
          <p:cNvSpPr/>
          <p:nvPr/>
        </p:nvSpPr>
        <p:spPr>
          <a:xfrm>
            <a:off x="5917456" y="2708920"/>
            <a:ext cx="213544" cy="1440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6516216" y="1700808"/>
            <a:ext cx="1797879" cy="26477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360040" y="14759"/>
            <a:ext cx="86764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relationship between 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mRNA and protein levels?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/>
        </p:nvSpPr>
        <p:spPr>
          <a:xfrm>
            <a:off x="1224136" y="14759"/>
            <a:ext cx="6948264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30"/>
              <a:buFont typeface="Calibri"/>
              <a:buNone/>
            </a:pPr>
            <a:r>
              <a:rPr b="1" lang="en-US" sz="333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mRNA and protein levels do not show a general, simple linear correlation</a:t>
            </a:r>
            <a:endParaRPr b="1" sz="333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462" name="Shape 46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463" name="Shape 463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464" name="Shape 464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Shape 4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853" y="1817634"/>
            <a:ext cx="1435974" cy="470771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Shape 466"/>
          <p:cNvSpPr/>
          <p:nvPr/>
        </p:nvSpPr>
        <p:spPr>
          <a:xfrm>
            <a:off x="620255" y="1814197"/>
            <a:ext cx="266436" cy="33572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63052" y="2092764"/>
            <a:ext cx="230505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Shape 468"/>
          <p:cNvSpPr/>
          <p:nvPr/>
        </p:nvSpPr>
        <p:spPr>
          <a:xfrm>
            <a:off x="4946558" y="1957157"/>
            <a:ext cx="213544" cy="26477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5423195" y="4455923"/>
            <a:ext cx="33972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Poor overall correlation of mRNA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and protein time courses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4238544" y="2046547"/>
            <a:ext cx="1797879" cy="26477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5589829" y="5320019"/>
            <a:ext cx="30758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Extensive post-transcriptional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gene expression regulation?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thumb/d/d4/Correlation_examples2.svg/506px-Correlation_examples2.svg.png" id="472" name="Shape 472"/>
          <p:cNvPicPr preferRelativeResize="0"/>
          <p:nvPr/>
        </p:nvPicPr>
        <p:blipFill rotWithShape="1">
          <a:blip r:embed="rId5">
            <a:alphaModFix/>
          </a:blip>
          <a:srcRect b="68847" l="0" r="84994" t="0"/>
          <a:stretch/>
        </p:blipFill>
        <p:spPr>
          <a:xfrm>
            <a:off x="2547267" y="1694029"/>
            <a:ext cx="1643596" cy="155770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Shape 473"/>
          <p:cNvSpPr/>
          <p:nvPr/>
        </p:nvSpPr>
        <p:spPr>
          <a:xfrm>
            <a:off x="2905236" y="2077918"/>
            <a:ext cx="1134380" cy="936104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thumb/d/d4/Correlation_examples2.svg/506px-Correlation_examples2.svg.png" id="474" name="Shape 474"/>
          <p:cNvPicPr preferRelativeResize="0"/>
          <p:nvPr/>
        </p:nvPicPr>
        <p:blipFill rotWithShape="1">
          <a:blip r:embed="rId5">
            <a:alphaModFix/>
          </a:blip>
          <a:srcRect b="69030" l="43435" r="41558" t="-182"/>
          <a:stretch/>
        </p:blipFill>
        <p:spPr>
          <a:xfrm>
            <a:off x="2545196" y="3256517"/>
            <a:ext cx="1643596" cy="155770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Shape 475"/>
          <p:cNvSpPr/>
          <p:nvPr/>
        </p:nvSpPr>
        <p:spPr>
          <a:xfrm>
            <a:off x="2903165" y="3640406"/>
            <a:ext cx="1134380" cy="936104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upload.wikimedia.org/wikipedia/commons/thumb/d/d4/Correlation_examples2.svg/506px-Correlation_examples2.svg.png" id="476" name="Shape 476"/>
          <p:cNvPicPr preferRelativeResize="0"/>
          <p:nvPr/>
        </p:nvPicPr>
        <p:blipFill rotWithShape="1">
          <a:blip r:embed="rId5">
            <a:alphaModFix/>
          </a:blip>
          <a:srcRect b="68847" l="86171" r="-1177" t="0"/>
          <a:stretch/>
        </p:blipFill>
        <p:spPr>
          <a:xfrm>
            <a:off x="2557784" y="4886230"/>
            <a:ext cx="1643596" cy="155770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/>
          <p:nvPr/>
        </p:nvSpPr>
        <p:spPr>
          <a:xfrm>
            <a:off x="2928341" y="5270119"/>
            <a:ext cx="1134380" cy="936104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x="3205227" y="2975058"/>
            <a:ext cx="5806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Shape 479"/>
          <p:cNvSpPr txBox="1"/>
          <p:nvPr/>
        </p:nvSpPr>
        <p:spPr>
          <a:xfrm rot="-5400000">
            <a:off x="2447258" y="2407470"/>
            <a:ext cx="6389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Shape 480"/>
          <p:cNvSpPr txBox="1"/>
          <p:nvPr/>
        </p:nvSpPr>
        <p:spPr>
          <a:xfrm>
            <a:off x="4040645" y="2285231"/>
            <a:ext cx="10968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positive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correlation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4057364" y="3797399"/>
            <a:ext cx="10968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correlation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 txBox="1"/>
          <p:nvPr/>
        </p:nvSpPr>
        <p:spPr>
          <a:xfrm>
            <a:off x="4095088" y="5445783"/>
            <a:ext cx="10968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negative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correlation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6516216" y="1916832"/>
            <a:ext cx="10765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Histogramm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4" name="Shape 484"/>
          <p:cNvPicPr preferRelativeResize="0"/>
          <p:nvPr/>
        </p:nvPicPr>
        <p:blipFill rotWithShape="1">
          <a:blip r:embed="rId6">
            <a:alphaModFix/>
          </a:blip>
          <a:srcRect b="27845" l="62006" r="20016" t="65101"/>
          <a:stretch/>
        </p:blipFill>
        <p:spPr>
          <a:xfrm>
            <a:off x="106285" y="6644181"/>
            <a:ext cx="708179" cy="23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Shape 485"/>
          <p:cNvPicPr preferRelativeResize="0"/>
          <p:nvPr/>
        </p:nvPicPr>
        <p:blipFill rotWithShape="1">
          <a:blip r:embed="rId6">
            <a:alphaModFix/>
          </a:blip>
          <a:srcRect b="14990" l="59788" r="25283" t="80133"/>
          <a:stretch/>
        </p:blipFill>
        <p:spPr>
          <a:xfrm>
            <a:off x="32174" y="6437355"/>
            <a:ext cx="588081" cy="160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Unfortunately we are unable to provide accessible alternative text for this. If you require assistance to access this image, or to obtain a text description, please contact npg@nature.com" id="490" name="Shape 49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491" name="Shape 491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492" name="Shape 492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mbedded Image" id="493" name="Shape 493"/>
          <p:cNvPicPr preferRelativeResize="0"/>
          <p:nvPr/>
        </p:nvPicPr>
        <p:blipFill rotWithShape="1">
          <a:blip r:embed="rId3">
            <a:alphaModFix/>
          </a:blip>
          <a:srcRect b="71765" l="4185" r="67916" t="0"/>
          <a:stretch/>
        </p:blipFill>
        <p:spPr>
          <a:xfrm>
            <a:off x="783214" y="2276872"/>
            <a:ext cx="2583595" cy="2594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bedded Image" id="494" name="Shape 494"/>
          <p:cNvPicPr preferRelativeResize="0"/>
          <p:nvPr/>
        </p:nvPicPr>
        <p:blipFill rotWithShape="1">
          <a:blip r:embed="rId3">
            <a:alphaModFix/>
          </a:blip>
          <a:srcRect b="71765" l="45719" r="10341" t="0"/>
          <a:stretch/>
        </p:blipFill>
        <p:spPr>
          <a:xfrm>
            <a:off x="4391445" y="1844824"/>
            <a:ext cx="4068987" cy="25945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5" name="Shape 495"/>
          <p:cNvCxnSpPr/>
          <p:nvPr/>
        </p:nvCxnSpPr>
        <p:spPr>
          <a:xfrm>
            <a:off x="1220664" y="5425479"/>
            <a:ext cx="191117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96" name="Shape 496"/>
          <p:cNvCxnSpPr/>
          <p:nvPr/>
        </p:nvCxnSpPr>
        <p:spPr>
          <a:xfrm flipH="1" rot="10800000">
            <a:off x="1220664" y="4921423"/>
            <a:ext cx="1" cy="50405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97" name="Shape 497"/>
          <p:cNvCxnSpPr/>
          <p:nvPr/>
        </p:nvCxnSpPr>
        <p:spPr>
          <a:xfrm flipH="1" rot="10800000">
            <a:off x="1220664" y="5065471"/>
            <a:ext cx="1695300" cy="288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8" name="Shape 498"/>
          <p:cNvSpPr txBox="1"/>
          <p:nvPr/>
        </p:nvSpPr>
        <p:spPr>
          <a:xfrm>
            <a:off x="1043608" y="5209455"/>
            <a:ext cx="2568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1043608" y="4947845"/>
            <a:ext cx="2568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Shape 500"/>
          <p:cNvSpPr txBox="1"/>
          <p:nvPr/>
        </p:nvSpPr>
        <p:spPr>
          <a:xfrm>
            <a:off x="788282" y="5065439"/>
            <a:ext cx="3273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aseline="-2500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2612146" y="5425479"/>
            <a:ext cx="5196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baseline="-2500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/>
          <p:nvPr/>
        </p:nvSpPr>
        <p:spPr>
          <a:xfrm>
            <a:off x="1888101" y="5425479"/>
            <a:ext cx="37382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t=0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2871993" y="4931555"/>
            <a:ext cx="70564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2029289" y="5193165"/>
            <a:ext cx="74251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OFF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x="4499992" y="4653136"/>
            <a:ext cx="30467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Exercise 4</a:t>
            </a:r>
            <a:r>
              <a:rPr b="1"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Plot Protein(t) vs. mRNA(t) for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fast and slow protein decay</a:t>
            </a:r>
            <a:endParaRPr/>
          </a:p>
        </p:txBody>
      </p:sp>
      <p:sp>
        <p:nvSpPr>
          <p:cNvPr id="506" name="Shape 506"/>
          <p:cNvSpPr txBox="1"/>
          <p:nvPr/>
        </p:nvSpPr>
        <p:spPr>
          <a:xfrm>
            <a:off x="360040" y="14759"/>
            <a:ext cx="86764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Model-based analysis of the relationship between mRNA and protein levels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4499992" y="5662989"/>
            <a:ext cx="34129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Normalize Protein(t) and mRNA(t)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by their maximal values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/>
          <p:nvPr/>
        </p:nvSpPr>
        <p:spPr>
          <a:xfrm>
            <a:off x="360040" y="14759"/>
            <a:ext cx="86764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mRNA and protein time courses show a parameter-dependent correlation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513" name="Shape 5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514" name="Shape 514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515" name="Shape 515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Shape 516"/>
          <p:cNvSpPr txBox="1"/>
          <p:nvPr/>
        </p:nvSpPr>
        <p:spPr>
          <a:xfrm>
            <a:off x="5034890" y="1844824"/>
            <a:ext cx="339080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Strong mRNA-protein correlation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for rapidly decaying proteins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Shape 517"/>
          <p:cNvSpPr txBox="1"/>
          <p:nvPr/>
        </p:nvSpPr>
        <p:spPr>
          <a:xfrm>
            <a:off x="5076056" y="3876687"/>
            <a:ext cx="33084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Weak mRNA-protein correlation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for slowly decaying proteins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Shape 518"/>
          <p:cNvSpPr txBox="1"/>
          <p:nvPr/>
        </p:nvSpPr>
        <p:spPr>
          <a:xfrm>
            <a:off x="3656496" y="5949280"/>
            <a:ext cx="53625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800"/>
              <a:buFont typeface="Noto Sans Symbols"/>
              <a:buChar char="⇒"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Poor mRNA-protein correlation does not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      necessarily imply post-transcriptional regulation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egewie\DATA\Teaching\Download (1).png" id="519" name="Shape 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946" y="1628800"/>
            <a:ext cx="4279373" cy="40966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egewie\DATA\Teaching\Download.png" id="520" name="Shape 520"/>
          <p:cNvPicPr preferRelativeResize="0"/>
          <p:nvPr/>
        </p:nvPicPr>
        <p:blipFill rotWithShape="1">
          <a:blip r:embed="rId4">
            <a:alphaModFix/>
          </a:blip>
          <a:srcRect b="76484" l="0" r="0" t="0"/>
          <a:stretch/>
        </p:blipFill>
        <p:spPr>
          <a:xfrm>
            <a:off x="5009584" y="2635288"/>
            <a:ext cx="3375204" cy="793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legewie\DATA\Teaching\Download.png" id="521" name="Shape 521"/>
          <p:cNvPicPr preferRelativeResize="0"/>
          <p:nvPr/>
        </p:nvPicPr>
        <p:blipFill rotWithShape="1">
          <a:blip r:embed="rId5">
            <a:alphaModFix/>
          </a:blip>
          <a:srcRect b="24985" l="0" r="0" t="50029"/>
          <a:stretch/>
        </p:blipFill>
        <p:spPr>
          <a:xfrm>
            <a:off x="5009584" y="4536184"/>
            <a:ext cx="3350105" cy="837032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Shape 522"/>
          <p:cNvSpPr txBox="1"/>
          <p:nvPr/>
        </p:nvSpPr>
        <p:spPr>
          <a:xfrm>
            <a:off x="6012160" y="3007985"/>
            <a:ext cx="5806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Shape 523"/>
          <p:cNvSpPr txBox="1"/>
          <p:nvPr/>
        </p:nvSpPr>
        <p:spPr>
          <a:xfrm>
            <a:off x="7668344" y="2996952"/>
            <a:ext cx="6389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Shape 524"/>
          <p:cNvSpPr txBox="1"/>
          <p:nvPr/>
        </p:nvSpPr>
        <p:spPr>
          <a:xfrm>
            <a:off x="6012160" y="4952201"/>
            <a:ext cx="5806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mRNA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Shape 525"/>
          <p:cNvSpPr txBox="1"/>
          <p:nvPr/>
        </p:nvSpPr>
        <p:spPr>
          <a:xfrm>
            <a:off x="7668344" y="4941168"/>
            <a:ext cx="6389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/>
        </p:nvSpPr>
        <p:spPr>
          <a:xfrm>
            <a:off x="360040" y="44624"/>
            <a:ext cx="86764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Most uncorrelated mRNA and protein changes explained by the simple expression model</a:t>
            </a:r>
            <a:endParaRPr b="1"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531" name="Shape 53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532" name="Shape 53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533" name="Shape 533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2628329"/>
            <a:ext cx="3586314" cy="2177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bedded Image" id="535" name="Shape 535"/>
          <p:cNvPicPr preferRelativeResize="0"/>
          <p:nvPr/>
        </p:nvPicPr>
        <p:blipFill rotWithShape="1">
          <a:blip r:embed="rId4">
            <a:alphaModFix/>
          </a:blip>
          <a:srcRect b="77474" l="45719" r="10341" t="14117"/>
          <a:stretch/>
        </p:blipFill>
        <p:spPr>
          <a:xfrm>
            <a:off x="899590" y="5085184"/>
            <a:ext cx="3060875" cy="58123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Shape 536"/>
          <p:cNvSpPr txBox="1"/>
          <p:nvPr/>
        </p:nvSpPr>
        <p:spPr>
          <a:xfrm>
            <a:off x="1452838" y="2132856"/>
            <a:ext cx="19543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fit to data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Shape 537"/>
          <p:cNvSpPr txBox="1"/>
          <p:nvPr/>
        </p:nvSpPr>
        <p:spPr>
          <a:xfrm>
            <a:off x="1937864" y="5776689"/>
            <a:ext cx="136127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measured mRNA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course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8" name="Shape 538"/>
          <p:cNvCxnSpPr/>
          <p:nvPr/>
        </p:nvCxnSpPr>
        <p:spPr>
          <a:xfrm rot="10800000">
            <a:off x="2586833" y="5488657"/>
            <a:ext cx="0" cy="28803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39" name="Shape 539"/>
          <p:cNvSpPr txBox="1"/>
          <p:nvPr/>
        </p:nvSpPr>
        <p:spPr>
          <a:xfrm>
            <a:off x="4954979" y="5242555"/>
            <a:ext cx="3668793" cy="1138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85% of all mRNA-protein pairs explained by basic model without the need to assume post-transcriptional regulation</a:t>
            </a:r>
            <a:endParaRPr sz="16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Shape 540"/>
          <p:cNvSpPr txBox="1"/>
          <p:nvPr/>
        </p:nvSpPr>
        <p:spPr>
          <a:xfrm>
            <a:off x="5220072" y="1898013"/>
            <a:ext cx="309634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Large-scale analysis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simple gene expression model separately fitted to 5800 genes </a:t>
            </a:r>
            <a:endParaRPr sz="16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1" name="Shape 541"/>
          <p:cNvPicPr preferRelativeResize="0"/>
          <p:nvPr/>
        </p:nvPicPr>
        <p:blipFill rotWithShape="1">
          <a:blip r:embed="rId5">
            <a:alphaModFix/>
          </a:blip>
          <a:srcRect b="27845" l="62006" r="20016" t="65101"/>
          <a:stretch/>
        </p:blipFill>
        <p:spPr>
          <a:xfrm>
            <a:off x="3098800" y="3182681"/>
            <a:ext cx="708179" cy="23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Shape 542"/>
          <p:cNvPicPr preferRelativeResize="0"/>
          <p:nvPr/>
        </p:nvPicPr>
        <p:blipFill rotWithShape="1">
          <a:blip r:embed="rId5">
            <a:alphaModFix/>
          </a:blip>
          <a:srcRect b="14990" l="59788" r="25283" t="80133"/>
          <a:stretch/>
        </p:blipFill>
        <p:spPr>
          <a:xfrm>
            <a:off x="2548733" y="4051439"/>
            <a:ext cx="588081" cy="16056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Shape 543"/>
          <p:cNvSpPr/>
          <p:nvPr/>
        </p:nvSpPr>
        <p:spPr>
          <a:xfrm>
            <a:off x="5151679" y="3626205"/>
            <a:ext cx="3275395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Fitted parameters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free choice of mRNA translation and protein degradation rates</a:t>
            </a:r>
            <a:endParaRPr/>
          </a:p>
        </p:txBody>
      </p:sp>
      <p:sp>
        <p:nvSpPr>
          <p:cNvPr id="544" name="Shape 544"/>
          <p:cNvSpPr txBox="1"/>
          <p:nvPr/>
        </p:nvSpPr>
        <p:spPr>
          <a:xfrm>
            <a:off x="62581" y="6236295"/>
            <a:ext cx="1287532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Peshkin et 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 Cell 2015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(PMID: 26555057)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Shape 545"/>
          <p:cNvSpPr txBox="1"/>
          <p:nvPr/>
        </p:nvSpPr>
        <p:spPr>
          <a:xfrm>
            <a:off x="5025330" y="2762109"/>
            <a:ext cx="34351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Input: mRNA time course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Output: protein time course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Shape 546"/>
          <p:cNvSpPr txBox="1"/>
          <p:nvPr/>
        </p:nvSpPr>
        <p:spPr>
          <a:xfrm>
            <a:off x="3635896" y="4517623"/>
            <a:ext cx="6348603" cy="40472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03016" l="0" r="0" t="-1439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/>
        </p:nvSpPr>
        <p:spPr>
          <a:xfrm>
            <a:off x="251520" y="14759"/>
            <a:ext cx="86764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Global correlation over all mRNA-protein pairs decreases during dynamic transitions 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552" name="Shape 552"/>
          <p:cNvSpPr/>
          <p:nvPr/>
        </p:nvSpPr>
        <p:spPr>
          <a:xfrm>
            <a:off x="155575" y="41696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553" name="Shape 553"/>
          <p:cNvSpPr/>
          <p:nvPr/>
        </p:nvSpPr>
        <p:spPr>
          <a:xfrm>
            <a:off x="307975" y="194096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554" name="Shape 554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Shape 5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4" y="4196155"/>
            <a:ext cx="5904656" cy="2113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Shape 556"/>
          <p:cNvPicPr preferRelativeResize="0"/>
          <p:nvPr/>
        </p:nvPicPr>
        <p:blipFill rotWithShape="1">
          <a:blip r:embed="rId4">
            <a:alphaModFix/>
          </a:blip>
          <a:srcRect b="0" l="0" r="0" t="15217"/>
          <a:stretch/>
        </p:blipFill>
        <p:spPr>
          <a:xfrm>
            <a:off x="3275856" y="1874342"/>
            <a:ext cx="3117862" cy="1975143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Shape 557"/>
          <p:cNvSpPr txBox="1"/>
          <p:nvPr/>
        </p:nvSpPr>
        <p:spPr>
          <a:xfrm>
            <a:off x="62581" y="6236295"/>
            <a:ext cx="1287532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Liu et 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2016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(PMID: 26555057)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Shape 558"/>
          <p:cNvSpPr txBox="1"/>
          <p:nvPr/>
        </p:nvSpPr>
        <p:spPr>
          <a:xfrm>
            <a:off x="3087099" y="4869160"/>
            <a:ext cx="60305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A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Shape 559"/>
          <p:cNvSpPr txBox="1"/>
          <p:nvPr/>
        </p:nvSpPr>
        <p:spPr>
          <a:xfrm>
            <a:off x="3015087" y="5039598"/>
            <a:ext cx="60305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B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0" name="Shape 560"/>
          <p:cNvCxnSpPr/>
          <p:nvPr/>
        </p:nvCxnSpPr>
        <p:spPr>
          <a:xfrm>
            <a:off x="3083646" y="4991010"/>
            <a:ext cx="7200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1" name="Shape 561"/>
          <p:cNvCxnSpPr/>
          <p:nvPr/>
        </p:nvCxnSpPr>
        <p:spPr>
          <a:xfrm>
            <a:off x="3014597" y="5161526"/>
            <a:ext cx="7200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/>
          <p:nvPr/>
        </p:nvSpPr>
        <p:spPr>
          <a:xfrm>
            <a:off x="3357381" y="260648"/>
            <a:ext cx="223224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Shape 567"/>
          <p:cNvSpPr txBox="1"/>
          <p:nvPr>
            <p:ph type="ctrTitle"/>
          </p:nvPr>
        </p:nvSpPr>
        <p:spPr>
          <a:xfrm>
            <a:off x="-180528" y="-243408"/>
            <a:ext cx="9433048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Shape 568"/>
          <p:cNvSpPr txBox="1"/>
          <p:nvPr/>
        </p:nvSpPr>
        <p:spPr>
          <a:xfrm>
            <a:off x="971600" y="3645024"/>
            <a:ext cx="7200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Simple ordinary differential equation model of describes the dynamics of protein expression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mRNA and protein haf-lives determine kinetics and level of protein expression, whereas synthesis rates determine only expression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Uncorrelated mRNA and protein changes often arise from delayed protein synthesis and are explainable by protein expression model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/>
          <p:nvPr/>
        </p:nvSpPr>
        <p:spPr>
          <a:xfrm>
            <a:off x="611560" y="312738"/>
            <a:ext cx="7920880" cy="11720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Shape 574"/>
          <p:cNvSpPr txBox="1"/>
          <p:nvPr/>
        </p:nvSpPr>
        <p:spPr>
          <a:xfrm>
            <a:off x="251520" y="158775"/>
            <a:ext cx="86764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Summary: Deterministic modeling with ordinary differential equations (ODEs)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575" name="Shape 57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576" name="Shape 576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577" name="Shape 577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mbedded Image" id="578" name="Shape 578"/>
          <p:cNvPicPr preferRelativeResize="0"/>
          <p:nvPr/>
        </p:nvPicPr>
        <p:blipFill rotWithShape="1">
          <a:blip r:embed="rId3">
            <a:alphaModFix/>
          </a:blip>
          <a:srcRect b="71765" l="4185" r="67916" t="0"/>
          <a:stretch/>
        </p:blipFill>
        <p:spPr>
          <a:xfrm>
            <a:off x="1085855" y="2424951"/>
            <a:ext cx="2081671" cy="20905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bedded Image" id="579" name="Shape 579"/>
          <p:cNvPicPr preferRelativeResize="0"/>
          <p:nvPr/>
        </p:nvPicPr>
        <p:blipFill rotWithShape="1">
          <a:blip r:embed="rId3">
            <a:alphaModFix/>
          </a:blip>
          <a:srcRect b="71765" l="45719" r="10341" t="0"/>
          <a:stretch/>
        </p:blipFill>
        <p:spPr>
          <a:xfrm>
            <a:off x="4606518" y="2015723"/>
            <a:ext cx="2670217" cy="1702651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Shape 580"/>
          <p:cNvSpPr txBox="1"/>
          <p:nvPr/>
        </p:nvSpPr>
        <p:spPr>
          <a:xfrm>
            <a:off x="882207" y="4943490"/>
            <a:ext cx="231416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Steady state condition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d(mRNA)/dt  = 0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d(protein)/dt = 0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Shape 581"/>
          <p:cNvSpPr/>
          <p:nvPr/>
        </p:nvSpPr>
        <p:spPr>
          <a:xfrm>
            <a:off x="4606518" y="3636773"/>
            <a:ext cx="387702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mRNA, Protein	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Variables/Concentrations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1" baseline="-2500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i,</a:t>
            </a: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b="1" baseline="-25000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Kinetic parameters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Shape 582"/>
          <p:cNvSpPr txBox="1"/>
          <p:nvPr/>
        </p:nvSpPr>
        <p:spPr>
          <a:xfrm>
            <a:off x="856699" y="5877272"/>
            <a:ext cx="37008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 dynamics can be simulated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numerical integration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Shape 583"/>
          <p:cNvSpPr txBox="1"/>
          <p:nvPr/>
        </p:nvSpPr>
        <p:spPr>
          <a:xfrm>
            <a:off x="1066917" y="1983611"/>
            <a:ext cx="16401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scheme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Shape 584"/>
          <p:cNvSpPr txBox="1"/>
          <p:nvPr/>
        </p:nvSpPr>
        <p:spPr>
          <a:xfrm>
            <a:off x="4615836" y="1988840"/>
            <a:ext cx="6896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ODEs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4615836" y="4451047"/>
            <a:ext cx="3598596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Assumptions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spatially homogeneous concentrations (‘well-stirred’ cell)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Sufficiently high molecule numbers/concentrations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/>
        </p:nvSpPr>
        <p:spPr>
          <a:xfrm>
            <a:off x="433800" y="-99392"/>
            <a:ext cx="8314664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Genes are organized in complex networks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Shape 591"/>
          <p:cNvSpPr txBox="1"/>
          <p:nvPr/>
        </p:nvSpPr>
        <p:spPr>
          <a:xfrm>
            <a:off x="392605" y="1268760"/>
            <a:ext cx="3312368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Single gene dynamics</a:t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Shape 592"/>
          <p:cNvSpPr txBox="1"/>
          <p:nvPr/>
        </p:nvSpPr>
        <p:spPr>
          <a:xfrm>
            <a:off x="5032242" y="1293287"/>
            <a:ext cx="3040335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 regulatory network dynamics</a:t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3" name="Shape 5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9035" y="2610195"/>
            <a:ext cx="5033445" cy="3471145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Shape 594"/>
          <p:cNvSpPr txBox="1"/>
          <p:nvPr/>
        </p:nvSpPr>
        <p:spPr>
          <a:xfrm>
            <a:off x="7335644" y="6036579"/>
            <a:ext cx="1556836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FANTOM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consortium, 2009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Shape 595"/>
          <p:cNvSpPr txBox="1"/>
          <p:nvPr/>
        </p:nvSpPr>
        <p:spPr>
          <a:xfrm>
            <a:off x="4281037" y="6036579"/>
            <a:ext cx="2949845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Transcription factor network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controlling monocyte differentiation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6" name="Shape 596"/>
          <p:cNvPicPr preferRelativeResize="0"/>
          <p:nvPr/>
        </p:nvPicPr>
        <p:blipFill rotWithShape="1">
          <a:blip r:embed="rId4">
            <a:alphaModFix/>
          </a:blip>
          <a:srcRect b="40494" l="1" r="73392" t="0"/>
          <a:stretch/>
        </p:blipFill>
        <p:spPr>
          <a:xfrm>
            <a:off x="608629" y="2609203"/>
            <a:ext cx="2582256" cy="342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Shape 597"/>
          <p:cNvSpPr/>
          <p:nvPr/>
        </p:nvSpPr>
        <p:spPr>
          <a:xfrm>
            <a:off x="968669" y="2609203"/>
            <a:ext cx="216024" cy="2682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0" y="-1855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Iterative cycle of model and experiment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Using models for experimental design &amp; refining models based on data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emeraldinsight.com/content_images/fig/2380270402003.png"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033" y="1723851"/>
            <a:ext cx="6956112" cy="44315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emeraldinsight.com/content_images/fig/2380270402003.png" id="114" name="Shape 114"/>
          <p:cNvPicPr preferRelativeResize="0"/>
          <p:nvPr/>
        </p:nvPicPr>
        <p:blipFill rotWithShape="1">
          <a:blip r:embed="rId3">
            <a:alphaModFix/>
          </a:blip>
          <a:srcRect b="32192" l="67490" r="5236" t="44321"/>
          <a:stretch/>
        </p:blipFill>
        <p:spPr>
          <a:xfrm>
            <a:off x="3349609" y="2098823"/>
            <a:ext cx="2184400" cy="1198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emeraldinsight.com/content_images/fig/2380270402003.png" id="115" name="Shape 115"/>
          <p:cNvPicPr preferRelativeResize="0"/>
          <p:nvPr/>
        </p:nvPicPr>
        <p:blipFill rotWithShape="1">
          <a:blip r:embed="rId3">
            <a:alphaModFix/>
          </a:blip>
          <a:srcRect b="32192" l="61011" r="0" t="33904"/>
          <a:stretch/>
        </p:blipFill>
        <p:spPr>
          <a:xfrm>
            <a:off x="721905" y="3188384"/>
            <a:ext cx="2712104" cy="150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3029173" y="1723851"/>
            <a:ext cx="2725816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formulation </a:t>
            </a:r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2580361" y="5016276"/>
            <a:ext cx="3623440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analysis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79512" y="3224528"/>
            <a:ext cx="3623440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Experimental validation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3077433" y="5396259"/>
            <a:ext cx="2408136" cy="95228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2006.igem.org/wiki/images/thumb/e/e3/ETH_Sens_XOR_5h.png/700px-ETH_Sens_XOR_5h.png" id="120" name="Shape 120"/>
          <p:cNvPicPr preferRelativeResize="0"/>
          <p:nvPr/>
        </p:nvPicPr>
        <p:blipFill rotWithShape="1">
          <a:blip r:embed="rId4">
            <a:alphaModFix/>
          </a:blip>
          <a:srcRect b="0" l="0" r="20504" t="7232"/>
          <a:stretch/>
        </p:blipFill>
        <p:spPr>
          <a:xfrm>
            <a:off x="3449970" y="5396259"/>
            <a:ext cx="1804125" cy="104769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5254095" y="3792963"/>
            <a:ext cx="2408136" cy="95228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5">
            <a:alphaModFix/>
          </a:blip>
          <a:srcRect b="6031" l="0" r="0" t="7215"/>
          <a:stretch/>
        </p:blipFill>
        <p:spPr>
          <a:xfrm>
            <a:off x="5941641" y="3715023"/>
            <a:ext cx="1437376" cy="103236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2652369" y="6364559"/>
            <a:ext cx="3623440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 network nodes are sensitive to perturbations?</a:t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1041834" y="3709435"/>
            <a:ext cx="2408136" cy="95228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6">
            <a:alphaModFix/>
          </a:blip>
          <a:srcRect b="0" l="0" r="0" t="6598"/>
          <a:stretch/>
        </p:blipFill>
        <p:spPr>
          <a:xfrm>
            <a:off x="1319731" y="3682407"/>
            <a:ext cx="1516451" cy="100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/>
        </p:nvSpPr>
        <p:spPr>
          <a:xfrm>
            <a:off x="1" y="-10812"/>
            <a:ext cx="9144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Protein expression in a more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 network: Circadian rhythms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603" name="Shape 603"/>
          <p:cNvSpPr/>
          <p:nvPr/>
        </p:nvSpPr>
        <p:spPr>
          <a:xfrm>
            <a:off x="155575" y="16125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604" name="Shape 604"/>
          <p:cNvSpPr/>
          <p:nvPr/>
        </p:nvSpPr>
        <p:spPr>
          <a:xfrm>
            <a:off x="307975" y="168525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605" name="Shape 605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606" name="Shape 606"/>
          <p:cNvSpPr/>
          <p:nvPr/>
        </p:nvSpPr>
        <p:spPr>
          <a:xfrm>
            <a:off x="460375" y="320925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607" name="Shape 607"/>
          <p:cNvSpPr/>
          <p:nvPr/>
        </p:nvSpPr>
        <p:spPr>
          <a:xfrm>
            <a:off x="612775" y="473325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608" name="Shape 608"/>
          <p:cNvSpPr/>
          <p:nvPr/>
        </p:nvSpPr>
        <p:spPr>
          <a:xfrm>
            <a:off x="765175" y="625725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Shape 6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4284" y="1628800"/>
            <a:ext cx="6137243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Shape 6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474" y="3820352"/>
            <a:ext cx="2885951" cy="2780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/>
        </p:nvSpPr>
        <p:spPr>
          <a:xfrm>
            <a:off x="395536" y="-27384"/>
            <a:ext cx="842493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Calibri"/>
              <a:buNone/>
            </a:pPr>
            <a:r>
              <a:rPr b="1" lang="en-US" sz="33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Circadian rhythmicity is established by a gene regulatory network with negative feedback</a:t>
            </a:r>
            <a:endParaRPr b="1" sz="33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616" name="Shape 6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617" name="Shape 61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618" name="Shape 618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619" name="Shape 619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620" name="Shape 620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621" name="Shape 621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2" name="Shape 6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477" y="2276872"/>
            <a:ext cx="4329817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/>
          <p:nvPr/>
        </p:nvSpPr>
        <p:spPr>
          <a:xfrm>
            <a:off x="611560" y="16055"/>
            <a:ext cx="7907468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Calibri"/>
              <a:buNone/>
            </a:pPr>
            <a:r>
              <a:rPr b="1" lang="en-US" sz="33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Circadian rhytmicity is established by a gene regulatory network with negative feedback</a:t>
            </a:r>
            <a:endParaRPr b="1" sz="33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628" name="Shape 62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629" name="Shape 629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630" name="Shape 630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631" name="Shape 631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632" name="Shape 632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633" name="Shape 633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4" name="Shape 6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477" y="2276872"/>
            <a:ext cx="4329817" cy="38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Shape 6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1001" y="2890065"/>
            <a:ext cx="3384376" cy="8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Shape 636"/>
          <p:cNvPicPr preferRelativeResize="0"/>
          <p:nvPr/>
        </p:nvPicPr>
        <p:blipFill rotWithShape="1">
          <a:blip r:embed="rId5">
            <a:alphaModFix/>
          </a:blip>
          <a:srcRect b="0" l="0" r="71559" t="33266"/>
          <a:stretch/>
        </p:blipFill>
        <p:spPr>
          <a:xfrm>
            <a:off x="5564151" y="4293096"/>
            <a:ext cx="2520280" cy="2079658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Shape 637"/>
          <p:cNvSpPr txBox="1"/>
          <p:nvPr/>
        </p:nvSpPr>
        <p:spPr>
          <a:xfrm>
            <a:off x="5279656" y="2340617"/>
            <a:ext cx="360707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24h oscillations in Per2 expression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Shape 638"/>
          <p:cNvSpPr txBox="1"/>
          <p:nvPr/>
        </p:nvSpPr>
        <p:spPr>
          <a:xfrm>
            <a:off x="5720488" y="3714750"/>
            <a:ext cx="272542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single-cell Luciferase reporter system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Shape 639"/>
          <p:cNvSpPr txBox="1"/>
          <p:nvPr/>
        </p:nvSpPr>
        <p:spPr>
          <a:xfrm>
            <a:off x="7358794" y="6474822"/>
            <a:ext cx="174971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Liu et al., Cell 2007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Shape 640"/>
          <p:cNvSpPr txBox="1"/>
          <p:nvPr/>
        </p:nvSpPr>
        <p:spPr>
          <a:xfrm>
            <a:off x="6199626" y="4303066"/>
            <a:ext cx="8835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fibroblasts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/>
          <p:nvPr/>
        </p:nvSpPr>
        <p:spPr>
          <a:xfrm>
            <a:off x="971600" y="16055"/>
            <a:ext cx="748883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Calibri"/>
              <a:buNone/>
            </a:pPr>
            <a:r>
              <a:rPr b="1" lang="en-US" sz="33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Goodwin oscillator – a negative feedback model of circadian rhythmicity</a:t>
            </a:r>
            <a:endParaRPr b="1" sz="33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646" name="Shape 64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647" name="Shape 64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648" name="Shape 648"/>
          <p:cNvSpPr/>
          <p:nvPr/>
        </p:nvSpPr>
        <p:spPr>
          <a:xfrm>
            <a:off x="191422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649" name="Shape 649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650" name="Shape 650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Shape 651"/>
          <p:cNvSpPr txBox="1"/>
          <p:nvPr/>
        </p:nvSpPr>
        <p:spPr>
          <a:xfrm>
            <a:off x="6444208" y="6474822"/>
            <a:ext cx="2543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Gonze et al., PLoS ONE 2007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egewie\Downloads\journal.pone.0069573.g001.png" id="652" name="Shape 6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176" y="1601418"/>
            <a:ext cx="3602858" cy="226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Shape 653"/>
          <p:cNvPicPr preferRelativeResize="0"/>
          <p:nvPr/>
        </p:nvPicPr>
        <p:blipFill rotWithShape="1">
          <a:blip r:embed="rId4">
            <a:alphaModFix/>
          </a:blip>
          <a:srcRect b="27219" l="43085" r="43369" t="65673"/>
          <a:stretch/>
        </p:blipFill>
        <p:spPr>
          <a:xfrm>
            <a:off x="902556" y="6156314"/>
            <a:ext cx="1896858" cy="559794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Shape 654"/>
          <p:cNvSpPr/>
          <p:nvPr/>
        </p:nvSpPr>
        <p:spPr>
          <a:xfrm>
            <a:off x="2938202" y="4872355"/>
            <a:ext cx="1255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Per2 mRNA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Shape 655"/>
          <p:cNvSpPr/>
          <p:nvPr/>
        </p:nvSpPr>
        <p:spPr>
          <a:xfrm>
            <a:off x="2935157" y="5517232"/>
            <a:ext cx="13488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Per2 protein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Shape 656"/>
          <p:cNvSpPr/>
          <p:nvPr/>
        </p:nvSpPr>
        <p:spPr>
          <a:xfrm>
            <a:off x="2931932" y="6156313"/>
            <a:ext cx="14023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Per2 protein‘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Shape 657"/>
          <p:cNvSpPr/>
          <p:nvPr/>
        </p:nvSpPr>
        <p:spPr>
          <a:xfrm>
            <a:off x="957774" y="4293096"/>
            <a:ext cx="31423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Ordinary differential equations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8" name="Shape 658"/>
          <p:cNvPicPr preferRelativeResize="0"/>
          <p:nvPr/>
        </p:nvPicPr>
        <p:blipFill rotWithShape="1">
          <a:blip r:embed="rId4">
            <a:alphaModFix/>
          </a:blip>
          <a:srcRect b="38776" l="43085" r="43369" t="53707"/>
          <a:stretch/>
        </p:blipFill>
        <p:spPr>
          <a:xfrm>
            <a:off x="908826" y="5464163"/>
            <a:ext cx="1896858" cy="59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Shape 659"/>
          <p:cNvPicPr preferRelativeResize="0"/>
          <p:nvPr/>
        </p:nvPicPr>
        <p:blipFill rotWithShape="1">
          <a:blip r:embed="rId4">
            <a:alphaModFix/>
          </a:blip>
          <a:srcRect b="50905" l="43162" r="43293" t="41577"/>
          <a:stretch/>
        </p:blipFill>
        <p:spPr>
          <a:xfrm>
            <a:off x="1090966" y="4781140"/>
            <a:ext cx="1896858" cy="592076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Shape 660"/>
          <p:cNvSpPr/>
          <p:nvPr/>
        </p:nvSpPr>
        <p:spPr>
          <a:xfrm>
            <a:off x="1259632" y="3409255"/>
            <a:ext cx="15871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Goodwin oscillator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Shape 661"/>
          <p:cNvSpPr txBox="1"/>
          <p:nvPr/>
        </p:nvSpPr>
        <p:spPr>
          <a:xfrm>
            <a:off x="5364088" y="1748423"/>
            <a:ext cx="3096344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Exercise 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Implement negative feedback model and plot Z(t) for  the following parameters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 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 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=0.1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=1, n=10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egewie\DATA\Teaching\Download (2).png" id="662" name="Shape 662"/>
          <p:cNvPicPr preferRelativeResize="0"/>
          <p:nvPr/>
        </p:nvPicPr>
        <p:blipFill rotWithShape="1">
          <a:blip r:embed="rId5">
            <a:alphaModFix/>
          </a:blip>
          <a:srcRect b="0" l="0" r="49009" t="0"/>
          <a:stretch/>
        </p:blipFill>
        <p:spPr>
          <a:xfrm>
            <a:off x="5265286" y="3777293"/>
            <a:ext cx="3293948" cy="2559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/>
          <p:nvPr/>
        </p:nvSpPr>
        <p:spPr>
          <a:xfrm>
            <a:off x="35497" y="16055"/>
            <a:ext cx="89521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Calibri"/>
              <a:buNone/>
            </a:pPr>
            <a:r>
              <a:rPr b="1" lang="en-US" sz="33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of parameter changes: how does protein degradation influence the oscillator period?</a:t>
            </a:r>
            <a:endParaRPr b="1" sz="33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668" name="Shape 66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669" name="Shape 669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670" name="Shape 670"/>
          <p:cNvSpPr/>
          <p:nvPr/>
        </p:nvSpPr>
        <p:spPr>
          <a:xfrm>
            <a:off x="191422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671" name="Shape 671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672" name="Shape 672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Shape 673"/>
          <p:cNvSpPr txBox="1"/>
          <p:nvPr/>
        </p:nvSpPr>
        <p:spPr>
          <a:xfrm>
            <a:off x="6444208" y="6474822"/>
            <a:ext cx="2543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Gonze et al., PLoS ONE 2007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egewie\Downloads\journal.pone.0069573.g001.png" id="674" name="Shape 6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176" y="1601418"/>
            <a:ext cx="3602858" cy="226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Shape 675"/>
          <p:cNvPicPr preferRelativeResize="0"/>
          <p:nvPr/>
        </p:nvPicPr>
        <p:blipFill rotWithShape="1">
          <a:blip r:embed="rId4">
            <a:alphaModFix/>
          </a:blip>
          <a:srcRect b="27219" l="43085" r="43369" t="65673"/>
          <a:stretch/>
        </p:blipFill>
        <p:spPr>
          <a:xfrm>
            <a:off x="902556" y="6156314"/>
            <a:ext cx="1896858" cy="559794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Shape 676"/>
          <p:cNvSpPr/>
          <p:nvPr/>
        </p:nvSpPr>
        <p:spPr>
          <a:xfrm>
            <a:off x="2938202" y="4872355"/>
            <a:ext cx="12556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Per2 mRNA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Shape 677"/>
          <p:cNvSpPr/>
          <p:nvPr/>
        </p:nvSpPr>
        <p:spPr>
          <a:xfrm>
            <a:off x="2935157" y="5517232"/>
            <a:ext cx="13488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Per2 protein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Shape 678"/>
          <p:cNvSpPr/>
          <p:nvPr/>
        </p:nvSpPr>
        <p:spPr>
          <a:xfrm>
            <a:off x="2931932" y="6156313"/>
            <a:ext cx="14023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Per2 protein‘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Shape 679"/>
          <p:cNvSpPr/>
          <p:nvPr/>
        </p:nvSpPr>
        <p:spPr>
          <a:xfrm>
            <a:off x="957774" y="4293096"/>
            <a:ext cx="31423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Ordinary differential equations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0" name="Shape 680"/>
          <p:cNvPicPr preferRelativeResize="0"/>
          <p:nvPr/>
        </p:nvPicPr>
        <p:blipFill rotWithShape="1">
          <a:blip r:embed="rId4">
            <a:alphaModFix/>
          </a:blip>
          <a:srcRect b="38776" l="43085" r="43369" t="53707"/>
          <a:stretch/>
        </p:blipFill>
        <p:spPr>
          <a:xfrm>
            <a:off x="908826" y="5464163"/>
            <a:ext cx="1896858" cy="59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Shape 681"/>
          <p:cNvPicPr preferRelativeResize="0"/>
          <p:nvPr/>
        </p:nvPicPr>
        <p:blipFill rotWithShape="1">
          <a:blip r:embed="rId4">
            <a:alphaModFix/>
          </a:blip>
          <a:srcRect b="50905" l="43162" r="43293" t="41577"/>
          <a:stretch/>
        </p:blipFill>
        <p:spPr>
          <a:xfrm>
            <a:off x="1090966" y="4781140"/>
            <a:ext cx="1896858" cy="592076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Shape 682"/>
          <p:cNvSpPr/>
          <p:nvPr/>
        </p:nvSpPr>
        <p:spPr>
          <a:xfrm>
            <a:off x="1259632" y="3409255"/>
            <a:ext cx="15871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Goodwin oscillator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Shape 683"/>
          <p:cNvSpPr txBox="1"/>
          <p:nvPr/>
        </p:nvSpPr>
        <p:spPr>
          <a:xfrm>
            <a:off x="5364088" y="1748423"/>
            <a:ext cx="3096344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Exercise 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What is the effect of increasing the protein degradation rate?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 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 0.1, </a:t>
            </a:r>
            <a:r>
              <a:rPr b="1" lang="en-US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1" baseline="-25000" lang="en-US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1" lang="en-US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=k</a:t>
            </a:r>
            <a:r>
              <a:rPr b="1" baseline="-25000" lang="en-US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n-US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=0.2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=1, n=10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Shape 684"/>
          <p:cNvSpPr txBox="1"/>
          <p:nvPr/>
        </p:nvSpPr>
        <p:spPr>
          <a:xfrm>
            <a:off x="4572000" y="5652995"/>
            <a:ext cx="449334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Conclusion: Faster protein degradation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shortens circadian period</a:t>
            </a:r>
            <a:endParaRPr b="1" sz="20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egewie\DATA\Teaching\Download (2).png" id="685" name="Shape 6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4008" y="3732552"/>
            <a:ext cx="4236527" cy="1678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/>
        </p:nvSpPr>
        <p:spPr>
          <a:xfrm>
            <a:off x="971600" y="16055"/>
            <a:ext cx="748883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Calibri"/>
              <a:buNone/>
            </a:pPr>
            <a:r>
              <a:rPr b="1" lang="en-US" sz="33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sleep disorders are caused by mutations in the circadian clock network</a:t>
            </a:r>
            <a:endParaRPr b="1" sz="33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691" name="Shape 69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692" name="Shape 69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693" name="Shape 693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694" name="Shape 694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695" name="Shape 695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Shape 696"/>
          <p:cNvSpPr txBox="1"/>
          <p:nvPr/>
        </p:nvSpPr>
        <p:spPr>
          <a:xfrm>
            <a:off x="5796136" y="6474822"/>
            <a:ext cx="333200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Leloup and Goldbeter, Bioessays 2008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7" name="Shape 697"/>
          <p:cNvPicPr preferRelativeResize="0"/>
          <p:nvPr/>
        </p:nvPicPr>
        <p:blipFill rotWithShape="1">
          <a:blip r:embed="rId3">
            <a:alphaModFix/>
          </a:blip>
          <a:srcRect b="54013" l="0" r="32048" t="0"/>
          <a:stretch/>
        </p:blipFill>
        <p:spPr>
          <a:xfrm>
            <a:off x="683568" y="3055600"/>
            <a:ext cx="4073579" cy="1869554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Shape 698"/>
          <p:cNvSpPr/>
          <p:nvPr/>
        </p:nvSpPr>
        <p:spPr>
          <a:xfrm>
            <a:off x="5513277" y="2407528"/>
            <a:ext cx="280831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FASPS mutations in Per2 phosphorylation sites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Per2 protein degradation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Shorten the circadian period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Shape 699"/>
          <p:cNvSpPr/>
          <p:nvPr/>
        </p:nvSpPr>
        <p:spPr>
          <a:xfrm>
            <a:off x="639440" y="2335520"/>
            <a:ext cx="28727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Familar advanced sleep phase syndrome (FASPS)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/>
          <p:nvPr/>
        </p:nvSpPr>
        <p:spPr>
          <a:xfrm>
            <a:off x="323528" y="4036"/>
            <a:ext cx="8553333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Detailed model of FASPS mutation effects confirms relation of oscillator period with Per2 protein stability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5" name="Shape 705"/>
          <p:cNvPicPr preferRelativeResize="0"/>
          <p:nvPr/>
        </p:nvPicPr>
        <p:blipFill rotWithShape="1">
          <a:blip r:embed="rId3">
            <a:alphaModFix/>
          </a:blip>
          <a:srcRect b="0" l="50000" r="0" t="61375"/>
          <a:stretch/>
        </p:blipFill>
        <p:spPr>
          <a:xfrm>
            <a:off x="4506852" y="2374542"/>
            <a:ext cx="4141113" cy="23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Shape 706"/>
          <p:cNvSpPr txBox="1"/>
          <p:nvPr/>
        </p:nvSpPr>
        <p:spPr>
          <a:xfrm>
            <a:off x="1432951" y="2134597"/>
            <a:ext cx="2557671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Per2 phosphorylation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degradation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Shape 707"/>
          <p:cNvSpPr txBox="1"/>
          <p:nvPr/>
        </p:nvSpPr>
        <p:spPr>
          <a:xfrm>
            <a:off x="5868144" y="5877851"/>
            <a:ext cx="324036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Vanselow et al., Genes &amp; Dev 2006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8" name="Shape 708"/>
          <p:cNvPicPr preferRelativeResize="0"/>
          <p:nvPr/>
        </p:nvPicPr>
        <p:blipFill rotWithShape="1">
          <a:blip r:embed="rId3">
            <a:alphaModFix/>
          </a:blip>
          <a:srcRect b="50000" l="3173" r="48413" t="0"/>
          <a:stretch/>
        </p:blipFill>
        <p:spPr>
          <a:xfrm>
            <a:off x="853267" y="2638653"/>
            <a:ext cx="2410386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Shape 709"/>
          <p:cNvSpPr txBox="1"/>
          <p:nvPr/>
        </p:nvSpPr>
        <p:spPr>
          <a:xfrm>
            <a:off x="2231599" y="3427560"/>
            <a:ext cx="2557671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Nuclear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translocation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Shape 710"/>
          <p:cNvSpPr txBox="1"/>
          <p:nvPr/>
        </p:nvSpPr>
        <p:spPr>
          <a:xfrm>
            <a:off x="-540568" y="3143219"/>
            <a:ext cx="2557671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Auto-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repression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Shape 711"/>
          <p:cNvSpPr/>
          <p:nvPr/>
        </p:nvSpPr>
        <p:spPr>
          <a:xfrm>
            <a:off x="333227" y="5158933"/>
            <a:ext cx="86312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Principle of period determination by protein half-life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translates into clinically relevant setting!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/>
          <p:nvPr/>
        </p:nvSpPr>
        <p:spPr>
          <a:xfrm>
            <a:off x="899592" y="16055"/>
            <a:ext cx="748883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Calibri"/>
              <a:buNone/>
            </a:pPr>
            <a:r>
              <a:rPr b="1" lang="en-US" sz="33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 of cooperative feedback inhibition in maintaining stable oscillations</a:t>
            </a:r>
            <a:endParaRPr b="1" sz="33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717" name="Shape 7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718" name="Shape 718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719" name="Shape 719"/>
          <p:cNvSpPr/>
          <p:nvPr/>
        </p:nvSpPr>
        <p:spPr>
          <a:xfrm>
            <a:off x="191422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720" name="Shape 720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721" name="Shape 721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Shape 722"/>
          <p:cNvSpPr txBox="1"/>
          <p:nvPr/>
        </p:nvSpPr>
        <p:spPr>
          <a:xfrm>
            <a:off x="6444208" y="6474822"/>
            <a:ext cx="25433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Gonze et al., PLoS ONE 2007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egewie\Downloads\journal.pone.0069573.g001.png" id="723" name="Shape 7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176" y="1601418"/>
            <a:ext cx="3602858" cy="226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Shape 724"/>
          <p:cNvPicPr preferRelativeResize="0"/>
          <p:nvPr/>
        </p:nvPicPr>
        <p:blipFill rotWithShape="1">
          <a:blip r:embed="rId4">
            <a:alphaModFix/>
          </a:blip>
          <a:srcRect b="27219" l="43085" r="43369" t="65673"/>
          <a:stretch/>
        </p:blipFill>
        <p:spPr>
          <a:xfrm>
            <a:off x="902556" y="6156314"/>
            <a:ext cx="1896858" cy="559794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Shape 725"/>
          <p:cNvSpPr/>
          <p:nvPr/>
        </p:nvSpPr>
        <p:spPr>
          <a:xfrm>
            <a:off x="2938202" y="4872355"/>
            <a:ext cx="12806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Per1 mRNA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Shape 726"/>
          <p:cNvSpPr/>
          <p:nvPr/>
        </p:nvSpPr>
        <p:spPr>
          <a:xfrm>
            <a:off x="2935157" y="5517232"/>
            <a:ext cx="13695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Per1 protein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Shape 727"/>
          <p:cNvSpPr/>
          <p:nvPr/>
        </p:nvSpPr>
        <p:spPr>
          <a:xfrm>
            <a:off x="2931932" y="6156313"/>
            <a:ext cx="14240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Per1 protein‘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Shape 728"/>
          <p:cNvSpPr/>
          <p:nvPr/>
        </p:nvSpPr>
        <p:spPr>
          <a:xfrm>
            <a:off x="957774" y="4293096"/>
            <a:ext cx="31423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Ordinary differential equations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9" name="Shape 729"/>
          <p:cNvPicPr preferRelativeResize="0"/>
          <p:nvPr/>
        </p:nvPicPr>
        <p:blipFill rotWithShape="1">
          <a:blip r:embed="rId4">
            <a:alphaModFix/>
          </a:blip>
          <a:srcRect b="38776" l="43085" r="43369" t="53707"/>
          <a:stretch/>
        </p:blipFill>
        <p:spPr>
          <a:xfrm>
            <a:off x="908826" y="5464163"/>
            <a:ext cx="1896858" cy="59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Shape 730"/>
          <p:cNvPicPr preferRelativeResize="0"/>
          <p:nvPr/>
        </p:nvPicPr>
        <p:blipFill rotWithShape="1">
          <a:blip r:embed="rId4">
            <a:alphaModFix/>
          </a:blip>
          <a:srcRect b="50905" l="43162" r="43293" t="41577"/>
          <a:stretch/>
        </p:blipFill>
        <p:spPr>
          <a:xfrm>
            <a:off x="1090966" y="4781140"/>
            <a:ext cx="1896858" cy="592076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Shape 731"/>
          <p:cNvSpPr/>
          <p:nvPr/>
        </p:nvSpPr>
        <p:spPr>
          <a:xfrm>
            <a:off x="1259632" y="3409255"/>
            <a:ext cx="158710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Goodwin oscillator</a:t>
            </a:r>
            <a:endParaRPr b="1"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Shape 732"/>
          <p:cNvSpPr txBox="1"/>
          <p:nvPr/>
        </p:nvSpPr>
        <p:spPr>
          <a:xfrm>
            <a:off x="5364088" y="1748423"/>
            <a:ext cx="3096344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Exercise 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What is the effect of reducing the cooperativity factor n?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 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 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=0.1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=1, </a:t>
            </a:r>
            <a:r>
              <a:rPr b="1" lang="en-US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n=3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Shape 733"/>
          <p:cNvSpPr/>
          <p:nvPr/>
        </p:nvSpPr>
        <p:spPr>
          <a:xfrm>
            <a:off x="1066800" y="2566988"/>
            <a:ext cx="390525" cy="309562"/>
          </a:xfrm>
          <a:custGeom>
            <a:pathLst>
              <a:path extrusionOk="0" h="309562" w="390525">
                <a:moveTo>
                  <a:pt x="0" y="0"/>
                </a:moveTo>
                <a:cubicBezTo>
                  <a:pt x="36909" y="17065"/>
                  <a:pt x="73819" y="34131"/>
                  <a:pt x="114300" y="76200"/>
                </a:cubicBezTo>
                <a:cubicBezTo>
                  <a:pt x="154781" y="118269"/>
                  <a:pt x="196851" y="213518"/>
                  <a:pt x="242888" y="252412"/>
                </a:cubicBezTo>
                <a:cubicBezTo>
                  <a:pt x="288925" y="291306"/>
                  <a:pt x="339725" y="300434"/>
                  <a:pt x="390525" y="309562"/>
                </a:cubicBezTo>
              </a:path>
            </a:pathLst>
          </a:custGeom>
          <a:noFill/>
          <a:ln cap="flat" cmpd="sng" w="127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egewie\DATA\Teaching\Download (3).png" id="734" name="Shape 7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6934" y="3692700"/>
            <a:ext cx="4392786" cy="1740455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Shape 735"/>
          <p:cNvSpPr txBox="1"/>
          <p:nvPr/>
        </p:nvSpPr>
        <p:spPr>
          <a:xfrm>
            <a:off x="4932040" y="5652995"/>
            <a:ext cx="39892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Conclusion: Cooperative feedback required for oscillations</a:t>
            </a:r>
            <a:endParaRPr b="1" sz="20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/>
          <p:nvPr/>
        </p:nvSpPr>
        <p:spPr>
          <a:xfrm>
            <a:off x="1229748" y="260648"/>
            <a:ext cx="7014660" cy="1080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Shape 741"/>
          <p:cNvSpPr txBox="1"/>
          <p:nvPr/>
        </p:nvSpPr>
        <p:spPr>
          <a:xfrm>
            <a:off x="950561" y="44624"/>
            <a:ext cx="748883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0"/>
              <a:buFont typeface="Calibri"/>
              <a:buNone/>
            </a:pPr>
            <a:r>
              <a:rPr b="1" lang="en-US" sz="333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Summary: requirements for oscillatory behavior in biological systems</a:t>
            </a:r>
            <a:endParaRPr b="1" sz="333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742" name="Shape 742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743" name="Shape 743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744" name="Shape 744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745" name="Shape 745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cdn.bionews-tx.com/wp-content/uploads/2013/11/Circadian-Clock.png" id="746" name="Shape 746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Shape 747"/>
          <p:cNvSpPr txBox="1"/>
          <p:nvPr/>
        </p:nvSpPr>
        <p:spPr>
          <a:xfrm>
            <a:off x="6660232" y="6474822"/>
            <a:ext cx="24209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Brown et al., Dev Cell 2012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Shape 748"/>
          <p:cNvSpPr/>
          <p:nvPr/>
        </p:nvSpPr>
        <p:spPr>
          <a:xfrm>
            <a:off x="634868" y="4067780"/>
            <a:ext cx="35544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Strong and cooperative feedback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Full-size image (61 K)" id="749" name="Shape 749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ars.els-cdn.com/content/image/1-s2.0-S1534580712000883-gr2.jpg" id="750" name="Shape 750"/>
          <p:cNvSpPr/>
          <p:nvPr/>
        </p:nvSpPr>
        <p:spPr>
          <a:xfrm>
            <a:off x="1077347" y="1478250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egewie\Downloads\journal.pone.0069573.g001.png" id="751" name="Shape 7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764983"/>
            <a:ext cx="3602858" cy="2268922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Shape 752"/>
          <p:cNvSpPr/>
          <p:nvPr/>
        </p:nvSpPr>
        <p:spPr>
          <a:xfrm>
            <a:off x="3850908" y="2679477"/>
            <a:ext cx="14548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Time delay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3" name="Shape 753"/>
          <p:cNvPicPr preferRelativeResize="0"/>
          <p:nvPr/>
        </p:nvPicPr>
        <p:blipFill rotWithShape="1">
          <a:blip r:embed="rId4">
            <a:alphaModFix/>
          </a:blip>
          <a:srcRect b="0" l="7411" r="0" t="55282"/>
          <a:stretch/>
        </p:blipFill>
        <p:spPr>
          <a:xfrm>
            <a:off x="4607962" y="4149080"/>
            <a:ext cx="4434873" cy="20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Shape 754"/>
          <p:cNvSpPr/>
          <p:nvPr/>
        </p:nvSpPr>
        <p:spPr>
          <a:xfrm>
            <a:off x="4427308" y="2975446"/>
            <a:ext cx="292105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determines oscillation period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 by mRNA/protein half-life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Shape 755"/>
          <p:cNvSpPr/>
          <p:nvPr/>
        </p:nvSpPr>
        <p:spPr>
          <a:xfrm>
            <a:off x="4427308" y="3267833"/>
            <a:ext cx="2921056" cy="44691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Shape 756"/>
          <p:cNvSpPr/>
          <p:nvPr/>
        </p:nvSpPr>
        <p:spPr>
          <a:xfrm>
            <a:off x="3851920" y="1634334"/>
            <a:ext cx="26586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Negative feedback loop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>
            <p:ph type="ctrTitle"/>
          </p:nvPr>
        </p:nvSpPr>
        <p:spPr>
          <a:xfrm>
            <a:off x="467544" y="-99392"/>
            <a:ext cx="828092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b="1" i="0" lang="en-US" sz="28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Oscillations due to negative feedback shape decision making in the p53 tumor suppressor network</a:t>
            </a:r>
            <a:endParaRPr b="1" i="0" sz="28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 1 full size" id="762" name="Shape 762"/>
          <p:cNvPicPr preferRelativeResize="0"/>
          <p:nvPr/>
        </p:nvPicPr>
        <p:blipFill rotWithShape="1">
          <a:blip r:embed="rId3">
            <a:alphaModFix/>
          </a:blip>
          <a:srcRect b="54211" l="6513" r="57866" t="22895"/>
          <a:stretch/>
        </p:blipFill>
        <p:spPr>
          <a:xfrm>
            <a:off x="3562293" y="1285947"/>
            <a:ext cx="2116950" cy="1278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Shape 763"/>
          <p:cNvPicPr preferRelativeResize="0"/>
          <p:nvPr/>
        </p:nvPicPr>
        <p:blipFill rotWithShape="1">
          <a:blip r:embed="rId4">
            <a:alphaModFix/>
          </a:blip>
          <a:srcRect b="51852" l="0" r="0" t="0"/>
          <a:stretch/>
        </p:blipFill>
        <p:spPr>
          <a:xfrm>
            <a:off x="3930607" y="2996952"/>
            <a:ext cx="3644838" cy="1553538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Shape 764"/>
          <p:cNvSpPr txBox="1"/>
          <p:nvPr/>
        </p:nvSpPr>
        <p:spPr>
          <a:xfrm>
            <a:off x="228600" y="6425625"/>
            <a:ext cx="740401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Dynamics of the p53-Mdm2 feedback loop in individual cells.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 Genet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(2004).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Lahav G,..,Alon U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Shape 765"/>
          <p:cNvSpPr txBox="1"/>
          <p:nvPr/>
        </p:nvSpPr>
        <p:spPr>
          <a:xfrm>
            <a:off x="6845238" y="2166666"/>
            <a:ext cx="111113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Apoptosis</a:t>
            </a:r>
            <a:endParaRPr/>
          </a:p>
        </p:txBody>
      </p:sp>
      <p:sp>
        <p:nvSpPr>
          <p:cNvPr id="766" name="Shape 766"/>
          <p:cNvSpPr txBox="1"/>
          <p:nvPr/>
        </p:nvSpPr>
        <p:spPr>
          <a:xfrm>
            <a:off x="6692838" y="1404666"/>
            <a:ext cx="12203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DNA repair</a:t>
            </a:r>
            <a:endParaRPr/>
          </a:p>
        </p:txBody>
      </p:sp>
      <p:sp>
        <p:nvSpPr>
          <p:cNvPr id="767" name="Shape 767"/>
          <p:cNvSpPr txBox="1"/>
          <p:nvPr/>
        </p:nvSpPr>
        <p:spPr>
          <a:xfrm>
            <a:off x="1237742" y="1785666"/>
            <a:ext cx="13335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γ-irradiation</a:t>
            </a:r>
            <a:endParaRPr/>
          </a:p>
        </p:txBody>
      </p:sp>
      <p:pic>
        <p:nvPicPr>
          <p:cNvPr id="768" name="Shape 768"/>
          <p:cNvPicPr preferRelativeResize="0"/>
          <p:nvPr/>
        </p:nvPicPr>
        <p:blipFill rotWithShape="1">
          <a:blip r:embed="rId5">
            <a:alphaModFix/>
          </a:blip>
          <a:srcRect b="66598" l="45969" r="5189" t="9856"/>
          <a:stretch/>
        </p:blipFill>
        <p:spPr>
          <a:xfrm>
            <a:off x="1416007" y="3599752"/>
            <a:ext cx="2210803" cy="6213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9" name="Shape 769"/>
          <p:cNvCxnSpPr/>
          <p:nvPr/>
        </p:nvCxnSpPr>
        <p:spPr>
          <a:xfrm>
            <a:off x="2685542" y="1938066"/>
            <a:ext cx="762000" cy="1588"/>
          </a:xfrm>
          <a:prstGeom prst="straightConnector1">
            <a:avLst/>
          </a:prstGeom>
          <a:noFill/>
          <a:ln cap="flat" cmpd="sng" w="22225">
            <a:solidFill>
              <a:srgbClr val="000000"/>
            </a:solidFill>
            <a:prstDash val="dash"/>
            <a:round/>
            <a:headEnd len="sm" w="sm" type="none"/>
            <a:tailEnd len="med" w="med" type="stealth"/>
          </a:ln>
        </p:spPr>
      </p:cxnSp>
      <p:cxnSp>
        <p:nvCxnSpPr>
          <p:cNvPr id="770" name="Shape 770"/>
          <p:cNvCxnSpPr/>
          <p:nvPr/>
        </p:nvCxnSpPr>
        <p:spPr>
          <a:xfrm flipH="1" rot="10800000">
            <a:off x="5702238" y="1557066"/>
            <a:ext cx="838200" cy="304800"/>
          </a:xfrm>
          <a:prstGeom prst="straightConnector1">
            <a:avLst/>
          </a:prstGeom>
          <a:noFill/>
          <a:ln cap="flat" cmpd="sng" w="22225">
            <a:solidFill>
              <a:srgbClr val="000000"/>
            </a:solidFill>
            <a:prstDash val="dash"/>
            <a:round/>
            <a:headEnd len="sm" w="sm" type="none"/>
            <a:tailEnd len="med" w="med" type="stealth"/>
          </a:ln>
        </p:spPr>
      </p:cxnSp>
      <p:cxnSp>
        <p:nvCxnSpPr>
          <p:cNvPr id="771" name="Shape 771"/>
          <p:cNvCxnSpPr/>
          <p:nvPr/>
        </p:nvCxnSpPr>
        <p:spPr>
          <a:xfrm>
            <a:off x="5702238" y="2090466"/>
            <a:ext cx="838200" cy="304800"/>
          </a:xfrm>
          <a:prstGeom prst="straightConnector1">
            <a:avLst/>
          </a:prstGeom>
          <a:noFill/>
          <a:ln cap="flat" cmpd="sng" w="22225">
            <a:solidFill>
              <a:srgbClr val="000000"/>
            </a:solidFill>
            <a:prstDash val="dash"/>
            <a:round/>
            <a:headEnd len="sm" w="sm" type="none"/>
            <a:tailEnd len="med" w="med" type="stealth"/>
          </a:ln>
        </p:spPr>
      </p:cxnSp>
      <p:pic>
        <p:nvPicPr>
          <p:cNvPr descr="Fig 4 full size" id="772" name="Shape 772"/>
          <p:cNvPicPr preferRelativeResize="0"/>
          <p:nvPr/>
        </p:nvPicPr>
        <p:blipFill rotWithShape="1">
          <a:blip r:embed="rId6">
            <a:alphaModFix/>
          </a:blip>
          <a:srcRect b="0" l="4339" r="0" t="50000"/>
          <a:stretch/>
        </p:blipFill>
        <p:spPr>
          <a:xfrm>
            <a:off x="4349441" y="4797152"/>
            <a:ext cx="3030871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73" name="Shape 773"/>
          <p:cNvSpPr txBox="1"/>
          <p:nvPr/>
        </p:nvSpPr>
        <p:spPr>
          <a:xfrm>
            <a:off x="1492290" y="5224554"/>
            <a:ext cx="23936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decision making</a:t>
            </a:r>
            <a:endParaRPr/>
          </a:p>
        </p:txBody>
      </p:sp>
      <p:sp>
        <p:nvSpPr>
          <p:cNvPr id="774" name="Shape 774"/>
          <p:cNvSpPr txBox="1"/>
          <p:nvPr/>
        </p:nvSpPr>
        <p:spPr>
          <a:xfrm>
            <a:off x="1619672" y="3203684"/>
            <a:ext cx="19255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Singl-cell response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35496" y="-171400"/>
            <a:ext cx="914501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Benefits of dynamic modeling approaches</a:t>
            </a: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mun.ca/biology/desmid/brian/BIOL3530/DB_03/fig3_3.jpg" id="131" name="Shape 131"/>
          <p:cNvPicPr preferRelativeResize="0"/>
          <p:nvPr/>
        </p:nvPicPr>
        <p:blipFill rotWithShape="1">
          <a:blip r:embed="rId3">
            <a:alphaModFix/>
          </a:blip>
          <a:srcRect b="0" l="0" r="68617" t="0"/>
          <a:stretch/>
        </p:blipFill>
        <p:spPr>
          <a:xfrm>
            <a:off x="899592" y="1505565"/>
            <a:ext cx="2088232" cy="433840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3707904" y="1772816"/>
            <a:ext cx="482453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 dynamical phenomena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Biological robustness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Stochastic effects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Cellular decision making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Oscillations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3707904" y="4221088"/>
            <a:ext cx="482453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Interpretation of complex datasets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Large-scale perturbation screens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Multi-level Omics-data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ull-size image (31 K)" id="779" name="Shape 7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9563" y="-5722938"/>
            <a:ext cx="4886325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-size image (31 K)" id="780" name="Shape 7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1963" y="-5570538"/>
            <a:ext cx="4886325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Ähnliches Foto" id="781" name="Shape 7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437" y="2468780"/>
            <a:ext cx="3528393" cy="3376452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Shape 782"/>
          <p:cNvSpPr txBox="1"/>
          <p:nvPr/>
        </p:nvSpPr>
        <p:spPr>
          <a:xfrm>
            <a:off x="1043608" y="614158"/>
            <a:ext cx="7386216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Outline: Quantitative description of protein expression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Shape 783"/>
          <p:cNvSpPr txBox="1"/>
          <p:nvPr/>
        </p:nvSpPr>
        <p:spPr>
          <a:xfrm>
            <a:off x="4427984" y="2924944"/>
            <a:ext cx="4464496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determines the kinetics of mRNA and protein expression?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Shape 784"/>
          <p:cNvSpPr txBox="1"/>
          <p:nvPr/>
        </p:nvSpPr>
        <p:spPr>
          <a:xfrm>
            <a:off x="4427984" y="3802100"/>
            <a:ext cx="4464496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we describe heterogeneous gene expression at the single-cell level?</a:t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/>
          <p:nvPr/>
        </p:nvSpPr>
        <p:spPr>
          <a:xfrm>
            <a:off x="899592" y="-243408"/>
            <a:ext cx="756084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of gene expession at the single-cell level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0" name="Shape 7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340768"/>
            <a:ext cx="7277084" cy="5259747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Shape 791"/>
          <p:cNvSpPr txBox="1"/>
          <p:nvPr/>
        </p:nvSpPr>
        <p:spPr>
          <a:xfrm>
            <a:off x="641161" y="5878813"/>
            <a:ext cx="2158756" cy="35820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higher throughput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Shape 792"/>
          <p:cNvSpPr txBox="1"/>
          <p:nvPr/>
        </p:nvSpPr>
        <p:spPr>
          <a:xfrm>
            <a:off x="6876256" y="5876647"/>
            <a:ext cx="2158756" cy="36037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more informative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/>
          <p:nvPr/>
        </p:nvSpPr>
        <p:spPr>
          <a:xfrm>
            <a:off x="179512" y="-315416"/>
            <a:ext cx="8964488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expression – a stochastic process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Shape 798"/>
          <p:cNvSpPr txBox="1"/>
          <p:nvPr/>
        </p:nvSpPr>
        <p:spPr>
          <a:xfrm>
            <a:off x="1017365" y="472514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Stochastic dynamics shown for transcription initiation and elongation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Randomness arises from low molecule numbers!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cell contains few copies of each gene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transcription factors often present in low amounts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nobelprize.org/educational/medicine/dna/a/transcription/pics/transcription.gif" id="799" name="Shape 7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1484785"/>
            <a:ext cx="5165467" cy="2736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/>
          <p:nvPr/>
        </p:nvSpPr>
        <p:spPr>
          <a:xfrm>
            <a:off x="179512" y="-243408"/>
            <a:ext cx="8964488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Stochasticity in gene expression revealed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dual reporter experiment in E. Coli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sciencemag.org/content/297/5584/1183/F2.large.jpg" id="805" name="Shape 80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6" name="Shape 806"/>
          <p:cNvPicPr preferRelativeResize="0"/>
          <p:nvPr/>
        </p:nvPicPr>
        <p:blipFill rotWithShape="1">
          <a:blip r:embed="rId3">
            <a:alphaModFix/>
          </a:blip>
          <a:srcRect b="50000" l="1" r="66493" t="0"/>
          <a:stretch/>
        </p:blipFill>
        <p:spPr>
          <a:xfrm>
            <a:off x="1979712" y="4077072"/>
            <a:ext cx="2149366" cy="2114872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Shape 807"/>
          <p:cNvSpPr txBox="1"/>
          <p:nvPr/>
        </p:nvSpPr>
        <p:spPr>
          <a:xfrm>
            <a:off x="6156176" y="5919415"/>
            <a:ext cx="324036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Elowitz et al., Science 2002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x="4511176" y="4672843"/>
            <a:ext cx="380524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Strong variations in fluorescence confirm the existence of gene expression noise</a:t>
            </a:r>
            <a:endParaRPr/>
          </a:p>
        </p:txBody>
      </p:sp>
      <p:pic>
        <p:nvPicPr>
          <p:cNvPr id="809" name="Shape 8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597" y="1844824"/>
            <a:ext cx="8012275" cy="15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 txBox="1"/>
          <p:nvPr/>
        </p:nvSpPr>
        <p:spPr>
          <a:xfrm>
            <a:off x="179512" y="-243408"/>
            <a:ext cx="8964488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Intrinsic and extrinsic sources of gene expression variability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5" name="Shape 8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012" y="1628800"/>
            <a:ext cx="5262124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ttp://www.sciencemag.org/content/297/5584/1183/F2.large.jpg" id="816" name="Shape 8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Shape 817"/>
          <p:cNvSpPr txBox="1"/>
          <p:nvPr/>
        </p:nvSpPr>
        <p:spPr>
          <a:xfrm>
            <a:off x="6156176" y="5919415"/>
            <a:ext cx="324036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Elowitz et al., Science 2002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Shape 818"/>
          <p:cNvSpPr/>
          <p:nvPr/>
        </p:nvSpPr>
        <p:spPr>
          <a:xfrm>
            <a:off x="5513304" y="2492896"/>
            <a:ext cx="324036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Fluctuations in biosynthetic machinery (polymerases, ribosomes)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Shape 819"/>
          <p:cNvSpPr/>
          <p:nvPr/>
        </p:nvSpPr>
        <p:spPr>
          <a:xfrm>
            <a:off x="5513304" y="4221088"/>
            <a:ext cx="324036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Random binding of transcription machinery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each promoter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(low copy numbers!)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Shape 820"/>
          <p:cNvSpPr txBox="1"/>
          <p:nvPr/>
        </p:nvSpPr>
        <p:spPr>
          <a:xfrm>
            <a:off x="6582243" y="3381357"/>
            <a:ext cx="110248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Eukaryotes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Shape 821"/>
          <p:cNvSpPr txBox="1"/>
          <p:nvPr/>
        </p:nvSpPr>
        <p:spPr>
          <a:xfrm>
            <a:off x="6411630" y="5364505"/>
            <a:ext cx="14437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Bacteria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Eukaryotes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hape 826"/>
          <p:cNvSpPr txBox="1"/>
          <p:nvPr/>
        </p:nvSpPr>
        <p:spPr>
          <a:xfrm>
            <a:off x="107504" y="116632"/>
            <a:ext cx="892899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Stochastic models account for event probabilities at low molecule numbers 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Shape 827"/>
          <p:cNvSpPr/>
          <p:nvPr/>
        </p:nvSpPr>
        <p:spPr>
          <a:xfrm>
            <a:off x="755576" y="2486171"/>
            <a:ext cx="73179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Deterministic ODE model	vs.	    Stochastic model </a:t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8" name="Shape 828"/>
          <p:cNvGrpSpPr/>
          <p:nvPr/>
        </p:nvGrpSpPr>
        <p:grpSpPr>
          <a:xfrm>
            <a:off x="979389" y="4293095"/>
            <a:ext cx="6566393" cy="584776"/>
            <a:chOff x="979389" y="1410352"/>
            <a:chExt cx="6566393" cy="584776"/>
          </a:xfrm>
        </p:grpSpPr>
        <p:sp>
          <p:nvSpPr>
            <p:cNvPr id="829" name="Shape 829"/>
            <p:cNvSpPr/>
            <p:nvPr/>
          </p:nvSpPr>
          <p:spPr>
            <a:xfrm>
              <a:off x="979389" y="1410352"/>
              <a:ext cx="24669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Continuous: Concentration </a:t>
              </a: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 mRNAs/proteins</a:t>
              </a: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Shape 830"/>
            <p:cNvSpPr/>
            <p:nvPr/>
          </p:nvSpPr>
          <p:spPr>
            <a:xfrm>
              <a:off x="5796136" y="1410353"/>
              <a:ext cx="1749646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Discrete: Absolute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molecule counts</a:t>
              </a: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1" name="Shape 831"/>
          <p:cNvSpPr/>
          <p:nvPr/>
        </p:nvSpPr>
        <p:spPr>
          <a:xfrm>
            <a:off x="1043607" y="3400473"/>
            <a:ext cx="21899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Average behavior of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large molecule numbers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Shape 832"/>
          <p:cNvSpPr/>
          <p:nvPr/>
        </p:nvSpPr>
        <p:spPr>
          <a:xfrm>
            <a:off x="5137632" y="3420289"/>
            <a:ext cx="31738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Probabilistic behavior (randomness)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the single-molecule level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 txBox="1"/>
          <p:nvPr/>
        </p:nvSpPr>
        <p:spPr>
          <a:xfrm>
            <a:off x="179512" y="-216768"/>
            <a:ext cx="8964488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Stochastic version of simple protein expression model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BDAAAAHwCAYAAABQRJ8FAAAABHNCSVQICAgIfAhkiAAAAAlwSFlzAAALEgAACxIB0t1+/AAAIABJREFUeJzs3Xl4lOW9+P/3DQgECCgiKrIEvxEEoRyEY11aBVFb41pFWrX9Cla04qmtB9RD6a8FraVVqUsFlx4VrNaluB7x69GqgMelnkJdADVFWVRcKC6ghC25f3/MJCRhkkzCJDMJ79d1zTXPPM99389nnnnEyWfuJcQYkSRJkiRJymWtsh2AJEmSJElSXUxgSJIkSZKknGcCQ5IkSZIk5TwTGJIkSZIkKeeZwJAkSZIkSTnPBIYkSZIkScp5JjAkSZIk7ZQQwnMhhHOzHYekls0EhiRJkqQ6hRBWhhA2hhDWhxA+DCHcGULokO24JO06TGBIkiRJSkcETogxdgYOBoYDP89uSJJ2JSYwJEmSJKUrAMQYPwT+HzCo0rGCEML/JHtoPBlC6FpRKYQHkr02PgshzA8hDKx0rCiEsDRZ770Qwr9XOnZiCOHvyXr/E0IYXGNgIVwXQvg4hPBFCOG18nMke4rcHEJ4KnmO50IIvSvVuz6EsDpZ739DCN+odKxVCOFnIYTllY7vlzx2YLLNdSGEN0MIZ+zUlZVUJxMYkiRJkuolhNALKAIWV9p9JnAOsBfQDphU6dgTwP8Buifr3FPp2H8C45M9OwYBzybPMRS4HRgPdAVuBR4LIeyWIp7jgG8AhTHGLsAYYF2lImcB04A9gdeqnf8V4GvAHsCfgD+HENomj00Evgt8O9nuucDG5NCZp4C7gW7A94CZIYQDa7xoknaaCQxJkiRJ6XokhPApsBB4Dphe6didMcZ3YoybgQeAfyk/EGOcHWPcGGPcClwBDAkh5CcPbwEOCiHkxxi/iDG+mtw/Hrglxvi3mPBHYDNwaIq4tgL5wMAQQogxvh1j/LjS8XkxxheS558CHFbekyLG+KcY4+cxxrIY43Ukki/9k/V+CEyJMS5Pln0jxvgZcCKwIsZ4VzK214CHAHthSI3IBIYkSZKkdJ0SY+waY+wbY/xxMllR7qNK2xuBTlAxDOM3yWEYnwMrSMyn0S1Z9nTgBGBVcnhHeYKiDzAxhPBp8vEZ0BPoUT2oGONzwE3ATODjEMItIYROlYq8V6nsV8Cn5e2EECaFEJYlh6l8BnSuFFsv4N0U16EPcGi12M4C9qnl2knaSSYwJEmSJKUrNKDO2cBJwNExxt2BgmQ75fNpLIoxnkpi6MmjJHpvQCLpcFUyYdI1xrhHjLFTjPH+VCeJMd4UYxwODCTRg+LSSod7VbyBRGKjK7AmOd/FpcDoZPt7AOsrvc/3SAx9qe49YH612DrHGC+q57WRVA9NnsAIIYwOITycnChnYwjhrRDCr6tlSAkh7B5C+M8QwtoQwpchhKdDCINqaleSJLV8IYT9Qgi/DyG8GEL4KoRQVnkyvkrlBoYQHgohfJD8HrEkhDAxhNA6G3FLu7hOJIZ+fBZC6Ehi2EkECCHsFkI4K4TQOcZYCmwASpP1/gD8KIRwSLJsx+SEnx2rnyCEMDyEcEgIoQ1QAmwCyioVKQohHJ6c2+JK4KUY4wckhp1sBdaFENqGEH6R3FfuP4ErQwiFyfMMDiHsATwO9AshfD+E0Cb5PoY7B4bUuLLRA2MisA34D+DbwCzgQhKT4FT2OHAccBFwGrAb8FwIYYcuY5IkaZdRCIwm0f17Ick/gioLIewLzCfxK+/FJMaqPwxcDfyqieKUWqId/ntL89hdwGrgA2AJ8GK14z8AViSHl5xPYigGMcZFJObBuCk570YxiUlCU+lMIuHxKYkhKv8Erql0/E/AVBITew4Fvp/c/9/JR3Gy3kYqDTcBfkeiR8hTIYQvSCQ08mKMX5L4W+V7wJrk4zdAWyQ1mhBjbf/WNMIJQ9gzxriu2r4fALOBUTHG+SGEU0hMgjMyxrgwWaYziX9U/hhj/GmTBi1JknJOCOGHwG1A3xjj6kr7zwduBvqXT7yX3H8vcGSMcb8mD1ZS1oQQ7gTeizH+ItuxSNo5Td4Do3ryIul/SYwzK/9CcRKwpjx5kay3Hvgv4JRGD1KSJDVn5UssflFt/xc4/5ckSc1WrvxPfASJbmfLkq8PItG9rLqlQO/kusuSJEmp/JlE9/GZIYSCEEJ+COE7JCYSvDa7oUnKgqbtci6p0bTJdgDJ9ZenAU/HGP+e3N2VxHCR6j5NPu9BYnyaJElSFTHGT0IIh5NYzaB8+cMyYGqMcUb2IpOUDTHGc7Mdg6TMyGoCIzmD8KPAFmCn/2EJIZhdlSSpkcUYG7KMYpMJIXQjMWnnlyQmAv8UOBr4/0IIm2OM19RQz+8RkiQ1op39DpG1ISQhhPYkVhopAL4VY1xT6fBnJHpZVNe10vGUYow+ann88pe/zHoMuf7wGnmNvEZeo1x55OI1aiYuB3oDx8UYH4kxLowxTiWxIsGVIYSuNVXM9vXNpUcu3n9ej9x4eC22Py688EKGDx+eE3FceOGFWY8jxty4P7weuXk9MiErCYzk+swPAgcDx8cYl1UrspTEPBjVDQRWxxgdPiJJkmoyCHgnJiYAr+wVEhN8FjZ9SJIkaWc1eQIjhBBIrMM8Ajglxvi/KYo9BuwXQvhmpXqdSaxO8mhTxClJkpqtj4D/E0LoUm3/ocnnD5o4HkmSlAHZmANjFjAa+BVQEkL4eqVj78cYPyCRwHgZuDuEcBnwOTA5WSbluFWlZ8SIEdkOIed5jermNaqb16huXqO6eY1SCyGcntwcTmIZ9qIQwlpgbUwswX4LcBbwdAjhGmAdMBKYCDyU/K6hOnj/VeX12M5rUVWPHj2yHUJO8f6oyuuRWSFTY1HSPmEIK0iMS01lWozximS53UksdXYq0B54Efj3GGOq5VXL245N/X4kSdqVhBCIWZ7EM4RQRuplERfEGI9OljkE+AUwFOgMrCTRA/R3McbNNbTr9whJ9TJhwgQAZs2aZRw5xOtRVa5cj0x8h2jyHhgxxr5plvscOC/5kCRJAiDGWOcQ2BjjK8CJTRCOJElqIlldRlWSJKk5KCgoYNWqVdkOQ7ugPn36sHLlymyHIUk5wQSGJElSHVatWpWxJeCk+kjMfy9JgiwtoypJkiRJklQfJjAkSZIkSVLOM4EhSZIkSZJyngkMSZIkSZKU80xgSJIkSZKknGcCQ5IkSS3CuHHjOPnkk7MdhiSpkZjAkCRJ2gXNmTOH/Pz8etdbsGABrVq14tNPP93pGDKdcLjxxhu5++67M9betGnTGDx4cMbakyTtnDbZDkCSJElNL8ZICKHB9WKMjRBVatu2baNNm7q/tjYkIVOXhlyj6kpLS2ndunUGopGkXZs9MCRJklqohQsXcthhh5Gfn8/uu+/OoYceyrJly1iwYAHnnnsuX331Fa1ataJ169ZcccUVANxzzz0ccsghdO7cmb333psxY8awZs0aAFatWsXRRx8NwF577UXr1q0599xzK8539dVXU1hYSIcOHRgyZAj33HNPjbFNmzaNOXPmMG/evIoYFi5cyKpVq2jVqhX33Xcfo0aNomPHjtx22218+umnnHXWWfTq1YsOHTowaNAgZs+eXaXNVD066orpww8/5Oyzz6Zbt2507NiRgw8+mAULFjBnzhymTZvG0qVLK+K76667AHjvvff4zne+Q+fOnencuTOnn346H3zwQZX3NnjwYObMmUNhYSHt27fnj3/8I926dWPr1q1Vzn/22Wdz6qmnpvNxStIuzx4YkiRJGTBhwoSMtzlr1qwG1y0tLeXUU09l/Pjx3HvvvWzZsoXFixfTunVrjjjiCK6//nqmTJnCu+++S4yRTp06AbB161auuOIKDjzwQP75z39y+eWXc9ZZZzF//nx69erFgw8+yOjRo3nzzTfZY489yMvLA2DKlCk89NBD3HzzzfTr14+XXnqJ8ePH07VrV44//vgd4ps0aRJvvvkmn332GXfffTcxRrp27VqRCPjZz37Gtddeyx133MFuu+3Gpk2bGDZsGJMnTyY/P5+//OUv/OhHP6JPnz6MHDky5TWoK6aNGzdy5JFHss8++/DYY4/Ro0cP3njjDQC+973vsWTJEubNm8eCBQuIMdKlSxdijJx88sl07NixYv9FF13Ed77zHV555ZWKc69YsYJ7772XuXPn0rZtW3r37s1Pf/pTHn30UUaPHg3A+vXreeSRR7j//vsb/DlL0q7EBIYkSVILtH79er744gtOPPFECgoKAOjXr1/F8S5duhBCYK+99qpSb+zYsRXbBQUFzJw5k4EDB7JmzRp69OhB165dgUQPjPLtjRs3ct111/H0009zxBFHANCnTx/++te/MnPmzJQJjI4dO5KXl8fGjRt3iAHg4osv5rTTTquyb+LEiRXb5513Hs888wz33ntvygRGOjHdc889fPLJJ7zyyivsscceFe+5XKdOnWjTpk2V+J5++mmWLFnCu+++S69evQD405/+RGFhIc8++2xFD5WtW7dy9913061bt4q6Z511FnfccUdFAuOee+6hS5cuFBUV7RC/JGlHJjAkSZIyYGd6SzSGPfbYg3POOYfjjjuOUaNGMWrUKEaPHl3xR3dNFi9ezBVXXMGrr77Kp59+WjHnxerVq+nRo0fKOsuWLWPTpk18+9vfrrJ/27Zt9O3bt0HxDxs2rMrrsrIypk+fzgMPPMAHH3zA5s2b2bp1KyNGjGhwTK+++ipf+9rXKpIX6Xjrrbfo0aNHlevYt29fevTowbJlyyoSGD179qySvAAYP348w4YNq0gG3XnnnYwdO5ZWrRzVLUnpMIEhSZLUQt1xxx1ccsklPPnkkzz22GNMmTKFRx99lGOPPTZl+Y0bN/Ltb3+b4447jrvvvpvu3buzdu1avvnNb7Jly5Yaz1NWVgbA448/vkOCZLfddmtQ7B07dqzy+pprruG6667jxhtvZNCgQXTq1InJkyezdu3aJoupLpUn/KweP8DXvvY1hg4dyuzZsznllFP429/+Vus8IZKkqkxgSJIktWCDBw9m8ODBXHrppRQVFTFnzhyOPfZY2rZtS2lpaZWyb731FuvWreOqq66iT58+ACxZsqTKH+Zt27YFqFJ34MCBtGvXjpUrV3LUUUelHVuqGGrywgsvcNJJJ3HWWWdV7CsuLq6x90Q6MQ0dOpS7776bTz/9tGI4TF3xDRgwgDVr1rB69Wp69+4NwLvvvsuaNWs46KCD6nwf48eP5+qrr2bt2rV84xvf4IADDqizjiQpwQSGJElSC7Ry5UpuvfVWTj75ZPbbbz/eeecdXn/9dS666CIgMdfDpk2b+Mtf/sLQoUPp0KEDvXv3pl27dvz+97/noosuYtmyZfziF7+o0m6fPn0IITBv3jxOPPFE8vLy6NSpE5MmTWLSpEmUlZVx5JFH8uWXX/Lyyy/TunVrzjvvvJQxFhQU8OSTT1JcXMyee+5Jly5danw//fr144EHHuCFF15gzz335KabbmLFihU1JjDSiemss87it7/9LaeccgrTp09nv/32Y8mSJXTu3JmjjjqKgoICVq1axd///nd69+5Nfn4+xxxzDIMHD+bss8/m+uuvJ8bIxRdfzPDhw2sczlLZmWeeyb//+79zyy23cOutt9ZZXs1DY0zi2xC5EocSZs6cydKlS7MdRovigDtJkqQWqEOHDhQXFzNmzBj69+/PuHHj+MEPfsBll10GwGGHHcaPfvQjzjzzTLp3784111xDt27dmDNnDo8++igHHXQQV155Jdddd12Vdnv06MG0adOYMmUK++yzDz/+8Y8BuPLKK5k6dSozZsxg0KBBHHfccTz00EO1zoExfvx4BgwYwPDhw+nevTsvvvgiUHUoRrmf//znHHLIIRQVFTFixAg6derE97///VqvQV0xdejQgQULFtCzZ09OPvlkBg8ezNSpUyvOf/rpp1NUVMSoUaPo3r079913HwCPPfYYe+21F0cffTSjRo2iR48ePPzww+l8LHTq1IkxY8bQrl07zjjjjLTqSKq/dHpENbZcSl7kwvXIhBBjzHYMGRNCiC3p/UiSlGtCCMQYd/zrsgWo7XtE8n03cUSqr/LhJX/605+yHEntioqK6NWrV1o9MLz3clt5j4dsT+JrHLnJ61FVJr5DOIREkiRJzVppaSlvv/02L730EuPHj892ODX6/PPPWbhwIU8//TSvv/56tsORpGbHBIYkSZKatSVLlnD44YczatSoijk+ctHQoUP57LPPmD59OgMGDMh2OJLU7JjAkCRJUrM2ZMgQvvrqq2yHUacVK1ZkOwRJatacxFOSJEmSJOU8ExiSJEmSJCnnmcCQJEmSJEk5zzkwJEmSdlJJSQlvv/02GzZsID8/n/79+5OXl5f1tiRJaklMYEiSJDXQ8uXLmXXNVbz/5iI6b/mE1qWbKW3djvVtu9NzwDAmXDqFwsLCJm9LkqSWyASGJElSA9x47XRenHsbgzqsp0f7AO0BWgPbgDVs+scH/Pz78zl89PlcPGlyk7UlSVJL5RwYkiRJ9XTjtdNZ9vBNDO+8gfZtQsoy7dsEhnfewLKHb+LGa6c3SVu57Mc//jEjR47MdhiSpGbMBIYkSVI9LF++nBfn3kZhx81plS/suJkX597G8uXLG7Wt+pozZw75+fk73U59hJA6QZMJ48aN4+STT653vWnTpjF48OBGiEiSlGkmMCRJkuph1jVXMajD+nrVGdThC2Zde1WjtlVfMcZGTSg0J14HSWoeTGBIkiSlqaSkhPffXFTjUI+atG/TiveXLaKkpKRR2qrJwoULOeyww8jPz2f33Xfn0EMPZdmyZSxYsIBzzz2Xr776ilatWtG6dWuuuOIKALZu3crll19Or1696NixI1//+td56qmnKtosKyvjvPPOY//996dDhw7069ePa665psp5y8rKmDRpEl27dmXPPffkkksuobS0tOL4H//4R7p168bWrVur1Dv77LM59dRTa3w/t956a8WqLHvttRfHH388ZWVlTJs2jTlz5jBv3ryK97Nw4UIAJk+ezIEHHkiHDh3o27cvl19+OVu2bAESvVCmTZvG0qVLK+rdddddAKxfv57zzz+fvffem86dOzNy5EgWLVpU5zWXJDUeExiSJElpevvtt+m85ZMG1e285ROKi4sbpa1USktLOfXUUznyyCN54403eOWVV/jpT39K69atOeKII7j++uvp0KEDH3/8MR9++CGTJk0CYOzYsTz//PPcd999LF26lHPOOYeTTz6ZN954A0gkJ3r27MncuXN56623+PWvf8306dO58847K8597bXXcvvtt/OHP/yBl156idLSUu65556K42eccQYxRh599NGKfevXr+eRRx7hvPPOS/l+Fi1axL/9278xbdo0iouLefbZZ/n2t78NwKRJkxgzZgzHHHNMxfs5/PDDAejUqROzZ8/mrbfe4uabb+b+++/nqqsSPVi++93vMnHiRPr3719R77vf/S4ARUVFfPTRRzzxxBO8+uqrHHnkkYwaNYqPP/64Xp+VJClzXIVEkiQpTRs2bKB16WYSK4TUT+vSzWzYsKFR2kpl/fr1fPHFF5x44okUFBQA0K9fv4rjXbp0IYTAXnvtVbHv3Xff5b777mPVqlX07NkTgAkTJvD0009z6623ctNNN9GmTRumTp1aUad3794sWrSIe++9l3HjxgFwww03cPnll3P66adXvP7v//7vijrt27fnrLPO4o477mD06NEA3HPPPXTp0oWioqKU72f16tV06tSJk046iY4dO9KrV6+KuSs6duxIXl4eGzdurPJ+AKZMmVIl1smTJzNjxgymTZtG+/bt6dSpE23atKlS79lnn+X1119n7dq1tGvXDkjMlfHYY4/xxz/+sSLZI0lqWiYwJElSsxFC2A/4D2AYMATIAwpijKtTlD0U+CVwKLAb8A5wVYzxgYaePz8/n9LW7Ugsb1o/pa3bVZk0M5NtpbLHHntwzjnncNxxxzFq1ChGjRrF6NGj6dWrV411Fi9eTIyRgQMHEmOs2L9lyxaOPvroite33HILt99+O6tWraKkpIStW7dWJEnWr1/Phx9+yKGHHlpRPoTA17/+dd5///2KfePHj2fYsGGsWbOGHj16cOeddzJ27FhatUrdQfjYY4+lT58+FBQU8K1vfYvjjjuO0047jU6dOtV6HebOncsNN9zA8uXL+fLLLyktLaWsrKzWOosXL+arr76iW7duVfZv3ryZd955p9a6kqTG4xASScq0h06AGSHxnG3lseRKPNLOKwRGA58CC4GYqlAI4QRgAbAGOBM4GfgD0H5nTt6/f3/Wt+3eoLrr23av0gMik23V5I477uCVV17hqKOO4rHHHqN///48/fTTNZYvKyujVatW/O1vf+O1116reLz55pvccccdANx///1ccsklnHvuuTz11FO89tprTJgwoWJeiXR97WtfY+jQocyePZulS5fyt7/9raIHRyqdOnVi8eLF/PnPf6ZPnz785je/4cADD+Sjjz6qsc5f//pXzjzzTI4//ngef/xxXn31VX71q1/tMPdGquuwzz778Prrr1e5Dm+99RZXXnllvd6nJClz7IEhSZm24omqz9lUOYZciEfaSTHGBcC+ACGEHwLHVS8TQugE3AHcFGOcWOnQszt7/ry8PHoOGMamf3xQr8k3N20ro+fAYeTl5TVKW7UZPHgwgwcP5tJLL6WoqIg5c+Zw7LHH0rZt2yoTawIMHTqUGCMffvghRx11VMr2XnjhBQ499FAuvPDCin2Vl3Xt3Lkz++67Ly+//DIjRoyo2P/KK6/Qo0ePKm2NHz+eq6++mrVr1/KNb3yDAw44oNb30qpVK0aMGMGIESOYOnUq3bt35/HHH+e8885L+X5eeOEFevbsyc9+9rOKfStXrqxSJlW9gw8+mI8//pgQAn379q01JklS07EHhiRJamnGAN2A3zVG4xMuncKSjZ3rVWfJxi5MmDRlh/2ZbKu6lStXMnnyZF566SVWr17Nc889x+uvv85BBx0EQEFBAZs2beIvf/kL69ato6SkhAMOOICzzjqLsWPH8uCDD7JixQoWLVrEjBkzeOSRR4DEPBqLFy/mySefZPny5Vx55ZUVK36U+8lPfsLVV1/Ngw8+SHFxMT/96U/58MMPd4jxzDPP5KOPPuKWW26pcfLOcvPmzePGG2/k1VdfZfXq1dxzzz18+eWXDBw4sOL9LFmyhOLiYtatW8e2bdvo168fH3zwAX/6059YsWIFN998M/fdd1+VdgsKCli1ahV///vfWbduHVu2bOGYY47hiCOO4JRTTuHJJ59k5cqVvPTSS0ydOpUXXnihzmsvSWocJjAkSVJLcwSJISZfCyG8HkLYGkJYHUL4RQhhp7/7FBYWcvjo81n+Vbu0yv/jq/YcPvp8CgsLG7Wt6jp06EBxcTFjxoyhf//+jBs3jh/84AdcdtllABx22GH86Ec/4swzz6R79+4VS6HOnj2bcePGcfnllzNgwABOOukknn/+efr06QPABRdcwJgxYzj77LM55JBDWL169Q6TWk6cOJFx48Yxfvx4Dj30UGKMfP/7398hxk6dOjFmzBjatWvHGWecUev72X333XnkkUc49thjGTBgAL/73e+4/fbbK1YbGT9+PAMGDGD48OF0796dF198kRNPPJFLL72USy65hCFDhvDMM8/sMATk9NNPp6ioiFGjRtG9e/eKBMcTTzzB0Ucfzfnnn8+BBx7I9773PYqLi3foRSJJajqh8gRNzV0IIbak9yOpmZpRqSv4xCz/mzSjWrf0bMejZi+EQIwx/fEOjSg5hOQ2oG/lSTxDCP8POArYBFwBLAaOASYDN1YbVlK5vRq/RyTfd5V9N147nRfn3sagDl/Qvs2OeZFN28p446suHHHG+Vw8aXKt7yWTbTU3RUVF9OrVi1tvvTXboeSkVPeecseECRMAmDVrlnHkUBy5wutRVSa+QzgHhiRJamlaAe2AyTHGG5L7FoYQugEXhRCmxhhrX4M0DRdPmkzRqWcw69qreH/ZIjpv+YTWpZspbd2O9e2603PgcK6a+LO0ektksq3m4vPPP2fhwoU8/fTTvP7669kOR2kq/4NMVeXKdcmVOLLNxEHLZQJDkiS1NOuSz3+ptv8p4AJgIPDXVBWnTp1asV0+WWRtCgsL+d0td1JSUkJxcTEbNmwgPz+ffv36pT3JZmO01RwMHTqUzz77jOnTpzNgwIBshyNJyrD58+czf/78jLZpAkOSJLU0SxtasXICoz7y8vIYMmRIQ0/baG3lshUrVmQ7BO2EbP+ynSu/sOdKHLnCHiCqrPoPAdOmTdvpNp3EU5IktTSPAAH4VrX9x5OYF+ONJo9IkiTtNHtgSJKkZiWEcHpycziJREVRCGEtsDbGuDDGuDSEMBu4IoTQmsQknscC5wJXxBg3ZiNuSZK0c0xgSJKk5ubPQPmyDBGYmdxeAByd3D4feB/4N2BvYCVwSYzxpqYLU5IkZZIJDEmS1KzEGOscAhtj3Ab8IvlodCUlJbz99tsVE2/279+/wRNvZrItSZJaEhMYkiRJDbR8+XLmXHU1Xy5aSv9PSuiwuZSN7Vozp3senYYdxDlTLkt76dNMtiVJUktkAkOSJKkBbp1+Ne//4QFGf7EbnVq1ATomvlmVwrEfwpePvcGcBd+j5/jvcsHkS5usLUmSWipXIZEkSaqnW6dfTeuZf2bshrxkwmFHnVq1YeyGPFrPfIBbp1/TJG1lwrhx4zj55JNrLbNq1SpatWrF4sWL02532rRpDB48eGfDkyTtwkxgSJIk1cPy5ct5/w8PMHJz+7TKj9zcnvf/cD/Lly9v1LZSSScZUd2NN97I3Xffvf2cI0dy8cUXVynTu3dvPvroI/7lX/6lXm2HEOpVvrJUcaSjIddAkpSbTGBIkiTVw5yrrmb0F7vVq87pX+zGnKt27DmRybYyJT8/n86dO9daJoRA9+7dadXKr5KSpKbj/3UkSZLSVFJSwpeLltY41KMm+a3a8OXTZ7TOAAAgAElEQVSiJZSUlDRKW+kaN24cJ510EjfeeCM9e/aka9eunHvuuWzatKlKmfIeC+PGjWPBggXMnDmTVq1a0bp1a1avXr3DEJKysjLOO+889t9/fzp06EC/fv245pr6J1muuOIKCgoKaN++Pfvuuy9jx46tNY66zjtt2jTmzJnDvHnzKuotXLgQgDVr1vC9732Prl270rVrV0488cS0e7ZIkrLDSTwlSZLS9Pbbb9P/kxKgY73r9ltbQnFxMUOGDMl4W/Xx/PPP06NHD5555hnee+89zjjjDPr378/ll1++Q9kbbriB4uJiBgwYwPTp04kxstdee7F69eoqw0HKysro2bMnc+fOpVu3brzyyiucf/75dOvWjXHjxqUV14MPPsiMGTO4//77GTRoEJ988gkvv/xyrXGUlpbWet5Jkybx5ptv8tlnn3H33XcTY6Rr166UlJQwcuRIvvGNb/D888+z2267ce2113Lsscfy5ptv0r59ekN6JElNywSGJElSmjZs2ECHzaUN+gbVYfM2NmzY0Cht1UeXLl245ZZbCCHQv39/zjjjDJ555pmUCYzOnTvTtm1bOnTowF577VXlWIyxYrtNmzZMnTq14nXv3r1ZtGgR9957b9oJjNWrV9OjRw+OPfZYWrduTc+ePTn44INrjaOu83bs2JG8vDw2btxYpd5dd90FwO23316x7+abb2bvvffm8ccfZ/To0WnFLElqWg4hkSRJSlN+fj4b27VuUN2N7dqQn5/fKG3Vx8CBA6v0nujRoweffPJJg9qq7JZbbuFf//Vf6d69O/n5+Vx33XWsXr067fpnnHEGJSUlFBQUcN555zF37ly2bNnSKOddvHgx7777Lvn5+RWP3Xffnc8//5x33nkn7ZglSU3LBIYkSVKa+vfvz9vd8xpUt3ivPPr169cobdXHbrtVnTQ0hEBZWVmD2ip3//33c8kll3Duuefy1FNP8dprrzFhwoS0EhDlevbsSXFxMbfddhtdunRh0qRJDBs2rNa5Php63rKyMoYOHcrrr7/Oa6+9VvEoLi7mggsuSDtmSVLTcgiJlCkPnQArnkhs9y2C0+ZlNx5lx0MnVH09I2Tnfqh8P1aPBxIxlR+fGHcsJymlvLw8Og07iC8fe6Nek29uKNtGp2FfIy9ve8Iik201prZt21JaWlprmRdeeIFDDz2UCy+8sGJfQybEbNu2LccffzzHH388l19+Ofvssw8vvPACxxxzTMo40jlvqnoHH3ww9913H3vuuWedK65IknKHPTCkTKn8x2KqPxy1a0j12Wfjfqh8zr5FtR+XVC/nTLmMuV221qvOg122cs6USxu1rcZSUFDAK6+8wqpVq1i3bl3KMv369WPx4sU8+eSTLF++nCuvvLJitY90zZkzh9tvv50lS5awcuVK7rjjDtq2bcsBBxyQMo4YY1rnLSgoYMmSJRQXF7Nu3Tq2bdvG2Wefzd57780pp5zCwoULWblyJQsXLmTSpEkOIZGkHGYCQ5Iaw8SYGz0bJkZ7A0kZVlhYSM/xY3iu3aa6CwPPtttEz/HfpbCwsFHbaiyTJk2ibdu2DBw4kO7du1fML1F5Ho0LLriAMWPGcPbZZ3PIIYewevVqJk2aVK/z7L777tx+++0ceeSRDB48mIcffpiHH36YPn36pIzjvffeS+u848ePZ8CAAQwfPpzu3bvz4osvkpeXx8KFC9l///0ZM2YMAwYMYNy4cXz++efsscceO3nFJEmNJVSeQbq5CyHElvR+1MzMCFVf58Ifr2p65fdB+edf/XW240jFe1X1EEIgxljLDdV81fY9Ivm+q+y7dfo1vP+H+zn9i93ITzEEZEPZNuZ23kqv87/LBZNr7zGRybbUsqS697JpwoQJAMyaNcs4ciiOXJEr18M4clMmvkM4B4YkSVIDXDD5Upaf8R3mXHUNXy5aQr+1JXTYvI2N7drwj+4d6DRsCGN/Nimt3hKZbEuSpJbKBIYkSVIDFRYWcuWdt1JSUkJxcTEbNmwgPz+fsf361XuSzUy2JUlSS2QCQ5IkaSfl5eUxZMiQnGtLkqSWxASGJEmSpHopH9ufbbkSh6rKlc/FOKpqCXNxuAqJJEmSJEnKefbAkCRJklQv2f4lN1dWd8iVX9ZzTa58LsZRNY6WwB4YkiRJkiQp59kDQ5IkqQ59+vQhhJ1aul5qkD59+mQ7BEnKGSYwJEmS6rBy5cpshyBJ0i7PISSSJEmSJCnnmcCQJEmSJEk5zwSGJEmSJEnKeSYwJEmSJElSzjOBIUmSJEmScp4JDEmSJEmSlPNMYEiSJEmSpJxnAkOSJEmSJOW8NtkOQGq2HjoBVjxR+/HT5qVXp2/RjmXV/MwIDTuW6c//oRPqV7622MpNjA2LRZIkScoQe2BIDVVTIqJvUc3Ha0p41JYIUfNWfj/UJtOff3l7lc9dvl35HpUkSZKaEXtgSJlU/it6Xb9oV/41O51fv9V8nTYve59x5V4dDenh4b0pSZKkHGIPDEmSJEmSlPNMYEiSpGYjhLBfCOH3IYQXQwhfhRDKQgi966hzS7LcXU0VpyRJyjwTGJIkqTkpBEYDnwILgVpnmA0hHAGcDXzR+KFJkqTGZAJDkiQ1GzHGBTHGfWOMJwJzaysbQmgD3AL8Cvi8KeKTJEmNxwSGJElqqS4j8V3n2mwHIkmSdp6rkEiSpBYnhFAITAGOjzGWhuCqOpIkNXf2wJAkSS3RzcDcGOPCbAciSZIywx4YkiSpRQkhfB8YBpyZ7VikTJk5cyZLly7NdhgVJkyYkO0QAOPIVblyPYyj5TGBIUmSWowQQkdgBvBbYGsIoQsQSPQ63S35+qsY47ZU9adOnVqxPWLECEaMGNHYIUtpyaXkhSSlY/78+cyfPz+jbZrAkCRJLUk3YC/g18D0Svsj8F1gDPAd4LFUlSsnMKRcNGvWrKyev/yXZOMwDuNofnE0teo/BEybNm2n2zSBIUmSWpKPgBEp9t8PvE5iSVV/ypYkqRkygSFJkpqVEMLpyc3hJIaHFIUQ1gJrk5N27jBxZwhhE/BxjPH5potUkiRlkgkMSZLU3PyZxJAQks8zk9sLgKNrqBMr1ZEkSc1QVhIYIYT9gP8gMUP4ECAPKIgxrq5Upg+wIkX1COwRY1zfFLFKkqTcEmOs9zLwMcb9GyMWSZLUdLLVA6MQGA0sItHN87hayl4F/Fe1fRsaKS5JkiRJkpSDspLAiDEuAPYFCCH8kNoTGCtijK80SWCSJEmSJCkn1bsLpiRJkiRJUlNrDgmM6SGErSGEz0MIj4YQBmU7IEmSJEmS1LRyeRWSzcAtwFPAWuBAYArwQgjhX2OMxdkMTpIkSZIkNZ2cTWDEGD8CJlTa9UII4b+BpSQSGedkJTAJ4KET6ld2xRN1l5sREs8T61jlr7y9vkVw2rz041DjSPfzTaeddD/PyvdA+bkrbzeG8vjSvU8lSZKkDMvZBEYqMcb3Qwj/AxxSU5mpU6dWbI8YMYIRI0Y0fmDa9VT+o7H8dfl2TWVrUt8/PMvLNuYfq0pfqs+hpnshlfLPf2fvger16xNDXbGlal+7jPnz5zN//vxshyFJktS8EhjpqJzAkBpdJnpAlLdR/su2mrdUPRPq6q3QGJ+996YypPqPAdOmTcteMJIkaZfWHCbxrBBC6A18A3g527FIkiRJkqSmk7UeGCGE05Obw4EAFIUQ1gJrY4wLQwjXAmUkkhWfkpjE8z+AbcCvsxCyJEmSJEnKkmwOIfkzUN6vOgIzk9sLgKNJTNb5I+CHQCdgHfAMcEWM8R9NG6okSZIkScqmrCUwYoy1Dl+JMd4J3NlE4UiSJEmSpBzWrObAkCRJkiRJuyYTGJIkSZIkKeeZwJAkSZIkSTnPBIYkSZIkScp52VyFRJIkSVI9TJgwIdshAMZRnXGoNrnyueRKHDvDHhiSJElSjjvooIOyHYIkZZ09MCRJkqQcd9FFF2U7BGD7L7izZs0yDuNQmrL9ueTC/ZGp3h/2wJAkSZIkSTnPBIYkSZIkScp5JjAkSZIkSVLOM4EhSZIkSZJyngkMSZIkSZKU80xgSJIkSZKknGcCQ5IkSZIk5bw22Q5Aai763JB4XvWTelSaEep/ovrUqals3yI4bV7tdSbG7fseOgFWPFF3XVWouB8y2WhD7pemVDm+h06oep9Uv4fAe0qSJEkZZQ8MqTGU/wFX+XX5vurHGkP5H44NKV/futquKT7bdGQ6jlTtVb9Pqt9D3lOSJEnKMHtgSI2hIb82V+4RAVV/7a5+rPLxiTH1tppWqs9oZ9qp6/NPpbxOpns7VG/Pe0ySJElZYA8MSZIkSZKU80xgSJIkSZKknGcCQ5IkSZIk5TwTGJIkSZIkKeeZwJAkSZIkSTnPBIYkSWo2Qgj7hRB+H0J4MYTwVQihLITQu1qZUSGEe0II74YQNoYQlocQZoUQ9spW3JIkaeeZwJAkSc1JITAa+BRYCKRaZ/gCoBvwK+BbwK+Bk4GXQggdmihOSZKUYW2yHYAkSVK6YowLgH0BQgg/BI5LUezCGOO6Sq+fDyH8A1gAjAFmN3ackiQp8+yBIUmSWpRqyYty/5t83q8pY5EkSZljAkOSJO0KRiSfl2UzCEmS1HAmMCRJUosWQugEXA8sBR7NcjiSJKmBnANDkiS1WCGE1sB9JObNODzGWJblkNQMzZw5k6VLl2Y7jJwyYcKEbIcA5E4cucLrUVWuXA/jyBwTGJIkqUUKIQTgLuBooCjGWOdfoFOnTq3YHjFiBCNGjGis8NSMmLyQpPr74IMPWLNmTUbbNIEhSZJaqluBM4DTY4zz06lQOYEhVTdr1qxsh6Ack2u/aGf7Hi2/HsaRW3HkisTvCjvHBIYkSWpxQggzgHOB/xtj/K9sxyNJknZenQmMEEJb4ELgmRjjksYPSZIkqWYhhNOTm8OBABSFENYCa2OMC0MIlwOXALcD74QQvl6p+toY47tNG7EkScqEOhMYMcYtIYTfAN9qgngkSZLq8mcgJrcjMDO5vYDEfBffTu4/N/mobE6KfZIkqRlIdwjJm8D+wMJGjEWSJKlOMcZal4GPMY5sqlgkSVLTSTeB8QvghhDCohjjG40ZkJSLxj4Kq7YlJ52Zkd1Y0vbQCXDavKqvVzyx/fWMWibRmRGgb1HV+qLPDYnnx9qewKptT6QsM/ZReG4ljCyA2ac0XUwjC2B2pRia4ty13kM1lS2/r8pfT4w115EkSZIqqfUXjEouBzoBfw8hLA8hPB9CWFjpsaARY5Sy7rmVKXb2LWrck5a3X9/zlJdfUe0P7OqvU9WrfK66yu/Chmysem2eDduvW/m9kvKeqUlDP+tKKp+vXuduiNrirHys+j0F3leSJElqsHR7YJQCyxozEKnZaezeCXW1X/mX68rblX/drqlequOVz1efX9bFuNbzWLUzDWToXurTpol6M1SPt/L9UtN78Z6SJEnSTkorgRFjHNHIcUiSJEmSJNUo3SEkkiRJkiRJWZN2AiOEsF8I4XchhL+FEFaEEAYl9/+02vrqkiRJkiRJGZVWAiOEcBDwBvADYA3QG2ibPNwH+EmjRCdJkiRJkkT6PTBmAG8CfYHTgMqzsb0IHJrhuCRJkiRJkiqkuwrJN4AzY4xfhhBaVzv2MbBPZsOSJEmSJEnaLt0eGGW1HOsGlGQgFkmSJEmSpJTSTWC8Aoyr4dgY4IXMhCNJkiRJkrSjdIeQXAn8JYTwFPAnIALHhBB+AnwHOLKR4pMkSZIkSUqvB0aMcQFwKolJPO8gMYnnb4BvAqfGGP/aaBFKkiRJkqRdXro9MIgxzgPmhRAKge7Auhjj240WmSRJkiRJUlLaCYxyMcblwPJGiEWSJEmSJCmldCfxJIRwQAhhTgihOITwVfJ5drJHhiRJkiRJUqNJqwdGCGEE8ASJ5VLnAR8DewMnAd8NIXw7OU+GJEmSJElSxqU7hGQG8HfgWzHGL8t3hhDygaeSx4dnPjxJkiRJqmrChAnZDqGKXIknV+LIFV6PlifdISQDgd9WTl4AxBg3AL8FDsp0YJIkSZIkSeXS7YHxPtC2hmNtgQ8yE44kSZIkpWfWrFlZPX/5L/zGUTWObMv2dSiXK9ejJUm3B8ZvgWkhhB6Vd4YQ9gN+Cfw604FJkiRJkiSVq7EHRgjhrmq7OgPvhhBeZvsknocmt48C7misICVJkiRJ0q6ttiEkRwKx0uttwIdAn+SD5GuAb2Y+NCmLHjoBVjxR8XJVFkPZKTMC9C3aufqV9S2C0+btXEzNQfnnX4/3O/bR1Ptmn5Lh2Cq1/dzKxmm70T10wvbtGQEmxprLSpIkSUk1DiGJMRbEGPum+di/KYOWGl2l5EWzVDlpseKJ7e+nfH/1pEZdryu3tSsof59pvN/XOiSu1XMrd0wo7FSCoabPqpa2RxbsxPl2Rh2x7mBXuY8kSZKUUelO4ilpYtyxR0KuKu81UD3e8v119SpIdby5vPemNDEyBOCGqrtX/QT63JCqQj3Uo6fLqp9s397p8zZEOrGW97Kofh/Z+0KSJElpqlcCI4TQC+gFtK9+LMb4bKaCkiRJkiRJqiytBEYIYX/gHuCQ8l3J55jcjkDrjEcnSZIkSZJE+j0w/hPoDfwUeAvY0mgRSZIkSZIkVZNuAuNfgbExxgcbMxhJkiRJkqRUalyFpJr3sdeFJEmSJEnKknQTGL8GLg8hdGzMYCRJkiRJklJJawhJjPGPIYQDgZUhhJeBz3YsEs/JeHSSJEmSJEmkvwrJWGAyUAoczI7DSWJmw5IkSZIkSdou3Uk8pwEPAz+MMX7eiPFIkiRJkiTtIN0Exp7ALJMXkiRJkjKtpKSEt99+mw0bNpCfn0///v3Jy8vLdliScky6CYz/AQYAzzRiLJIkSbUKIewH/AcwDBgC5AEFMcbV1crtDlwLnJIs8xJwSYxxSdNGLKk2y5cvZ9Y1V/H+m4vovOUTWpduprR1O9a37U7PAcOYcOkUCgsLsx2mpByRbgLjJ8ADIYTPgCfZcRJPYoxlmQxMkiQphUJgNLAIWAgcV0O5x4HewEXA58DPgOdCCENijGuaIlBJtbvx2um8OPc2BnVYT4/2AdoDtAa2AWvY9I8P+Pn353P46PO5eNLk7AYrKSeku4zqm8Bg4C7gE2BrtUf1ST0lSZIyLsa4IMa4b4zxRGBuqjIhhFOAw4DvxxgfiDE+BZxM4nvPZU0XraSa3HjtdJY9fBPDO2+gfZuQskz7NoHhnTew7OGbuPHa6U0coaRclG4PjCtwpRFJktQ8nASsiTEuLN8RY1wfQvgvEkNKfpq1yCSxfPlyXpx7G8M7b06rfGHHzbw49zaKTj3D4STSLi6tBEaMcWojxyFJkpQpBwGp5rpYCvwghNAhxrixiWOSlDTrmqsY1GE9kLrnRSqDOnzBrGuv4ne33Nl4gUnKeekOIZEkSWouupJivi7g0+TzHk0Yi6RKSkpKeP/NRTUOG6lJ+zateH/ZIkpKShopMknNQVo9MEIIv6ijSIwxXpmBeCRJkiQAJkyYkO0Qqsi1eJqjf/7zn7Tb8B60b13vuu02vMc555xDt27dKvblymdiHKpNrnwus2bNynYIOy3dOTCm1nKsfG4MExiSJKlGIYT9gTEkVgdpX+1wjDH+MEOn+ozUvSy6Vjqe0tSpUyu2R4wYwYgRIzIUkiSALVu2sHurMhKrjdRP+1ZlfLl1a+aDktQo5s+fz/z58zPaZrpzYOww1CSE0BU4EZgInJrRqFSzh06AFU9U3TcxQ/OrzgiZbS/b6vN+Ul3XOvS5Yfv2yAKYfUq9qitXzajWpfWhE+C0eYx9NPHyztIT6tXc2Eczd29Uvuek5iaEcCrwAInhq58A1Wfvy+T/fJYCx6bYPxBYXdv8F5UTGMq+XPm1sPzX02zGkwsxZCKOV199lZt+9DKJpVLrJ+6Wx9SpUxkyZEiLuR4tTa70NMg1u+r9Uf2HgGnTpu10mw2eAyPG+GmM8S5gNjBzpyNReur5R7bSlOq69i1KPIBnQ9H2fZVfJz23sjGD2wl9i1JvK33Je6P8Mz46Jl6/1mH79RxZsGO18n05e29ki/fhruxKYD6wb4yxR4yxb7XH/hk812PAfiGEb5bvCCF0JrE6yaMZPI+keurfvz/r23ZvUN31bbvTr1+/DEckqTlJdwhJbV7D4SNqKVL01ij/1XsVwGnzADi6/DU5/qt4Ml41wMS4Y2+MSoZcuP3azj5lx/sg1b7GsOonjX+OjPKe3JXtD0yMMa7d2YZCCKcnN4eTWMagKISwFlibXDr1MeBl4O4QwmXA58DkZJ1rdvb8khouLy+PngOGsekfH9RrIs9N28roOXAYeXl5jRidpFyXiVVITgR2+suIJElq0d4C9sxQW38mMRzlfBJDT2YmX0+FxGQawAnA08ljDwJbgBExxg8yFIOkBppw6RSWbOxcrzpLNnZhwqQpjRSRpOYi3VVI7kixuy0wCBgM/DKTQUmSpBbnMuD6EMJfY4zv7kxDqebmSlHmc+C85ENSDiksLOTw0eez7OGbKOxYfTqcHf3jq/YcPvp8CgsLmyA6Sbks3SEkR7Pj5FqbSPSivx6Yk8mgJElSizOVRA+MN0MI/wA+rXY8xhiPavKoJGXFxZMmcyPw4tzbGNThC9q32TEvuWlbGW981YUjzjifiydN3rERSbucdFchKWjkOCRJUstWCryd7SAk5Y6LJ02m6NQzmHXtVby/bBGdt3xC69LNlLZux/p23ek5cDhXTfyZPS8kVcjEJJ6SJEm1ijGOyHYMknJPYWEhv7vlTkpKSiguLmbDhg3k5+fTr18/J+yUtIO0ExghhFbAIUBvoH3148klVSVJkiSpXvLy8hgyZEi2w5CU49KdxHMg8Ajwf0gsV1ZdBExgSJKkCiGEI4HFMcYvk9u1Si6BKkmSlFK6PTBmJcuOAd4A6p4uWJIk7ermA4cCryS3q08IXi4kj7VukqgkSVKzlG4C42BgbIzxocYMRpIktSgjgWWVtiVJkhos3QTGP4EtjRmIJElqWWKMC1JtS5IkNcSOCy6ndh1wUQjBrp2SJKnBQgjdQggnhhDOCSF0Te5rn5wsXJIkqUbp9sDYC+gPLAshPA18Wu14jDH+MqORSZKkFiOEEICrgR8DbUnMefGvJL5TPAr8D3Bl1gKUJEk5L90Exs8rbR+Q4ngETGBIkqSaTAb+DbgCeBr4a6Vj/wX8ABMYkiSpFml114wxtqrjUa+hJSGE/UIIvw8hvBhC+CqEUBZC6J2i3O4hhP8MIawNIXwZQng6hDCoPueSJEk54Tzgihjjr4HF1Y4tJ7FUuyRJUo2yNd60EBhNotvoQmpeVu1x4DjgIuA0YDfguRBCj6YIUpIkZcx+wMs1HNsCdGzCWCRJUjOUlQRGjHFBjHHfGOOJwNxUZUIIpwCHAd+PMT4QY3wKOJlEzJc1XbSSJCkDPgBq6kU5BFjRhLFIkqRmKJdn/D4JWBNjXFi+I8a4nsQ42VOyFpUkSWqIPwO/CCEcUWlfDCH0AyYC92UnLEmS1FykO4lnNhwELEmxfynwgxBChxjjxiaOSVJLE8ugrBTKtkEs3b5/02fbtzd+QrcYaUXZ9n3rVwMxUT9G+sQyWlFGIMK6MiDSL7mPT5LlqPacrFvjMUgcT2zwzTIS7bP9mRWxSrmjy5Kv39ler3o7KV9XHslXV9l020q33r6HwJ4DUYs3FTicxNDRVcl9fwZ6AS8Cv8lOWJIkqbnI5QRGV1J3Jy1fwnUPwASGlAtihG2bYFsJbNuYeN6afC7fV7ol8Sjbknq7tmNVtrcmEg1l2xKJh1jtuTwRkc5zWSk1TsEzs+v27Zv3ZlH143/oU+XlwsovZieeni5//ccGXtdq7k6186GqL+8s33gkM+dsEiOuM4GxC4gxloQQRgBnAd8iMXHnOhIrj9wTY9yWxfAkSVIzkMsJjGZt7KPw3Mqaj48sgNn1HQjz0Amp988I27f7FsFp86rWWfFE6mOpyqRqDxLHa6qfDeUxTqxp/tdKHjphe9zl7zX5XsY+Cv/3nRM4Olm0rs+tNn1uSDyPLGjAZ5sB1WOvMY4YE0mFzZ/Dlg38/+zdeXhU1f3H8feZJCSEXQxqZEkAEUFA0ZpSFRIUVFBBURQBZVMRAasI4lIguJUqFkSxsmsFf7YFRAsILRJEWoW6gLKIrRBAAREVUJAlOb8/JpPMmkwmM5lJ8nk9zzwz95xzz/nemRtlvnPuuZw47Hw+fhhOFjy7l7ueXabVhhpnuSUoCp5FQhbE37FUCtbaPJwpvTCl9SqfYcOGRTsEKUYsfD6xEAMojlgTa+9DrMUjlUepEhjGmLZAR6A+8LK1dp8xpjmw31p7pPi9S+0HnLMsvJ3mVu9jwoQJha8zMzPJzMwseaR/TYB/Z/uWdxgPv5ngWx5Ee/cvkr/Nm8D91qv9f4F/lbJ/F/ekgrcdy4q+3HcY79nG9bqk/r3789e3q/8Q358yt3cJJh7vuF1l/5rA6p0TmGedx/iu6cbqnQE+Lwj4eU2tNYGeP7i1/y8wuYT4w/n+nPwZftrLkR37uMoe4Ob8uXTh7aI4XKo3gLh4OHYQ8o779hesE0c8ExoiUqnl5OSQk5NT5n6MMXlAB2vtej91FwHrS3tbdhERkVjXunXraIdQqRhrS/7lyxiTiHP28o2Awflz2a+stR8bYxYB2621Y0MKwJjBwAwg3Vq7y618NtDFWtvYq/1cINNam+6nLxvM8ZQH16/xuff5lrm41wWlpFkH/uq9v7j727egTZN46xmX977FjV3egpmB4R6/q51XWZOpkHvK8/ghhM+mgL/PPWSnjsOR3XA4F47sgp/3ws/73J4LHid/CsNgVZyJA0d8UWKnWm0OnXBgMeTj4DQOeraveTZgwDjAuJ4dRWVuddsOOsjHQasU77qCfXHwn73OcS452/Dvrx1Y4yOMesEAACAASURBVOA3jYyzrTNA1u4Gi6FjY4rKTVG99/a7O53tr0gvqv/HDuezxdC1qb/9guu7VO2C2W7ZB9KuQioGYwzWWj//gyhxv3zg1wESGJcA/7LWRnVmaCz9OyLaXL+eTp8+XXHESByxEIPiiF2x8n7EShwSm0L9N4S7YP+h8CRwJdAf52Xd+93qlgPDgJASGMV4CxhgjLncWrsWwBhTG+fdSfxeCi5SoeSdhEM74Mcv4dBOZ6LClaw4nOtMTlS0qfWJdSG+uvORkOx83rfBWdesB8RVcz4c1fy/LtxO9FNWDRwJBY94cMSBKXh2xIOJo8uCePKJ4xTx5BHH+4Pii5ITJs6jbfMXnW123Oco+lLtSnCNOERbt4SjK8lV6O49Qb8lV7mSWrcHbtPL1eZWuNX1+mbPNv1c5TcFN+5AV/sbisqGuB9Tz+D6ESkrY1yZOwAcBdvuqgPXAN+Va2AiIiJS4QSbwOgDPGatXWCM8Z7euQNIK+3AxpheBS8vxvkPm27GmAPAgYJbp74FfAC8ZowZA/wIPFywzzOlHU8kKqyFo/vh4Bb4Ybvn48evPO96UZ4cCZBUD6rVLnjUKnpOrA0JBc/u5dVqwcKrnfsP2FqUoIivDtNqOcuH+7myy5UU6Bn5VSW3e+dzawdue9J7QoGIhJ0xZjwwrmDTAuuKaa6f60RERKRYwSYw6gNbA9Q5gMQQxv4rnvfce7Hg9Rqgs7XWGmO6A88W1CXhvM1aprX26xDGE4msU79wvt1CS7sJcjbBgYLHsQORHdeRADXO5JMjZ/G9SeGK8+oza2t9fjD1GZ11GlSvD0mnQVL9otcJNbwuGyil+i3DF7+IVGY5Bc8GZyJjNuA9hek4sAX4e/mFJSIiIhVRsAmMHUAH4F0/dZcAX5R2YGut9xRSf21+BIYUPERiR34eHNwMez+EvR84n7/fxlLXjAqfe26GwkDNVKjdBGo1hloNnXf/qHFm0SP5TOdMCmPo6bpk4Bp4fLvz9egLwhGHiEhorLVrcP4wgTHGAjOttd9ENyoRERGpqIJNYLwKPGKM2QksLCizxpgs4H5gQvhDE4khxw7C1+8XJSv2bQjP4pk1U6HuOVC3WVGionaTgtcNnes+iIhUAtY6b+9kjDFAK5x3Ffse2KKVM0VERCQYwSYw/gC0w3nf9lkFZe/jvKzj/6y10yIQm0j0HD8Ee96D3ath12o4sJGQF9SMT4L6reG086BeC7dHc+e6EiIiVYQxZgjwBJDiVvytMeYxa+3sKIUlIiIiFURQCQxrbR5wqzHmReAqoAFwEHinYHqoSIV3vv2IznYpWfnL4MUNYPNL3cdu0thq2tI1oy2c3hZS2kLd5s67X4iIVGHGmL44b5u+CufdxPYBZwJ9gRnGmKPW2tejGKKIiIjEuFLdb73gdqZrIxSLSPk6+TNX5a8s3Fyad3FRXTCTLaqnwFkZcNavnc9nXMxlL9cFIPfSMMcqIlLxjQHmW2v7e5W/Yoz5M/AQoASGiIiIBFSqBIZIpTK9ATPyjwbZ2EBKO2h4OZzVwZmwqJNetjt5iIhULefiTGL48xoQ+Xsti4iISIUWMIFhjMkn+Iv+rbVWyRCJXf99C774P8+yUyUkL+q3gkadoXEWNOzkvAWpiIiE6gjQMEBdw4J6ERERkYCKSzpMJORVC0VizJIeJTb5mRqsNV1Ybboz6c5uzjuEiIhIuCwHnjLGbC+4JBUAY0wHnAt7Lo9aZCIiIlIhBExgWGsnlGMcIuFx8mfY9gZ8Pieo5t/QkFT2AHBB3EFOmEQAJtWMWIQiIlXVGODXQI4x5mtgL85FPBsC/yXw5SUiIiIigNbAkMriyB745AX4bAb88kNw+9y6jt/89dfszHPeIcSVvBARkfCz1u4zxlwADAIuB04DdgJrgHnW2mAXJRIREZEqKqgEhjFmXAlNrLX28TDEI1I6+/4DH/0Rtv8F8k8FbletNrTsA5teLio7+zdYrcEpIhJxxpgEoBuwyVr7AvBClEMSERGRCijYGRgTiqlzrZOhBIaUD+u2NMv8XwW3z9C9kJDsmcAQEZFyYa09aYz5C3A1sCPa8YiIiEjF5AimkbXW4f0ATgcGAJ8DzSMYo0iR3TnwRqfi2ySdBr96yLMsITliIYmISFC+AhqU54DGmEuNMSuMMfuNMYeNMR8ZYwaWZwwiIiISPiGvgWGt/R541RhTH3gR59RQkcjY8x78a7wzgRFIvXPhot9Cq9udCYsNk8otPBERKdEfgEeNMe9aaw9EejBjTBvgH8C/gSHAUeAmYLYxppq1VlPyREREKphwLOK5EV0+IpHy3eew5kHYuSJwm8ad4aIHIP0aMEFNKhIRkfLXGefCnTuMMR/gvAuJ++3arbX2jjCO1wfnTNNrrbXHCspWGWPaAbcDSmCIiIhUMOFIYFwLRPyXlIpiwBJYvTO4tk2mOp+z0mBej2IaLuoOO5Z57FfsPpOLWZmyuDrv/ktsGTzX+5KVVsKxuhz9FtaNg89mgs0vvu2ud52P4vg57o0vdWduXhCxhGDAkiCP02sf9/fI+1xylZdGiedKqBZ1hxuXFr0Odh/wOJeDkt6taKxA/e5Y5mzHUubmdaezLRhjMmxM7ka7e5z7B/z79Pobi4RgzgnXfxO8X4djbO/jdu8/977IjZOV5nwu1d+/VFaXAydx/puhWcHDnfXZo2wSgBNuyQuXQ0DdMI8lIiIi5SDYu5DM8VNcDTgfaAOMD2dQFZn3F05/stI825WY8HD7YvWu6RZ4n/Ru/r+EpXfz6cebq1+PmAL1FwJXvCUea/4p+PRFZ/LixOGwjB1Iu6O+72tZZaU5jzHYJJY77/fIu4/S9OmKo7T7lch1TrifF67X6QHeQ3/7lEZJ+7nqdyyDeIqSFwXcP+dAX649xig4jqy0oi/d/Bef+mC5+gnr51BK5TW2v3FK9d86qewuBn6y1v5STuPNA4YaY54HnsZ5CUlvnDNB+pVTDCIiIhJGwc7A6IzvLyO/ALnAFOCVcAZVGfj7RdO9LKRfV0dZBha3X3G/UhfDFYsrvsLY3PsLYuZGme1dD/8cCt9+Uny7UWH4kc7reDo/sBTC8Iv3vB7h/eUcnJ9Laft0/cod7li4cWngcyHQ+edvH+/P0L3eva4s590oG3D/gDMO3Mb2mCkw2e11Kf/OQjknvOML1+cYyrkUy+NI7DPGxAG/A+4DagN5xpi3gcHW2h8jOba1drMxJgtYDAwvKD4BDLXW/jWSY0v4DRs2LNohALERRyzEAIojVun9kMouqASGtTYtwnFIVXbiCLw3Fja+hN8ZxHWbQ8dn4K0byj00EREpk6HAOGA18B+cl430BA4DEb0biDGmObAQ+Ay4C+cPLz2Al40xv1hrX/e334QJEwpfZ2ZmkpmZGckwpQStW7dm8+bN0Q5DRERCkJOTQ05OTlj7DMcaGCKh2/UurBgEh3N966rVht9MgAvuhbhq5R6aiIiU2Z3ATGvt3a4CY8zdwAvGmLuttSciOPbTOGdcXG+tPVVQttoYczrOOXclJjCqsunTp0c7BADuvffeaIcQM1y/rEf7s1EciiOYOETA94eA7OzsMvcZ1C0bjDEPGWOmBah73hgzusyRSNVy4idYNRz+eoX/5EXL22DQF3DR/UpeiIhUXE0B78s13gDigCYRHvt8YJNb8sJlPVDfGNMgwuOLiIhImAV7z8mBwKYAdZ8S4WmgUsns/wj+fKFzsU5vdZtDr5XQfT7UOLP8YxMRkXCqifNyEXdHCp5rRXjsfUBbY4z3bNNf47yc5PsIjy8iIiJhFuwlJI2BLwPUfUXkf0WRSsDYfAbbKbBgLOSf9K51zra49AlIqB6V+EREJCLONsY0dduOcyv3WMjTWvtVGMd9AfgL8HdjzHTgGM41MG4BnvMzM0NERERiXLAJjKPA2QHqGgLHwxOOVFb17Hc8l3+Hzy0uAeesi6vmQsPLyj8wERGJtL8FKH/TT1mcn7KQWGsXGmO6AQ8BM4Ek4H/AMGBGuMYRERGR8hNsAmMtMNoY8zdrbWGywhiTCIwqqBfxb//H/D3vBhqyy7eu3VDo9Cwk1Cj/uEREJNKieomptXYFsCKaMYiIiEj4BJvAmAD8C9hujHkN+BrnjIx+QH1gQCSCk0pg86vwz7tpyC+e5Yl1oessaNErOnGJiEjEWWtfiXYMIiIiUnkElcCw1m40xmQBz+KciukA8oH3gV7W2o2RC1EqpPxTkPMAfOLn5jVndYBrX4faWjpFREREREREghPsDAysteuBjsaY6kA94Adr7bGIRSYV1/HD8PfesNN31u5scx+Db3kG4hKiEJiIiIiIiIhUVMHeRtVdHJAAaPVu8XVkD7xxuU/y4heS+K3jVSbGTVHyQkREREREREot6ASGMeZaY8zHwCGcq3i3KSifZYy5LULxSUXy7aewIAMObPIsr9WYXnHrWOzoH524REREREREpMILKoFhjOkJLAG+o2gNDJcdwB3hD00qlD3vwRsd4advPMvP/BX0Xc/npn104hIREREREZFKIdgZGOOBudbarsAUr7rPgfPDGpVULF8tg4VXwYkjnuXNekDvHKhxRlTCEhERERERkcoj2ATGecAbBa+tV90POG+lKlXRF3+BJT3glNdtUi8cCdcvhITk6MQlIiIiIiIilUqwdyE5DJweoC4NOBCWaKRi+XwerBwMNt+z/LKnIWNsVEISERERERGRyinYGRj/AB42xtR1K7PGmERgOLA87JFJbNv8KqwY5JW8MHDFdCUvREREREREJOyCnYHxKLAe+AJYhvMykrFAW6AO0DMi0Uls2roAVgzE42oiEwdXz4NW/aIVlYiIiIiIiFRiQSUwrLU7jTHtgWzgKiAP6Ai8A4yz1n5T3P5SsiZTi17PzetOZ7vMp82AJYH3cZeVBvN6lDzmgCWwemfx9T79TDb+G9s8WN7f+UjvBjcuDTjGxpe60+7oMjYmd+P6E0t9413UHXb4Hn9ZeMeRG9be/SvN5xPsZ+tqV9znVlws/sZ21eXeVzSGd//+9gt4LkTCZOP3vHqrWnfauTXLPeU/pnefc/5NFX7ui4r6YlH3SEXtw9/flPdnH26BziV/bbLS/P+3w/scCXc84ehXRERERCq/YC8hwVq7x1o72Frb0FpbzVp7lrV2oLV2dyQDrOyy0nzL/CUvSO8W9JfWsrbLSvNTn94tuE7BI/ngb4x2R5d5PPu0KS55UZo43HiP8a5x68erz6y0kIYIen9/70lJn4XrefXO4j9f77G9t4M5N0qMz99nUNLnkh74/fYo865z3/ZzXrnOoZLi8fmbcj/HXK+LO4ZA8QUpK835HMxn72rrr8xfXUljlqaP0ibGRERERETKU7CXkEiYFfuL42TnU5N469kuwK+g7r+OBvNra0nm9fDTT8ajsHs1nDpWVGYc0G0BtLzFLXb/v4C7Yi5VfKO8b3hTdkVxLPXYdhfM7JXi+H3/CO7zCXRe+OszmF+t3Y8lHOcGUDRzIZz7BKp3lZc022OULfssgeJiDOWY3QQ6J9wVF3co52SgfQKVh+38KKBZFSIiIiISbgETGMaYOaXox1prB4chHolFB7fAm9d6Ji8Arn7FM3khIiIiIiIiEiHFzcDojMcqjcUK/0/lEhsO74a/XQW//OBbpwU7RUREREREpJwETGBYa9PKMQ6JQbXsIVh0Dfy0J9qhiIiIiAgwbNiwaIcAKA4RiY6gF/GUqiXOnuKF/Fvg4OZohyIiIiIiIiIS/CKexphkYBDQCTgN+B5YDcy11h4rbl+peB7LH0WmXeFZeM6N8OWi6AQkIiIiIkyfPj2q47tmPCgOzzhEpHwENQPDGHMm8DHwPHAxkFzw/ALwsTHmjIhFKOVv458YZJ/3LDsrA655LTrxiIiIiIiISJUX7CUkfwDqAZdba9OttR2stenAZUBdYFKkApRytutdWDXcs6xWI+jxJiRUj05MIiIiIiIiUuUFm8C4BnjYWrvOvdBa+y/gMaB7uAOTKDicC2/fDDavqCw+GXq+BTXOjF5cIiIiIiIiUuUFm8CoCXwToG5PQb1UYNXscWfy4pfvC8vyMdBtPjS4IIqRiYiIiIiIiASfwPgC6B+grh+wLTzhSLSMy78f9m3wKJvseBzO6RmliERERERERESKBHsXkmeBVwsW61wA7AXOBG4FriRwckMqgBvy/0x/+5JH2T/MdbxoHmZ0lGISERERERERcRdUAsNa+1rBbVQnArPcqvYDQ621CyIRnETeufYzns6/27OwTlMe+OlVrAl2go6IiIiIiIhIZAX9DdVaOwNIBVoDlxc8n22tnRmh2CTCkuxRXsi7leocKyqMT4LrF3LY1I1eYCIiIiIiIiJegr2EBABrbT6wNUKxSDl7LP9BWrDFs/CKl7Rop4iIiIiIiMScgAkMY0zn0nRkrX237OFIufnvEp91L2h9B5w/ICrhiIiIiIiIiBSnuBkY/wRswWsToI0tqLNAXBjjkkg68jWsGORRtIPmpHeeFqWARERERERERIpX0iUkR4CFBY+fIx+ORJzNh3duh1++Lyw6STwj4xbwdrVaUQxMREREREREJLDiEhiZwB3ATcDNwGLgFV0qUsF9Mg12eX6EzzqeYJP5VZQCEhERERERESlZwLuQWGvfs9YOBs4AhgINgBXGmF3GmKeNMeeVV5ASJj98CWsf9ihaZzrzshkdpYBEREREREREglPiXUistb8AC4AFxpizgNuA24ExxpiXrLXDIxxjldZkapg6svnOdS9OFd0y9RB1eMDxCtYEvpuu+/hZaTAv2PEmO5dNyXVtL+oGNy4tdpy5ed3pbJcVlg1YAvN6BDtgkQFLYPVO5+ustNLvXx7C9rmGyP09col2TEHxPq8KVIjYC7hizUqLZhSBNZla8Lde8Lc3YEngOle997kkIiIiIhIJgb+5+ncQ2FnwsEC9MMcjJchKC3HHj5+Hr9/3KHrc8Uf2mYZ++/U3zuqdQHo354br2Vug8h3LAvbr4p68eNd0C/lLkft+q3fGVjIjKy20urK09SfY97as44RNoPMK57nikpUW/H7lLSvNczuWz03vvyF3JW279yMSC4wx3Ywxa4wxR4wxh4wx640xmdGOS0REREqvxBkYAMaYS4H+ONfCSASWAN2Bf0QuNMm9z/ns/uuyvxkJrnYB/fAlvP+IR9G7phvP/nYAzwa4v4z3OIUxFDOLwqd+sm/n83oAk4u2/R1jk3hLJLgfk7/3rMT3sRQC9RXwffVTV5xQZqb4E8wxx8TsBrfzyhWPK/aBxb2H/s5XP+dleXCPzfs9DdfnWRauGAJ93rn3FX8uhPPvRyRcjDF3A9OA54GJOH+4uQBIjmZcIiIiEpqACQxjTHOcSYt+QBrwHvAg8Fdr7U/lEp2Unc2HFYN9Lh0Z65jBehOdL3IiIiKRZoxpAvwRGGWtdb9PuH58ERERqaCKm4GxHTgMLAKGUHTZeQNjTAPvxtbar8IfnpTZZ3Pg67UeRdmOqew3Z0cpIBERkXIxGMgDXo52ICIiIhIeJV1CUhsYgPN2qiWJK3M0El5Hv4W1YzzL0ruxcNft0YlHRESk/FwKbAP6GGN+BzTBuYbXH62106MZmIiIiISmuATGwHKLQiIjZxT88kPRdnwyXDkd5lbcS0eshV9OwdGTcPQUHDsJJ/PhRJ7zcTIv8L4vf+Ssd7U9ZSE/3/mclw/5Fk4VPOcVlBX37NE+H/JxvsY6V7i11llm3bYpaOMqc/ebOUXl+X72cdf2T279urXzeK8CvA8tX/T/2l97935bvBCgwxLG9BdbONqmP+/bPm1q4ON2cU0lK1xLw2s7GmJinREv3jF5rFPjJ96yHMPvLoch7UPfXySA1ILHH4CHga9wruX1gjEmzuuyEhEREakAAiYwrLWvlGcgEma5/4Str3mW/SYbajeJTjw4kwY//AJnuJUt2gqHjgfe56rXihIVRwseoS7x+dT7JbeJpq+PBN+2uPesJMdO+X9dkuPFJIeiwTupA6GfGyJSKTmAmsDt1lrXDYFzjDHpOBMaSmBIhTRs2LBohwAojlil90Mqu6DuQlLZ/fEDmPKhb/lvM+D+X5eufVj6d4xnimMCBPmLpr/+m7x5Jb91jOf+/GxnQUpbaO95mwDvX0yLO15/+7ja5+XDvp9gzxH4+jAs3Arv7wa87yZS8At+rlvR/Svd+vZz95FtB33jESmLwr+vApG6642IRN1BoDnwT6/ylcBVxpgzrLX7vXeaMGFC4evMzEwyMzMjGKJI8Fq3bs3mzZujHYbEqFg6P1q3bh3tECRG5OTkkJOTE9Y+jQ00Z7sCMsbYaB+P9y0eQ+K6zeMo69FnMP02mQq/zZvA/TbbrdRAn39B6q9DjtG1zwvXwFc/wJ7DBY8j8M0R56UU3nJPeV6q4vqi6F7u/uXRVa4vlBJJ3ueZzrvo0yUkFYsxBmttzF+LaIyZCQwCaltrf3Yr/y3OG3qneicwYuHfESISHNdMg+nTo7ukTazEIVIRhOPfEJqBUcmcbXO5x07yLGw3tDB5URJrYe9PsGk/fPYtfPk9fOk2C2L48jAGG6LEOKieADUSICneuZ0QB9UKHut2+99vyIVFbRIcEB8H8QbiHOAwEF/wHFdQFudVF2e82jmc+zvc6owBg/PZgec2eLUBMl8tiu/9gc4yh9s+BmdDB3DxrKK2G+8uqnP15e+uuO5FrV5yPm+5p+j11mGB27u0LPj/8Rf3+n9fixuzsCzAf6ZCadu0YNL3VyM8twF2jAzcb2Hfk52vCxN43tvlwHv2U3mOXRLvBKf7tr/kZ1iStiKRsRhnAuMqnHdUc7kG2ONv9oWIiIjENiUwKplH8x8kiV+KCpIbwGVPBWx/7CT85xv4aC9sLEhaHDgamdgcBuolAW5rPVzfAuokwZ83+d9n2W2QHA/JCc5H9QRnAqE4gRYT/F3HkMIuN41qB9+2blLo49SoVvQ6OSH4/ZJi7L8WcX7OA0fM/yYsIuXFWrvMGJMDvGyMScG5iGdv4Eqcd1gTERGRCibGvpJImexaTXf7N8+yy56CpLqFm8fdFm28+a/wyT7nXTzKqn51aFgbzq4FZ9WElBrAGs82/x1e8KVzclHZtGucz4ESGK1Tyh6biIhUWT2Ap4EJQD2ct1W9zVr7RjSDEhERkdAogVFZ5J+C1V5zuM+4GM4fyPfHYNUOWPk/WLurqHr9N6UfplMTaF4PGteFRrWgUR1n0sL9V/1CXgkMf7+Yi4iIRIq19idgRMFDREREKjglMCqLTTPgu888ilamPc/sRQ7Wf+3/lpOBJMXD+SnQ9gznDIgW9eG6/3PWvdozjDGLRFFaWhq5uW73xHkwetefmN9GbeiAvGNy3/YXbyweg4SuSZMm7Ny5M9phiIiIiHhQAqMyOPY9rPudR9ESRz9GftQhqN2b1IEODaH9WdC2AZxTv+R1JkQqutzcXHS3ARH/TKDVdEVERESiSAmMSuCXfz1F0i/fF27/TA2eMJOK2cPp2S7OxEXDUiweKSIiIiIiIhIN+p29Avv6MEx+ZyeOT6d5lL/oeIRvTapH2Xmnw32XwN/7FJXd3ErJCxEREREREakYNAOjAsr9Eab/BxZuhWdOPkY1ThTWfUNDZpn7AWhcB244F25oCen1ohWtiIiIiIiISNkpgVHBjMuB1zZBnoXz7cfcYOd71D/reILjpjoLb4aLzgJdxiwiIiIiIiKVgS4hqWBe2ehMXmAtD+eP8ag7WKMNi00/AC5OVfJCREREREREKg8lMMJowJIydrCoO0z2zDr85xv/TTvalVxmV3mU1b/qD+SbOI9YBiyBJlOdjzLHRxn7WtTd+XA32cBkQ+4p/9kW7+PwHtf9+FwPKV6o71Eon3m4zj/3fqq6gQMH4nA4iIuLIyEhgSZNmjBs2DB+/PHHwjZpaWk4HA7WrVvnsW92djZt2rTx6fPkyZOkpKRQu3Ztjhw5EvFjEBEREREJhRIYYbR6p/M5Ky3EDnYsK3yZl9aNie/BTX/1bWZsPuPMQ56Fja+AtKsKx3bF4nr2fl1arn5L09e7pptnwY5lHscYzD7ex+E9bqA4stI8Y3Z/HUuy0jyfw9W2uP0DbZe0XyjnT7jOP+99s9JC74v0biW3iXFdunRh37595ObmMnv2bP7+979z7733FtYbY6hevToPPfSQz77+bo/55ptv0qxZMzp06MCCBQsiGruIiIiISKi0BkYEzOtRtv039LGMWgm5e3zralaDKU3+xjlbN3pWdPwDGMO8HpH5ldr9mILtf2DcUgBy78NnZgmjrN99OgO5pRyncIwKqDTnSlnPq1D3j9Q5FQp/n3PufaWM70bnecmDFfcaq8TERFJSUgBITU2ld+/evPLKKx5t7rrrLmbMmMGbb75Jz549i+1v9uzZ9O/fnzp16jB16lTuvvvuiMUuIiIiIhIqJTBi0C1/K1jnwkvvVjDm13mk/G28Z8W5t8IZ7csnOJEqJBKJm3An27766iveeecdEhISPMobNWrEiBEjGDt2LNdffz0Oh/8Jd7m5uaxZs4YFCxaQlJTEPffcw2effeb3UhMRERERkWjSJSQx4tDxotfeyYuGtWD+DfBMF0jZvQC+31ZUaRzwmwnlEqOIxIbly5dTq1YtkpOTad68OVu3bmXs2LE+7caOHcuBAweYNWtWwL7mzZtHly5dOO2000hOTqZXr17MnDkzkuGLiIiIiIREMzBiwPaDMORteM9PXf+2MPZS56Uj5J2Ef2d7Nmh1O5x2bnmEKVLlxOqlSZ06dWLmzJkcPXqUmTNn8r///Y8RI0b4tKtbty4PP/ww2dnZ9O/f36feWsvcuXN55plnCsv69u3LLbfcwrPPPku1atUiehwiIiIiIqWhGRhR9sEe6PUXyD3kWV47EeZcB09kFSQvALa8Cj/+r6iRIx46jCu3pkCzbAAAIABJREFUWEUkNiQnJ5Oenk7r1q2ZMmUKP//8MxMnTvTbdsSIESQkJDB58mSfupUrV7Jr1y769u1LQkICCQkJdOvWjUOHDrFw4cJIH4aIiIiISKkogRFFS7+E/m/C4ROe5ec3gKV94IqmboWnjsO/vb6gnD8I6qRHPE4RiW3jx49n0qRJ7Nu3z6cuMTGRiRMn8swzz3DgwAGPutmzZ9OrVy8+/fRTNm7cWPgYMmQIs2fPLq/wRURERESCogRGlMz9FO5dBifyfOsW3gyN63gVfj4Hjuwq2o6rBhmPRTRGEakYOnXqRKtWrXjiiSf81vfv35+0tDTmzJlTWHbgwAHeeustBgwYQKtWrTwegwcPZvXq1ezYsaO8DkFEREREpERKYETByx/BhDXg/0aikOS9MkneCVj/tGdZ27uhdqNIhCciFdCoUaOYPXs2u3fvxhjPW8QaY5g0aRLHjx8vrHvttddISkqia9euPn1dcsklNG7cWLMwRERERCSmaBHPcjZvIzz1vmdZvAMmXQEsD7DTlj/Dkd1F23GJcMnDkQpRRGLY3Llz/Zb36dOHPn36AM5bq3q7+uqrycsrmvJ1//33c//99wccR7MvRESkIhg2bFi0QwBiJ47p06dHOwSRiNIMjHL0f5/D+BzPsurxMPs6uKlVgJ3yT/nOvmhzJ9Q8KxIhioiIiIjEvNatW0c7BBGJAs3AKCdvboOxqzzLEuNgbg/o0LCYHb94w+vOIwnwq9ERiVFEREREpCK49957ox1CTImVGSAikaYZGOXggz0w6h+ea15Ui4OZ15WQvLD58MGTnmWt74DajSMRpoiIiIiIiEjMUgIjwnYdgqFL4VR+UVm8A6Z3g05NStj5y8Xw/daibeOAS8ZGJE4RERERERGRWKYERgQdOQ6D34YffvEs/2NX6NK0hJ2thQ+8bonY8jao2yysMYqIiIiIiIhUBDGdwDDGdDLG5Pt5fB/t2EqSlw/3rYDtBz3LH/g1XH9uEB3sfAcOfOpWYCBDdx4RERERERGRqqkiLOJpgRHAf9zKTkUplqA99wGs8roL4XUtYOQlQXaw4Q+e2+fcCPUD3apEREREREREpHKrCAkMgG3W2vXRDiJY/94DL27wLGvTAJ65EowJooN9G2B3jmeZZl+IiIiIiIhIFRbTl5AUCOYrf0y5f4XnHUdSkmHWdVA9IcgONjzjud24M5xxUbjCExEREREREalwKkICA2C+MeaUMeY7Y8x8Y0yjaAdUnL0/Fb02wNSr4cyapejgy4We278aE46wREQkSFlZWYwcObLM/axZs4a4uDi+/z7ml24SERERiXmxnsA4BDwLDAGygInAlcC/jDGnRzOwYN19EVxa2nSLdbvnakpbaNI1rDGJSMU1cOBAHA4HcXFxJCQk0KRJE4YNG8aPP/7o0S4tLQ2Hw8G6des8yrOzs2nTpo1PvydPniQlJYXatWtz5MiRkOP74osvuO222zjzzDNJSkqiadOmPPjggz7xZWZm4nA4cDgcJCYmkpqayjXXXMP8+fN9+nQdi/sjLi6ORx55JOQ4IyE9PZ3nnnvOo+zSSy9l7969nHbaaVGKSkRERKTyiOk1MKy1nwLut+JYa4xZC6zHubDn+KgEVmDAEli9M3D9+Q1gVIcSOlnUHXYsC1x/8eggF87w1WRqcGWhCmdfpRmnvMaV8BuwBOb1CK5dcX9bVV2XLl147bXXOHnyJFu2bGHQoEEcOnTI48u/MYbq1avz0EMP8f7773vsb/z8N+XNN9+kWbNm1KlThwULFnD33XeXOq7169dz5ZVXkpWVxVtvvUVqaiqbNm1i9OjRLFu2jA8++IDatWsXxjBo0CCefvppTp48yd69e1m2bBl33303CxcuZOHChYVxGmOYMGECQ4cO9RivZs3STG2Ljvj4eBo0aBDtMEREREQqhZhOYPhjrf3EGLMd8Hs/jwkTJhS+zszMJDMzM2KxFPcFq3o8PH81VIsroZPikhe1GsG5t5Q6rqw0z9iy0pzP/spC4d1/SW0BSO9WdKzp3cI6TuEYErOy0pyfZbDnjb92WWlhCiZIkUyU5d5Xtv0TExNJSUkBIDU1ld69e/PKK6/4tLvrrruYMWMGb775Jj179iy2z9mzZ9O/f3/q1KnD1KlTQ0pgDBo0iJYtW7JkyZLCsoYNG3LhhRfSvHlzHn30UaZNm1ZYl5yc7HEcF110ERkZGVx99dW8+uqr3HHHHYVta9asWapEwHvvvcdDDz3E559/TlxcHC1btmTOnDm0auW8m9OiRYuYMGEC27dvp0GDBgwdOrTYGR3p6emMGDGCBx54oLAsKyuLNm3a8Pzzz5OVlUVubi6jR4/mwQcfxBhDXl4eOTk5dO7cme+++65wFkZJY6enpzNkyBB2797N66+/Tu3atbnvvvt48MEHgz7+cMrJySEnJycqY4uIiIi4q3AJjJK4JzDKy7Nd4MF/eJaN6wjN6pWik5FHYUYj+OVgUdlF90NcsCt/FpnXo+jLV1m/KAXqv9RuXFo+40hMcj8nSyPY8zcS53lF8dVXX/HOO++QkOD734pGjRoxYsQIxo4dy/XXX4/D4f+qwdzcXNasWcOCBQtISkrinnvu4bPPPvN7qUkgn376KVu2bOH111/3qTvrrLPo27cvr7/+ukcCw5+uXbvSpk0bFi5c6JHAKI28vDx69uzJnXfeyeuvv86JEyf4+OOPiYtzZpQ/+ugjevfuzbhx47jtttvYsGEDd911F3Xq1OHee+8NacxFixbRrl07hgwZ4jFTxBjjMeMl2LGnTJlCdnY2Y8aMYdmyZYwcOZLLL7+cjIyMkOIrC+8fA7Kzs8s9BhERERGI/TUwfBhjLgbOBT6IdiwuT6z13L68MfQ5v5SdbJ3vmbxIrAtthpQ5NhGpfJYvX06tWrVITk6mefPmbN26lbFjx/ptO3bsWA4cOMCsWbMC9jdv3jy6dOnCaaedRnJyMr169WLmzJmlimn79u0YY2jZsqXf+latWvHDDz/w3XffldhXq1at+OqrrzzKHn30UWrVqlX4qF27NsuW+Z/BdvjwYQ4dOsS1115LWloaLVq04NZbb+Xcc88F4I9//COZmZmMGzeO5s2b06dPHx588EEmTZpUqmN2V69ePeLi4gpnigSaLRLs2F27dmXYsGE0bdqU4cOH07x5c1atWhVyfCIiIiKVQUwnMIwxfzbGTDDG9DDGZBljRgHLgd1A8T/jlaMffyl6nRQPT3UOYdmKT5733G5zJ1SrVebYRKTy6dSpE5s2bWLDhg2MHDmSbt26MWLECL9t69aty8MPP0x2djbHjh3zqbfWMnfuXPr3719Y1rdvX1577TVOnDgRsWMojrXWZ52OBx54gI0bNxY+Pv30U7KysvzuX69ePe644w66du3Ktddeyx//+Ed2795dWL9161YuvfRSj30uu+wyvv76a3766Sfv7sIq2LHbtm3r0SY1NZVvv/02orGJiIiIxLpYv4RkM3ArcB+QDOwD/gZMsNbG5D3pfpsBjeuEsON3nxW9Ng64MLRpzCISHrF8WUpycjLp6emA81KDzp07M3HiRMaP97+u8YgRI3jhhReYPHmyT93KlSvZtWsXffv25bbbbissz8/PZ+HChfTp0yeomFq0aIG1li1bttCuXTuf+s2bN1OvXj1OP73kG0ht2bKFpk2bepTVr1/fp6w4c+bM4f777+edd97hrbfe4tFHH2XJkiV06dKl2P38LXAK4HA4sNZ6lJ08eTLoeILhPrb3JUHGGPLz8713EREREalSYnoGhrX299baC6y19ay1idbaJtbae6y1+6MdW771LWtWDwZfGIbOm98AtZuEoSMRqQrGjx/PpEmT2Ldvn9/6xMREJk6cyDPPPMOBAwc86mbPnk2vXr349NNPPWY4DBkyhNmzZwcdwwUXXMB5553nN0nyzTffsGDBAo8ESSArVqzg888/5+abbw567EDatGnD6NGjWb16NZmZmYULnZ533nk+t5ddu3YtDRs2pEaNGn77SklJYe/evYXbv/zyC9u2bfNoU61aNfLy8oqNKZSxJXyMMe8YY/KNMROjHYuIiIiUXkwnMGLZ29t9y7I7BXHXkWC0HxmGTkSkqujUqROtWrXi8ccfD9imf//+pKWlMWfOnMKyAwcO8NZbbzFgwABatWrl8Rg8eDCrV69mx44dQccxZ84ctm/fTo8ePfjggw/Ys2cPS5cupUuXLqSnp/vEd/ToUfbv38/XX3/Nf/7zH7Kzs+nVqxc33HADffv29Wh75MgR9u/f7/E4fPiw3zh27tzJww8/zL///W927drF6tWr2bRpE61btwZg1KhRrFmzhuzsbL788kvmz5/Pc889x0MPPRTw2Dp37sz8+fNZs2YNmzdvZvDgwT7JirS0NNauXcs333zDwYNFaxq5z9wIZWwJD2NMH6At4OcnCBEREakIlMAIwfFT8Id/eZZd1QwuD8ekiZQL4OzLw9CRiFQlo0aNYs6cOYVrPXhfCmGMYdKkSRw/fryw7rXXXiMpKYmuXbv69HfJJZfQuHHjwlkYEyZMCHgXE5eMjAzWr19PjRo16NmzJ82bN2fEiBF069aNdevWUaeO5/V1c+fOJTU1lWbNmnH99dfz4YcfMmPGDBYuXOgT/8SJE0lNTfV4DB8+3G8cycnJbN++nd69e3PuuecycOBA+vfvz5gxYwC48MIL+etf/8qiRYto06YNjzzyCI888gjDhg3zeL/cPfzww3Tu3JmePXty9dVXc/nll3PhhZ5T7iZOnMju3btp1qyZxyKe7n2FMnagMgmeMaYe8BxwP6A3U0REpIIy3tf0VmTGGFsexzPzY887j8Q7YFV/SKtbyo5O/ATTvBbqvGounD+grCFG9DaqUvWEej6571eaPsrj/DXG+KxpIIENGDCAb7/9NuCdP6RyKe7vo6CuQiUBjDEzgCbW2quMMfnAE9bacX7alcu/I0REws2VCJ8+fXqUIxEJLBz/hoj1RTxjzpHj8MIGz7J+bUJIXgBsfsVzu3oKtLw15NhERCJl9erVvPvuu9EOQ6TUjDGXAf1wXj4iIiIiFZgSGKU051PP26YCjLwkhI5svu+tU9vdDfFJIccmIhIpubm50Q5BpNSMMQnAn4BnrLX/jXY8IiIiUjZKYJTCoeMw62Pf8vrJIXS2cwX84LYSqCMe2t0TcmwiIiLi4yEgCXgq2oGIiJQH9zWVoqV169bce++90Q5DKiklMEph9sdw+ESYOvvYa/ZFi95QMzVMnYuIiFRtxphGwCPAYCDJGJNE0QKeicaYOsARa22++34TJkwofJ2ZmUlmZma5xCsiUlls3rw52iFIjMjJySEnJyesfSqBEaQjx2Hup2Hq7OA22PmOZ1l7rbYpIiISRk2BROA1PO88YoHRwIPAhcAm953cExgiIhVNtBfxjIUZIBI7vH8IyM7OLnOfSmAEaf5nnrMv6ib5roURtI1+/sNyVigLaYiIiEgAnwBZfspzgD8DswCtiyEiIlKBKIERhF9OwaxPPMsGXQDPfRBCZyd/hi2vhiUuERER8c9aexh4z7vcGAOQa61d67OTiIiIxDRHtAOoCBZthQNHi7aTE+COdiF2tu0NOH4oLHGJiIhIqdmCh4iIiFQwmoFRgnzrO/vitvOdl5CEZONLZY5JREREQmOtjYt2DCIiIhIazcAowZpc+N8PRdvxDrizfYid7fsP7P+PW4EJ2FREpCLIyspi5MiR0Q5DRERERKoAJTBKMMdr9kX3c+DMmiF2tullz+20q0LsSESqqoEDB+JwOIiLi6NatWo0a9aM0aNHc/To0ZJ3LobD4WDRokWl3m/x4sU8/fTTZRpbRERERCQYuoTEzYAlsHpn8W2WfOF8lGhRd9ixzPk6vRt0XwBbF3i2OXoglDBFoqbJ1MiPMWBJ5Meo6Lp06cJrr73GiRMnWLt2LYMHD+bYsWO88MILPm1PnTpFfHzk/lNft27diPUtIiIiIuJOMzDclJS88CcrLUCFK3nher3lz3DK7RfSmg3h24+cr9O7lX5gkXKUlVZ++7r+DssyZmWXmJhISkoKZ599Nrfeeiv9+vXjzTffZM2aNTgcDpYvX05GRgZJSUmsXLkSgJdffplzzjmHxMREzjnnHGbNmlXYX3p6OsYYbrrpJhwOB02bNi2se/vtt7n44oupXr06zZo147HHHuPkyZOF9d6XkKSnp/Pkk08ydOhQ6tSpQ6NGjXj22WfL4V0RERERkcpOMzAC2HIPXDIbfjpRVPbCNXBdixA73Pgnz+22d8K/xjtf37g0xE4Dy70v7F1KFTavR+n3cc3WCGXfsuwXVpMjsE7NqPDf/CApKYnjx48Xbo8dO5bJkyfTvHlzatWqxeLFixkxYgRTp06lS5cuvPPOOwwbNoyzzjqL7t27s2HDBho0aMDs2bPp3r07cXHONQ5XrFhBv379mDZtGh07diQ3N5ehQ4dy4sQJ/vCHPwSMZ8qUKWRnZzNmzBiWLVvGyJEjufzyy8nIyAj7sYuIiIhI1aEZGAG8td0zeZGSDFc1K0OHBzcXvTZx0GZIGToTEXFav3498+fPp0uXLoVl2dnZXHnllaSlpVG/fn0mT57MHXfcwT333EPz5s0ZPnw4ffv2ZdKkSQCcfvrpANSpU4cGDRpQv359AJ566inGjBnD7bffTlpaGp06deL3v/89L71U/N2UunbtyrBhw2jatCnDhw+nefPmrFq1KkLvgIiIiIhUFZqBEcD8zzy3e7eGauG68VrzHlAzNUydiUjERGC2RDgsX76cWrVqcerUKU6dOkXPnj15/vnn2bx5M8YYLrroIo/2W7duZfDgwR5ll112GW+//Xax43z00Uds2LCB3//+94Vl+fn5HD9+nP3793PGGWf43a9t27Ye26mpqXz77belOUQRERERER9KYATwmdu/tQ3Q5/wwdt7unjB2JiJVTadOnZg5cybx8fGkpqYWXvLhUqNGjaD6Mab4S2Ty8/MZP348N998s09dSkpKwP0SEhJ8xsnPzw8qJhERERGRQJTACEJmGjSqHabO6jaHxp3D1JmIVEXJycmkp6cH3f68885j3bp1DBw4sLBs7dq1tGrVqnA7ISGBvLw8j/3at2/Ptm3bPBb1FBERERGJFiUwgnBL6zB21vZuMFp6REQiw1rfy15Gjx5N7969ad++PV27dmX58uW8/vrrLF68uLBNWloaq1atomPHjiQmJlK3bl3GjRvHddddR+PGjenduzfx8fF8/vnnrF+/vnD9DBERERGR8qJv0iWolwRXBP9DZ/HiEqH1gDB1JiLiy99lIT169GDatGlMmTKF1q1bM23aNF566SW6dSu6hfPkyZNZvXo1jRs3pn379oBzMc6lS5eSk5NDRkYGGRkZTJo0iSZNmgQcz9/4JV2qIiIiIiISDM3AKEHPlmFcvPOcGyH59DB1JiJV0dy5cwPWderUyecyEJe77rqLu+66K+C+1157Lddee61P+ZVXXsmVV14ZcL93333XY/urr74qsY2IiIiISCg0A6MEN50Xxs5061QRERERERGRkCiBUYzzTofzG4Spszrp0CgzTJ2JiIiIiIiIVC1KYBSjZ8swdnb+IC3eKSIiIiIiIhIifaMukPujb9n1LULsbP8nvmVavFNEREREREQkZFrEs8Bb2z23L0mF1Fohdvb5bN+yWg1D7ExEREREqroXX3yRzZs3RzsMiXHDhg2LdggiEaUZGAW8ExjXnxtiRyePwdb5ZY5HRERERMRFyQsREc3AAODL72H7Qc+y7ueE2Nl/F8FxP9ejiIiIiIiU0fTp06MdgkhAmgEikaYZGMDy//qWnVY9xM4+83P5iIiIiIiIiIiUiRIYwDt+Ehgh+fF/sHt1mDoTEREREREREZcqn8DYdQg2HwhTZ5/PDVNHIiIVR1ZWFiNHjox2GDEtPT2d5557rsz9vPLKK9SuXTsMEYmIiIhUPFU+geHv8pGQ5OfB5nlh6kxExL+BAwficDiIi4ujWrVqNGvWjNGjR3P06NEy9+1wOFi0aFGp91u8eDFPP/10mcf358MPP6RHjx7Ur1+fpKQkzjvvPCZOnMjx48c92qWlpeFwOHA4HFSvXp3GjRtz44038ve//92nT1c790dcXBwzZsyIyDGEyt/nceutt/LVV19FKSIRERGR6KryCYx3/hemjnaugJ++DlNnIiKBdenShX379rFjxw6efPJJpk+fzpgxYwK2P3XqVETjqVu3LjVq1Ah7v2+99RYdO3YkJSWFVatW8eWXXzJhwgRmzJhB165dPY7LGMOECRPYt28fX375JW+88Qbp6enccMMNfmeHzJ49m3379hU+9u7dyx133BH2Ywi3xMRETj/99GiHISIiIhIVVTqB8d1R+GRvGTpY1B0mG+djcffi27raue8jUgUNWBJaXblz/Z1G4lFGiYmJpKSkcPbZZ3PrrbfSr18/3nzzTQBycnJwOBwsX76cjIwMkpKSWLlyJQAvv/wy55xzDomJiZxzzjnMmjWrsM/09HSMMdx00004HA6aNm1aWPf2229z8cUXU716dZo1a8Zjjz3GyZMnC+u9LyFJT0/nySefZOjQodSpU4dGjRrx7LPPluoYjx07xpAhQ7j22muZNWsWF1xwAY0aNeKWW27h7bff5v3332fq1Kke+9SsWZMGDRrQsGFDOnTowOTJk5k+fTovvPACa9as8Whbp04dGjRo4PFITEwMGM+iRYto164dycnJ1K9fn6ysLA4cKLr+sLj31h9/syvcLzMJ9HnMmzePWrVqeexX0tgOh4OZM2fSu3dvatasSbNmzZg/X7f7FhERkYqnSicw3t0Btiwd7FhWfH16N+ejuH2860Uqqaw05/PqnYHbuOpcbSU4iYmJhZdUGONMkIwdO5Ynn3ySbdu2kZGRweLFixkxYgQPPPAAmzdv5r777mPYsGEsXboUgA0bNmCtLZyZsGHDBgBWrFhBv379GDlyJFu3bmXOnDksXLiQRx99tNiYpkyZQtu2bfnkk0946KGHGDNmDB9++GHQx/TOO+9w8OBBvzNLLrzwQq644goWLFhQYj+DBw+mXr16LFy4MOixve3fv58+ffowcOBAtm3bxtq1a+nfv39hfUnvbSgCfR7GmMLPuDRjP/7449xwww1s2rSJW265hUGDBrFnz56Q4xMRERGJhiqdwFi1w3P7txmQe5/zUSodn/HcPq0lPJAPNy51PvwZZZ2PQPUiFZz339K8HsHvW5q2Vd369etZsGABXbp08SjPzs7myiuvJC0tjfr16zN58mTuuOMO7rnnHpo3b87w4cPp27cvkyZNAii8LME1M6F+/foAPPXUU4wZM4bbb7+dtLQ0OnXqxO9//3teeumlYuPq2rUrw4YNo2nTpgwfPpzmzZuzatWqoI/ryy+/BKBly5Z+61u1asUXX3xRYj8Oh4MWLVr4rBvRv39/atWqVfioXbs2mzdv9tvHN998w6lTp+jVqxeNGzemVatWDBo0iJSUFIAS39tQBPo8vAU79u23306fPn1o2rQpjz/+OPHx8bz33nshxyciIiISDVU2gXH8FKzd5Vl2ZXqInX0+23P7/MFgdImIiETG8uXLqVWrFtWrV+fSSy8lKyuL559/vrDeGMNFF13ksc/WrVv5zW9+41F22WWXsWXLlmLH+uijj3jyySc9vuzfdtttHDt2jP379wfcr23bth7bqampfPvtt8EeYlhZaz1mLQA8++yzbNy4sfDx6aefcu655/rdv127dlxxxRW0bt2am266iT/96U989913hfWhvrfhEOzYbdq0KXwdFxdHSkpK1D4PERERkVDFRzuAaPnga/j5pGdZ6wYhdvb9tqLXjnhofXvIcYlIjBhVpgvMIqpTp07MnDmT+Ph4UlNTiYuL82kT7KKa3l/sveXn5zN+/HhuvvlmnzrXDAR/EhISfMbJz88PKiaAFi1aALBlyxY6dOjgU79ly5bCNsXJz89n+/btZGRkeJSfccYZHut8FMfhcLBy5Uo+/PBDVq5cyezZs3n44Yd57733PBID3op7b40xWOt5jrmvK1JW3mOX9fMQERERiQVVdgaG9+UjAI5wTJpodj0kh5oJEREpWXJyMunp6TRq1Mhv8sKf8847j3Xr1nmUrV27llatWhVuJyQkkJeX59Gmffv2bNu2jaZNm/o8HI7I/S+ka9eunHbaaTzzzDM+dR9//DGrVq2iX79+JfYzc+ZMDh06xE033VTmmDIyMvjd737Hhg0bSE1N5Y033gCCe2+9paSksHdv0SrS+/fv99gG/5+Ht1DGFhEREamoquwMjJydEer4/MER6lhEJDjev+wDjB49mt69e9O+fXu6du3K8uXLef3111m8eHFhm7S0NFatWkXHjh1JTEykbt26jBs3juuuu47GjRvTu3dv4uPj+fzzz1m/fn2Z1ngoSXJyMjNnzuSWW25hyJAhDB8+nPr167Nu3TpGjx5Nx44dfW6PeuTIEfbv38/JkyfZvXs3f/nLX3jxxRcZMWIEl19+uUfbH3/80ecSmJo1a/qdufLhhx/yz3/+k6uuuoozzjiDjz/+mD179tC6dWsguPfWW+fOnXnxxRfp0KEDDoeDRx99lOrVq3u08fd5eAtlbBEREZGKqkrOwNj5I+QeikDHNc+GtKsi0LGISPD8XbrQo0cPpk2bxpQpU2jdujXTpk3jpZdeolu3ojshTZ48mdWrV9O4cWPat28POGdCLF26lJycHDIyMsjIyGDSpEk0adIk4Hj+xvcuGzBgQImXcPTs2ZP33nuPb7/9liuuuIIWLVqQnZ3NXXfdxYoVK4iP98zBT5w4kdTUVM455xxuueUWcnNzWbx4MVOmTPGJ5c477yQ1NdXjESghU6dOHdatW8d1111HixYtGD16NOPGjaNPnz5Bv7fexz958mSaNm2FCTs2AAAgAElEQVRKVlYWvXv35s4776RBgwY+bVavXk2jRo0KPw9voYwdqExEREQk1hl/v9RVVMYYG8zxvLIRxuX4lpf67iOTvf4BmPEoXPZEye0gpq+vF4mUJlOdz4H+1kqqDyd/axBI+cnMzKRVq1ZMnz492qGIH8X9fRTUVcoMSLD/jhCJhmHDhgHov5sS03SeSnHC8W+IKnkJyXu5YejkoJ/V5c8fFIaORUQqt8OHD7N9+3Zd5iAiIiIipVLlLiE5kQf/3hOGjj7zunVqoyyoG9yK9iIiVVnt2rX55ptvqFevXrRDkUrMGHOTMWaxMf/f3t3H2Vzn/x9/vGYUxhgXuc7FaEOIVvqGdEGuatZVKeWiGF8XUb4lJHxrjbZtN7FpJX5FJtmobLSxCgmJdb1C1heDLZIlRDTMvH9/nDPHnHFm5gwzc2bmPO+327nN+bw/789nXp/3nPM573md9+f9sYNm9rOZ7TKz35tZdKhjExERkcsTdgmMTYf9b59aMeoydpKSDDvf8S9rpMk7RURECpDhwAXgWeAeYCowGPgslEGJiIjI5Qu7S0hWZ7h85M5aMP+bHO5k79/g7H8uLhcvC9fff8WxiYiISK7p6Jw7lm55lZn9CMwys1bOuS9CFJeIiIhcprAbgfFVhstH7qh5GTvZnuHykfq94KqSgeuKiIhIvsuQvEizATDg2nwOR0RERHJBWCUwTv0C/zziX3ZbjZzu5N+QtMS/7EZdPiIiIlIItAIckNOxlyIiIlIAhFUCY8N3kJru7mjXl4fKpXK4kx2z8PR90qnc5AojExERkbxkZtcCCcBS59zmUMcjIiIiORdWc2CsyXD5yG3Vc7gDlwrbZ+ZaPCIiIpL3zKwUsBBIBnTPc8mx119/nR07doQ6DJFMDRkyJNQhiOSLsEpgrP23/3KOLx85uAJO7c+tcERERCSPmVkJ4BMgFrjTOXcoq/rjxo3zPW/VqhWtWrXKw+iksCgoyYuGDRuGOgQRkaB98cUXfPHFF7m6z7BJYBw/CzvT3TjEgOY5ncIr4+SdIiJhbOjQoWzfvp0VK1aEOhSRgMysGDAfuBlo65zbmd026RMYIhlNnTo11CGIBKTXphREGb8ISEhIuOJ9hs0cGGszXD7SoCKUy8mNQ84eg/+bn6sxiYjkpsTEREqXLp2vv9PM8mzf8fHxdO7cOcfbJSQk0KhRo1yJoVWrVkRERBAREUHx4sW5/vrrGTNmDMnJyX710tbv37/frzyzY/jhhx8oUaIEsbGxuRKnXMo8L86/4Jm4s4tzbkNoIxIREZErFTYJjPXf+S+3yOn8FztnQ0q6DmuZ6644JhGR3OScy9OEQmGSW+1gZvTr148jR46wd+9eJkyYwNSpUwN+g1CsWDHGjh0b1H4TExPp0qULJUqU4NNPP82VWOUSU4EHgInAWTNrlu6h26iKiIgUQuGTwMhwxWszb9el78IAlf/6G5honp9pz78Y5l/n5L48iVMkXPRdCLUm+z8ke6tWraJFixaULl2asmXL0rx5c3bu3MnKlSvp168fZ86cISIigsjISMaPHw/A+fPnGTVqFDVq1KBUqVI0a9aMzz77zLfP1NRU+vfvz3XXXUdUVBR169ZlwoQJfr83NTWVESNGUL58ea655hqGDRtGSkqKb/3s2bOpUKEC58+f99uuV69edO3aNdPjmT59OvXq1aNkyZJUrFiRe++9l9TUVBISEkhMTGTRokW+41m1ahUAo0eP5oYbbiAqKoratWszatQo34iIxMREEhIS2LFjh2+7d955B4BTp04xcOBAKleuTExMDK1bt2bTpk3ZtnlUVBQVK1akevXq3HfffbRt29av/dIMHTqU999/ny1btmS7z5kzZ/Loo4/yyCOP8NZbb2VbXy7LPXhuGzYW+CrDQ/c/FxERKYTCYg6MU7/AN0f9y/6rmufniv2en61j061MWuz/Myu144Krk35fwWwjUsSlvfcyah2bj0EUMikpKXTt2pUBAwbw3nvvkZyczObNm4mMjKRly5a8+uqrjB07ln379uGcIzo6GoC+ffuSlJTE3Llzufbaa1m8eDGdO3dmw4YNNGrUiNTUVKpXr86HH35IhQoVWL9+PQMHDqRChQrEx8cD8MorrzBjxgzeeustGjVqxJQpU5gzZw5NmzYF4MEHH+Spp55i4cKFPPDAA4AnYbBgwQLmzZsX8Hg2bdrEE088wezZs2nZsiUnTpzg888/B2DEiBF88803/Pjjj7z77rs45yhfvjwA0dHRzJo1i2rVqrFz504ee+wxSpQoQUJCAg899BDbt29n0aJFrFy5EuccZcqUASAuLo7y5cuzePFiypUrR2JiIm3atOFf//oXlStXDupv8M9//pM1a9ZQu3btS9bdeuutdOvWjZEjR7Js2bJM97F69WqOHz/OPffcQ8OGDfnd737HsWPHuOaaa4KKQYLjnLv0jyQiIiKFWlgkMDYd9nwFk6buNZfOfzGrSw52eP190OWvwde/f1EOdi4SXg48GeoIsvandfDqPy4tf6oZDGt+5fVz4tSpU5w8eZKOHTv65k6oW7eub32ZMmUwMypWrOgr27dvH3PnzuXAgQNUr+65dm7IkCEsXbqU6dOnM2XKFIoVK+Y3cWHNmjXZtGkT7733ni+BMXnyZEaNGkW3bt18y+kvfShRogQ9e/Zk5syZvgTGnDlzKFOmDHFxgZO2Bw8eJDo6mk6dOlGqVClq1Kjhm7uiVKlSlCxZkp9//tnveAC/yzRq1qzJ6NGjmThxIgkJCZQoUYLo6GiKFSvmt93nn3/Otm3bOHr0KMWLFwc8c2V8/PHHzJ49mxEjRmTa7tOnT+ftt9/m/PnzJCcnExkZyRtvvBGw7osvvkiDBg347LPPaN++fcA6M2fO5OGHHyYyMpLY2FiaNWtGYmIiTz/9dKYxiIiIiEiYJDAyzn9xa7Ur3GHjgVe4AxEpLIY1z1niIaf1c6JcuXL06dOH9u3b06ZNG9q0acMDDzxAjRqZ3xN68+bNOOdo0KABzl1M5SYnJ3P33Xf7lqdNm8aMGTM4cOAAZ8+e5fz5874kyalTpzh8+DDNm188MDOjWbNmfPvtxRmSBwwYQNOmTTl06BDVqlXj7bffpm/fvkREBL5asV27dtSqVYvY2Fg6dOhA+/btuf/++30jRzLz4YcfMnnyZPbs2cPp06dJSUkhNTU1y202b97MmTNnqFChgl/5L7/8wt69e7Pc9uGHH2bcuHGcPHmSP/7xj5QrVy7Ty2J+9atfMWDAAJ599tmACYyffvqJDz74wO/OLb1792bSpElKYIiIiIhkIywTGP91JQmM0jWhVrsrikdE5HLNnDmTYcOGsWTJEj7++GPGjh3LwoULadcu8HkpNTWViIgINm7cSLFi/qf8kiU9Q9HmzZvHsGHDmDRpEi1atCAmJoYpU6awYMGCHMXWuHFjmjRpwqxZs+jSpQsbN25kzpw5mdaPjo5m8+bNrFq1iqVLl/KHP/yBMWPGsHHjRqpUqRJwm3/84x/06NGDhIQEOnToQNmyZVm4cCEjR47MMrbU1FSqVKnCl19+6ZfIAYiJicly2zJlyvguGZk9ezYNGzbknXfe4dFHHw1Y//nnn6dOnTq8++67l6ybM2cOP//8My1btvSLIzU1lbVr19KiRYssYxEREREJZ0U+gXHuAmz7wb/s1iuZe7zRf0NE5BXFJCJyJRo1akSjRo0YOXIkcXFxJCYm0q5dO66++mq/iTUBmjRpgnOOw4cPc9dddwXc35o1a2jevDmDBw/2le3Zs8f3PCYmhqpVq7Ju3Tq/e3mvX7+eatX8M8IDBgzg5Zdf5ujRo9x+++3UqVMny2OJiIjw3SN83LhxVKpUiU8++YT+/fsHPJ41a9ZQvXp1xowZ4yvLeOvSQNvdfPPNHDlyBDMLOH9FsIoVK8aYMWN49tln6d69OyVKlLikTqVKlRg+fDjPPffcJQmJmTNnMnToUAYNGuRX/uyzzzJjxgwlMERERESyUOTvQrLtCCSn68dWj4FqpS9zZxYBN/bLlbhERHJq//79jB49mrVr13Lw4EFWrFjBtm3baNiwIQCxsbGcO3eOZcuWcezYMc6ePUudOnXo2bMnffv2Zf78+SQlJbFp0yYmTpzoG2FRt25dNm/ezJIlS9izZw8vvPCC744faZ588klefvll5s+fz+7du3nqqac4fPjwJTH26NGD77//nmnTptG/f/8sj2fRokW89tprbN26lYMHDzJnzhxOnz5NgwYNfMezfft2du/ezbFjx7hw4QJ169blu+++4y9/+QtJSUm88cYbzJ0712+/sbGxHDhwgC1btnDs2DGSk5Np27YtLVu2pEuXLixZsoT9+/ezdu1axo0bx5o1a3L0d+jZsydmxp///OdM6wwfPpxz5875jWLZtm0bGzduZODAgTRo0MDv0bt3b+bNm8eZM2dyFIuIiIhIOCnyCYzNGfrXt1S9gp3VjoPS1a8oHhGRyxUVFcXu3bvp3r079erVIz4+nkceeYRnnnkGgBYtWvDYY4/Ro0cPKlWq5LsV6qxZs4iPj2fUqFHUr1+fTp06sXr1amrVqgXAoEGD6N69O7169eLWW2/l4MGDl0xqOXz4cOLj4xkwYADNmzfHOUfv3r0viTE6Opru3btTvHhxHnzwwSyPp2zZsixYsIB27dpRv359Jk2axIwZM7jtttsAz2iO+vXrc8stt1CpUiW++uorOnbsyMiRIxk2bBg33XQTy5cv54UXXvDbb7du3YiLi6NNmzZUqlTJl+BYvHgxd999NwMHDuSGG27g4YcfZvfu3ZeMIknPzC4pu+qqq3jiiSeYMGGCL+GQsV6pUqX47W9/yy+//OJbN2PGDOrVq+dLOKXXsWNHnHO89957WbaZiIiISDizjNcCF2Zm5jIez8BP4NN087ONbwV9brq4XGuy56ffnRAmXtphBaDLQri+c26EKhKW0r/fAr738pGZXTIXguSOuLg4atSowfTp00MdilymrN4f3nWZfFAWboH6ESLguXsTwNSpU0MciYhI4ZUbfYgiPQeGc5eOwLg58Lxw2YuuBtcFvhWgiIjAiRMnfBNybtu2LdThiIiIiEgRU6QTGN/+BEd/vrhcohjcUCHz+lm6sR9EFOnmEhG5Ik2aNOHHH3/kpZdeon79+qEOR0RERESKmCL9H3nG0Rc3VYarLvcGIjf+9xXHIyJSlCUlJYU6BBEREREpwor0JJ5bvvdfvuzLRwDKxF5JKCIiIiIiIiJyBYp0AiPjCIwmwdyB5OzxPIlFRERERERERC5fkU1gnLsAO476lwU1AmP7zDyJR0REREREREQuX5FNYOw8ChdSLy5XLw0VS2WzUWoKbH09T+MSERERERERkZwrsgmMbT/4LzeuHMRGSYvh1P68CEdERERERERErkDRTWAc8V++KZgExpYpeRKLiIiIiIiIiFyZsElgZDsC4/i/4MBneRaPiEhRM3ToUFq3bh3qMMJOQkICjRs3DnUYIiIiIvmuSCYwTifDngw3E7mxUjYbae4LESnkEhMTKV26dL7+TjPLs33Hx8fTuXPnHG+XkJBAo0aN8iCi3NW6dWv+53/+J8fbjRw5kpUrV+ZBRCIiIiIFW7FQB5AXtv8ALt3yr8pBTPHM68e4E7BjVl6HJSKSp5xzeZpQKExC2Q7nz5/nqquuyrP9R0VFERUVlWf7FxERESmoiuQIjJxO4NnbvQHJP+VdQCLip9bkUEdQeK1atYoWLVpQunRpypYtS/Pmzdm5cycrV66kX79+nDlzhoiICCIjIxk/fjzg+Yd61KhR1KhRg1KlStGsWTM+++ziJXOpqan079+f6667jqioKOrWrcuECRP8fm9qaiojRoygfPnyXHPNNQwbNoyUlBTf+tmzZ1OhQgXOnz/vt12vXr3o2rVrpsczffp06tWrR8mSJalYsSL33nsvqampJCQkkJiYyKJFi3zHs2rVKgBGjx7NDTfcQFRUFLVr12bUqFEkJycDnlEoCQkJ7Nixw7fdO++8A8CpU6cYOHAglStXJiYmhtatW7Np06Ys27t27dokJCTwyCOPULp0aapWrcrEiRP96kRERDB16lS6detGdHQ0Y8eO9f2tmjdvTsmSJalSpQpPP/00Fy5cADyjS1auXMnrr7/ui/PgwYMA7Ny5k44dOxITE0PlypXp2bMnR45cvC4y4wiT+Ph4OnXqxGuvvUb16tUpX748/fr149y5c1kem4iIiEhhUzQTGBnnv8ji8pHi7izxqdn8N1U77sqDEhFax2a9LFlLSUmha9eu3HnnnXz99desX7+ep556isjISFq2bMmrr75KVFQUR44c4fDhw4wYMQKAvn37snr1aubOncuOHTvo06cPnTt35uuvvwY8yYnq1avz4YcfsmvXLn7/+9/z0ksv8fbbb/t+9yuvvMKMGTN48803Wbt2LSkpKcyZM8e3/sEHH8Q5x8KFC31lp06dYsGCBfTv3z/g8WzatIknnniChIQEdu/ezeeff84999wDwIgRI+jevTtt27b1Hc9tt90GQHR0NLNmzWLXrl288cYbzJs3jxdffBGAhx56iOHDh1OvXj3fdg899BAAcXFxfP/99yxevJitW7dy55130qZNG7/kQCB/+tOfaNiwIVu2bGH8+PGMGTOGBQsW+NUZP348v/nNb9i+fTuPP/44hw4dIi4ujqZNm7J161ZmzpzJe++9x+jRowGYPHkyLVq0ID4+3hdnjRo1+P7777nrrrto3LgxGzduZPny5Zw5c4YuXbr4/b6MI0xWr17Njh07WL58Oe+//z4fffQRkycrUygiIiJFjHOuyDw8h+PcHW87V/PVi48N37lMjZ70hnOvcPExOfricxEpstLOF9la81v/c0TaY81vc6d+Dhw/ftxFRES4VatWBVw/a9YsV7p0ab+yvXv3uoiICPfvf//br7xr167u8ccfz/R3Pfvss65du3a+5WrVqrmXXnrJt5yamurq1q3rWrdu7St74okn3L333utbnjp1qqtatapLSUkJ+Dv++te/urJly7rTp08HXN+3b1/XqVOnTGNMM23aNFenTh3f8rhx41yjRo386ixfvtyVLl3anTt3zq/817/+tZswYUKm+46NjXXt27f3K+vfv7+74447fMtm5p588km/OmPGjHF169b1K5s1a5YrUaKEO3v2rHPOuVatWrmhQ4f61Xn++edd27Zt/cqOHz/uzMxt2LAh4PH17dvX1axZ06WmpvrKBgwY4Pf3y6ms3h/edSH/zM+LR9DnBQk7gwcPdoMHDw51GCIihVpu9CGK3BwYp36BAycvLkcYNKyYSeXUCwxK9R8mzU2PwcZX8iw+ESlkbhvneeRV/RwoV64cffr0oX379rRp04Y2bdrwwAMPUKNGjUy32bx5M845GjRokPYPGgDJycncfffdvuVp06YxY8YMDhw4wNmzZzl//jyxsbGAZyTF4cOHad68ua++mdGsWTO+/fZbX9mAAQNo2rQphw4dolq1arz99tv07duXiIjAg/3atWtHrVq1iI2NpUOHDrRv357777+f6OjoLNvhww8/ZPLkyezZs4fTp0+TkpJCampqltts3ryZM2fOUKFCBb/yX375hb1792a5bYsWLS5Z/uijj/zKmjZt6re8a9cuv/YCuP3220lOTmbPnj3ceOONAX/Xpk2bWLly5SWTsZoZe/fu5ZZbbgm4XYMGDfxGZVSrVo3169dneVwiIiIihU2RS2B88x//5evKQcnM5lLbPZ9a7Lu4HHk1NB2mBIaIFFgzZ85k2LBhLFmyhI8//pixY8eycOFC2rVrF7B+amoqERERbNy4kWLF/E/5JUuWBGDevHkMGzaMSZMm0aJFC2JiYpgyZcoll0lkp3HjxjRp0oRZs2bRpUsXNm7c6HeZSUbR0dFs3ryZVatWsXTpUv7whz8wZswYNm7cSJUqVQJu849//IMePXqQkJBAhw4dKFu2LAsXLmTkyJFZxpaamkqVKlX48ssv/RI5ADExMTk6zkBKlSoVVD3nsp5oNTU1lY4dOzJx4sRL4qxcOfMJnTJOGmpm2SZ1RERERAqbIpfA2JFhAs9MR184B+v/4F9W/xGIrpYncYmI5JZGjRrRqFEjRo4cSVxcHImJibRr146rr77ab2JNgCZNmuCc4/Dhw9x1110B97dmzRqaN2/O4MGDfWV79uzxPY+JiaFq1aqsW7eOVq1a+crXr19PtWr+58wBAwbw8ssvc/ToUW6//Xbq1KmT5bFERETQqlUrWrVqxbhx46hUqRKffPIJ/fv3D3g8a9asoXr16owZM8ZXtn//fr86gba7+eabOXLkCGZG7dq1s4wpo3Xr1vktr127lvr162e5Tf369fnggw/8ylavXk3x4sX51a9+lWWcH3zwATVr1iQyMjJHcYqIiIgUdUVuEs8dR/2XM01gHFgKR7emKzD4r6y/wRMRCaX9+/czevRo1q5dy8GDB1mxYgXbtm2jYcOGAMTGxnLu3DmWLVvGsWPHOHv2LHXq1KFnz5707duX+fPnk5SUxKZNm5g4caJvhEXdunXZvHkzS5YsYc+ePbzwwgu+O36kefLJJ3n55ZeZP38+u3fv5qmnnuLw4cOXxNijRw++//57pk2blunknWkWLVrEa6+9xtatWzl48CBz5szh9OnTNGjQwHc827dvZ/fu3Rw7dowLFy5Qt25dvvvuO/7yl7+QlJTEG2+8wdy5c/32Gxsby4EDB9iyZQvHjh0jOTmZtm3b0rJlS7p06cKSJUvYv38/a9euZdy4caxZsybLONetW8cf//hH9uzZw5tvvsm7777L008/neU2Q4YM4dChQwwePJhdu3axaNEiRo8ezdChQylRooQvzvXr13PgwAGOHTsGwOOPP87Jkyfp3r0769evJykpiWXLljFo0CDOnDmT5e8UERERKerCM4HhHKxN8C+rcx+Ur5dncYmIXKmoqCh2795N9+7dqVevHvHx8TzyyCM888wzgGduhscee4wePXpQqVIl361QZ82aRXx8PKNGjaJ+/fp06tSJ1atXU6tWLQAGDRpE9+7d6dWrF7feeisHDx703cEkzfDhw4mPj2fAgAE0b94c5xy9e/e+JMbo6Gi6d+9O8eLFefDBB7M8nrJly7JgwQLatWtH/fr1mTRpEjNmzPDdbWTAgAHUr1+fW265hUqVKvHVV1/RsWNHRo4cybBhw7jppptYvnw5L7zwgt9+u3XrRlxcHG3atKFSpUq+BMfixYu5++67GThwIDfccAMPP/wwu3fvvmQUSUZPP/0027Zto0mTJjz//PO88MIL3Hfffb71gS4JqVatGn//+9/ZunUrTZo0oX///vTq1ct3txTw3Gnl6quvpkGDBlSqVImDBw9StWpV1qxZQ2RkJPfeey833nijL+lRvHjxLOMUERERKeos4zW2hZmZuetec1xId9nvPwdB2RIZKu5bBB919C/r+Q+oeqvn+URvZ3R40WkbEfFnZpfMMSC5Iy4ujho1ajB9+vRQh3LFateuzdChQ7MdcVHUZPX+8K7LfCKPQszMnM4LEsiQIUMAmDp1aogjEREpvHKjD1Hk5sBIn7y4tnSA5IVLhS/H+hUts460TUteiIjIZTlx4oRvQs5t27aFOhwRERERKWKKXAIjvYCXj+yaC0f/6Vf0SsTvaJs/IYmIFFlNmjThxx9/5KWXXsp2ksvCIqs7hoiIiIhI/gqvBMb5M7BqlF/RQnuYb+ym/AtKRKSISkpKCnUIuW7fvn3ZVxIRERGRfFGkExgNMiYw1r8Mp7+9uBxxFZNsfL7GJCIiIiIiIiI5V+TuQpJe/fQJjBP7YOPL/hVufpL9VidfYxIRERERERGRnCuyCYzoq6F6ae+CS4VP+8GFcxcrRFWG5s+FJDYRERERERERyZkim8Codw345l7bOhW+Xelf4Y4/QPGYfI9LRERECq6tW7dy9uzZUIchIiIiARToOTDMrDrwKtAWMGAZ8JRz7t/ZbXvDNd4nP/wTVj3jvzK2AzTsk7vBikihUqtWLd1hQiQTtWrVCnUIueJy+hHr7ulHYqWSRDdtSJ+xz3D99dfnU7QiIiKSnQKbwDCzksAK4CzwiLf4ReBzM2vsnMvy65F6FYCf/wMLu8KFdFWvLg3t3kw3PENEwtH+/ftDHYKI5KHL7Ue0SylFu8Nw+uOvSVz5MNUHPMSg0SPzKWoRERHJSkG+hGQgEAt0cc79zTn3N6Czt2xQdhs3jDkBCzrDqf3+K+7+M8TUyO1YRUREpGC5on5EdEQx+v5UksjX32f6SxPyNFAREREJTkFOYHQC1jnnktIKnHP7gTVAl6w2rOK+pcmqu+HwWv8VNw0J+0tHvvjii1CHUOCpjbKnNsqe2ih7aqPsqY2uyGX3I9Jr/UsJvn1zHnv27Mn9CAs4vf78fffdd6EOocDQa8Of2sOf2sOf2iN3FeQERkNge4DyHUCDzDYalfIsK1JuIPI/W/xXXHsHtP5TrgZYGOkNlD21UfbURtlTG2VPbZQ9tdEVuax+RCDdTl5F4ovhNwpDrz9/hw4dCnUIBYZeG/7UHv7UHv7UHrmrICcwygM/Big/DpTLbKMh7o9Ecca/sNpt0PVjiLw6VwMUERGRAuuy+hGBlI4oxulN23V3EhERkRArsJN45prYDtB5PlxVKuDqAxe8k3lOzMeYREREpFCp9e8T9OnThwoVKoQ6lHyzYcMGfvjhh1CHISIi4mPOuVDHEJCZfQ985JwbnKH8deAB51zlANsUzIMREREpQpxzBf5WXupHiIiIFDxX2ocoyCMwduC5fjWjBsDOQBsUhg6ViIiI5Av1I0RERIqYgjwHxsdAczOLTSvwPm8JLAxJRCIiIlJYqB8hIiJSxBTkS0iigK3AWeA5b/F4oBRwk3Pu51DFJiIiIgWb+hEiIiJFT529LrkAAA2PSURBVIEdgeHtWNwN7AbeAWYDe4E26nSIiIhIVtSPEBERKXoKbAIDwDn3rXPuQedcWedcGedcN+fcwfR1zKy6mX1oZifM7KSZzTezGqGKOZTM7AEz+8jMDprZz2a2y8x+b2bRGeqVNbO3zOyomZ02s6VmdmOo4g41M1tiZqlmNj5DeVi3k5nFmdlKM/vJ+95ab2at0q0P9/ZpaWafmtkRMztlZpvMLD5DnbBpIzO71sz+bGZfmdkZ73uqZoB6QbWJmRU3swlmdsh7PvvKzO7In6PJG8G0kZm1MbM5ZrbPe9x7zGyqmVUMsL8i10a5Tf2InAm2HxGuMusvhJPs+gbhJJh+QFGV25/5hVluf7YXdsG+NjJsM81b751gfkeBTmBkx8xKAiuAusAjQG+gDvC5d124GQ5cAJ4F7gGmAoOBzzLU+wRoDzwO3A9cBawws2r5F2rBYGY9gMZAoGupwradzGwQsADYAHQFHgA+AKLSVQvn9mkELMUzEXJ/4D5gPTDD23ZpwqmNrsfzOjkOrCLwewqCb5OZwH8D/wv8BjgMfGpmjXM/9HwTTBsNAioAvwM6AL8HOgNrzXNJRHpFsY3ylfoRlwi2HxF2sukvhIUg+wZhIQf9gKIqtz/zC7Pc/mwv7IJ9bQCeRCDQCzgZ9G9wzhXaB/AkcB6ona4s1lv2VKjjC0F7XBOg7BEgBWjlXe7iXb4zXZ0Y4BjwaqiPIZ/bqxyeDv9DQCowPt26sG0noBbwMzA0izph2z7eY/09cA4omaH8K2BNuLcRnn+qU4Cal/O6AW7yvicfTVcWCewCFoT6+PK4jQKdx+/wtkffcGqjfPo7qB/h3x7Z9iPC8ZFVfyFcHsH0DcLpEUw/IFweV/qZX5QeV/rZXtQembVHuvXFgK+BUUAS8E4w+y3UIzCATsA651xSWoFzbj+wBs+bJqw4544FKN4AGHCtd7kTcMg5tyrddqeAvxF+bfZHYJtzbl6AdeHcTmknm+lZ1Ann9gHPNwjJzrmzGcpPcnFkW2fCu40CCfZ10xlIBt5PVy8FmAt0MLOr8ifc/JfFeRwunschjNsol6kfkU6Q/YhwlFV/IVwE0zcIJ8H0A8JduPcVfXLw2R5unsHzfnklJxsV9jdYQ2B7gPIdeO7zLtAKz9CdtHveZ9VmNYvgMKaAzOx2PEOFH8+kSji3U0s83+L28F6jd97M/s/MhqSrE87tAzALMDN7zcyqmlkZMxuAZ8LASd46DQjvNgok2NdNAyDJOXcuQL2r8QxPDCetvD+/SVemNsod6kdkrxWefsQ32dQrkoLoL4SLYPoG4WQW2fcDwl249xWz08r7c2dWlYoqM7seGAsM9n4BE7TCnsAoD/wYoPw4nuF+Yc3MrgUSgKXOuS3e4qzaDMKg3bzfTE4DJjjn9mRSLZzbqRqe68FfxjNEsh2e65+nmNlQb51wbh+cczuA1niuef0OT1v8GXjMOfeBt1pYt1Emgm2T7OqVz+W4Cizv5Imv4unwLUi3Sm2UO9SPyEKGfsTmUMeT34LsL4SLYPoGYSPIfkC4Uz8oExk+2xeGOJxQeQP4MP0InWAVy4NgpAAws1J43hDJQL8Qh1PQjAJK4PkAlktFANF4rq1PO6l+YWa1gdF4PqDDmjdrPB/PdXsD8VwH2wWYbmbnnHPvhTI+KRrMLBLPJSFVgducc6khDknCiPoRgPoL6alvkI76AXK59NkOZtYbaAr0uJztC3sC40cCZ+8yy/iFBTMrgWfW31g8E+ccSrc6qzZLW19kmefWeGPwXMtZwttW5l1d3MzKAD8R3u10DM/w82UZyj/Dc219ZcK7fQBewtOp7+ycu+AtW2FmFYDJwHuojQIJtk1+BALdciut3vEA64oUMzPgHTzDkeO83/alF/ZtlEvUjwggm35EWAi2vxBG/3xk2zdwzh3J/7BCJph+QLhTPyiDID7bizxvcnwinrmFznvPpYYnSXqVd/lMuvfVJQr7JSQ78FxflVEDwvd6omJ4MsI3A/c65zK2Q1ZtdtA593Mehxhq1wHFgXfxnDh/xNPRd8BI7/MbCe92CuZkGs7tA57XyLYAJ9f1wDVmVgm1USDBtskOoLb3H4b0GuLpMIbDUO7pwIPAQ865LwKsVxvlDvUjMgiiHxEugu0vhIuw+0crG8H0A8Kd+kGXyu6zPRxUACriGdmW/txaHc+dno4DcVntoLAnMD4GmptZbFqB93lLwvB6Im9W7y94JoXp4pzbEKDax8C1ZnZHuu1i8MwUHA5ttgXPNYut8bRT2sOA2d7newjvdvrI+7NDhvJ7gW+937CEc/sAfA809nb002uOZxjpcdRGgQTbJn/DMxHlg+nqRQLdgU+dc+fzJ9zQMLOJeIbs93XO/S2TamHdRrlI/Yh0guxHhItg+wvhIpi+QTgJph8Q7tQPSifIz/Zw8D2e82fGc+sPwFLv8y+z2kFhv4TkTTyzQi80s+e8ZeOBA8D/C1lUoTMVeAD4HXDWzJqlW/etc+47PCeTdcC7ZvYMcALPtYsAE/Iz2FDw3r7pksliPH02DjjnVnuXw7adnHOLzewLPNdxVgT24fmnqC3Q11stbNvHawqe21d+YmZTgbN4rn19CJjknLsQjq8hM+vmfXoLnk5+nJkdBY56J2kKqk2cc1vNbB7wqpldjefe4EPwDGe/rOslC4rs2sjMRgHDgBnA3gzn8aPOuX1QtNson6kf4S+YfkRYCLa/EC6C7BuEk2z7AaEMLj/k1md+UZBbn+1FRRCvjUDn1nPAkaDOrc65Qv3AM9zkAzxvipN4hj3WDHVcIWqLJDz36A70eD5dvbLAW8B/gNN4rl+8MdTxh7jtUoCEDGVh2054Jur6M3AYzzcJW/EMd1P7XDz+DsDnwBHvuWczMAiwcG0jIDWT88/nOW0TPEO3XwEOAT8Da4E7Qn2Med1GwIoszuMzw6GNQvA3UT/iYlsE1Y8I50eg/kK4PILpG4TTI5h+QFF+5OZnfmF/5OZne1F4BPPaCLDNPiAxmP2bdwMRERERERERkQKrsM+BISIiIiIiIiJhQAkMERERERERESnwlMAQERERERERkQJPCQwRERERERERKfCUwBARERERERGRAk8JDBEREREREREp8JTAEBEREREREZECTwkMEckRM0sN4rHPW/fttOciIiIiGZlZnwx9iF/MbI+ZvWhmxdPVu8u7/ryZXR9gP9+a2cxMfkcv77ab8vJYRCTvFQt1ACJS6DTPsLwA2Ar8FjBv2S/en+OBmHyKS0RERAonBzwAfAeUBu4DRgPRwJMZ6kbg6V/0DLCPzDzqXf9rM2vonNuRG0GLSP5TAkNEcsQ5tz79spn9AvzHObchQN2kfAtMRERECrN/OufSRm0uN7O6QD8uTWB8BnQ3s5ecc19nt1Mzqwa0Af4O3Av0AZ7JvbBFJD/pEhIRyTNmNsvMktIt1/IO4RxkZr83s8NmdsrMZptZCTO73syWmNlPZvZ/ZvZogH3eZGYfm9lxM/vZzL40s9vz98hEREQkj20GosysQroyB0wBvgd+F+R+HsUzQvS3wFdALzOzrDcRkYJKCQwRyUuOwEM6nwWq4ulUPAc8BEwH/gp8AnQFtgEzzax+2kZmdjOwBigL9AfuB44By8ysSd4dhoiIiOSz2sBJPJ/z6Z3Fk7zoaGa3BrGfR4FvnHObgHeAKkD73AxURPKPEhgiEgp7nHPxzrmlzrnJwN+A3sBLzrkpzrnlwH9z8ZrYNBOA/UBr59xfnXNL8CQ79uFJhIiIiEjhFGlmkWZW1sz64ZkHY6xzLv0XIWkjJ94CkoAXs9qhN8FxA57EBcD7eObp6pOrkYtIvlECQ0RCYUmG5V3en5+lFTjnTgA/ADUAzKwEcCfwoXc50swigUhgmXediIiIFD4G/As4DxzHk6CY7px7I1Bl59wFYBzQxszuzmK/fYAU4F3vdieBhUAXMyuda9GLSL5RAkNEQuHHDMvJWZSX8D4vjydZ8RyeDk7aIxl4As9lJSIiIlL4OKALcAueiTaXAo+bWe8stpkD7CCTuTDM7Co8l6iuBc6YWRkzK4Pn7mklge65F76I5BfdhURECosTQCqeybsSuTiMVERERAq/HWl3ITGzFXjmwppgZvOdc2czVnbOOTN7DphvZp0D7K8Tni8/WnLpFyQOz+iMGbl5ACKS95TAEJFCwTn3s5mtBm5yzm0JdTwiIiKSN5xzyWY2Es/lHkOAiWmrMtRbYGYbgRe49IuNvsBpoDOeL0AyrutjZrV1y3eRwkUJDBEpTJ4GVprZZ3i+NTkMVABuBiKcc2NCGZyIiIjkDufc38xsAzDczKZ4iwONvhxLujm0AMysEnAP8I5z7ouMG5jZETxJjEeBhFwMW0TymObAEJErldmtUtOvz2o5q3K/fXtHXvwX8B9gMvAp8CpwI7AqyHhFRESkcPhfoDLwmHf5kr6Cc24Z8AX+fYYeeObNmhlop865fwFf4UlgiEghYv53JhIRERERERERKXg0AkNERERERERECjwlMERERERERESkwFMCQ0REREREREQKPCUwRERERERERKTAUwJDRERERERERAo8JTBEREREREREpMBTAkNERERERERECjwlMERERERERESkwPv/m0y9bUIr1bIAAAAASUVORK5CYII=" id="838" name="Shape 83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BDAAAAHwCAYAAABQRJ8FAAAABHNCSVQICAgIfAhkiAAAAAlwSFlzAAALEgAACxIB0t1+/AAAIABJREFUeJzs3Xl4lOW9+P/3DQgECCgiKrIEvxEEoRyEY11aBVFb41pFWrX9Cla04qmtB9RD6a8FraVVqUsFlx4VrNaluB7x69GqgMelnkJdADVFWVRcKC6ghC25f3/MJCRhkkzCJDMJ79d1zTXPPM99389nnnnEyWfuJcQYkSRJkiRJymWtsh2AJEmSJElSXUxgSJIkSZKknGcCQ5IkSZIk5TwTGJIkSZIkKeeZwJAkSZIkSTnPBIYkSZIkScp5JjAkSZIk7ZQQwnMhhHOzHYekls0EhiRJkqQ6hRBWhhA2hhDWhxA+DCHcGULokO24JO06TGBIkiRJSkcETogxdgYOBoYDP89uSJJ2JSYwJEmSJKUrAMQYPwT+HzCo0rGCEML/JHtoPBlC6FpRKYQHkr02PgshzA8hDKx0rCiEsDRZ770Qwr9XOnZiCOHvyXr/E0IYXGNgIVwXQvg4hPBFCOG18nMke4rcHEJ4KnmO50IIvSvVuz6EsDpZ739DCN+odKxVCOFnIYTllY7vlzx2YLLNdSGEN0MIZ+zUlZVUJxMYkiRJkuolhNALKAIWV9p9JnAOsBfQDphU6dgTwP8Buifr3FPp2H8C45M9OwYBzybPMRS4HRgPdAVuBR4LIeyWIp7jgG8AhTHGLsAYYF2lImcB04A9gdeqnf8V4GvAHsCfgD+HENomj00Evgt8O9nuucDG5NCZp4C7gW7A94CZIYQDa7xoknaaCQxJkiRJ6XokhPApsBB4Dphe6didMcZ3YoybgQeAfyk/EGOcHWPcGGPcClwBDAkh5CcPbwEOCiHkxxi/iDG+mtw/Hrglxvi3mPBHYDNwaIq4tgL5wMAQQogxvh1j/LjS8XkxxheS558CHFbekyLG+KcY4+cxxrIY43Ukki/9k/V+CEyJMS5Pln0jxvgZcCKwIsZ4VzK214CHAHthSI3IBIYkSZKkdJ0SY+waY+wbY/xxMllR7qNK2xuBTlAxDOM3yWEYnwMrSMyn0S1Z9nTgBGBVcnhHeYKiDzAxhPBp8vEZ0BPoUT2oGONzwE3ATODjEMItIYROlYq8V6nsV8Cn5e2EECaFEJYlh6l8BnSuFFsv4N0U16EPcGi12M4C9qnl2knaSSYwJEmSJKUrNKDO2cBJwNExxt2BgmQ75fNpLIoxnkpi6MmjJHpvQCLpcFUyYdI1xrhHjLFTjPH+VCeJMd4UYxwODCTRg+LSSod7VbyBRGKjK7AmOd/FpcDoZPt7AOsrvc/3SAx9qe49YH612DrHGC+q57WRVA9NnsAIIYwOITycnChnYwjhrRDCr6tlSAkh7B5C+M8QwtoQwpchhKdDCINqaleSJLV8IYT9Qgi/DyG8GEL4KoRQVnkyvkrlBoYQHgohfJD8HrEkhDAxhNA6G3FLu7hOJIZ+fBZC6Ehi2EkECCHsFkI4K4TQOcZYCmwASpP1/gD8KIRwSLJsx+SEnx2rnyCEMDyEcEgIoQ1QAmwCyioVKQohHJ6c2+JK4KUY4wckhp1sBdaFENqGEH6R3FfuP4ErQwiFyfMMDiHsATwO9AshfD+E0Cb5PoY7B4bUuLLRA2MisA34D+DbwCzgQhKT4FT2OHAccBFwGrAb8FwIYYcuY5IkaZdRCIwm0f17Ick/gioLIewLzCfxK+/FJMaqPwxcDfyqieKUWqId/ntL89hdwGrgA2AJ8GK14z8AViSHl5xPYigGMcZFJObBuCk570YxiUlCU+lMIuHxKYkhKv8Erql0/E/AVBITew4Fvp/c/9/JR3Gy3kYqDTcBfkeiR8hTIYQvSCQ08mKMX5L4W+V7wJrk4zdAWyQ1mhBjbf/WNMIJQ9gzxriu2r4fALOBUTHG+SGEU0hMgjMyxrgwWaYziX9U/hhj/GmTBi1JknJOCOGHwG1A3xjj6kr7zwduBvqXT7yX3H8vcGSMcb8mD1ZS1oQQ7gTeizH+ItuxSNo5Td4Do3ryIul/SYwzK/9CcRKwpjx5kay3Hvgv4JRGD1KSJDVn5UssflFt/xc4/5ckSc1WrvxPfASJbmfLkq8PItG9rLqlQO/kusuSJEmp/JlE9/GZIYSCEEJ+COE7JCYSvDa7oUnKgqbtci6p0bTJdgDJ9ZenAU/HGP+e3N2VxHCR6j5NPu9BYnyaJElSFTHGT0IIh5NYzaB8+cMyYGqMcUb2IpOUDTHGc7Mdg6TMyGoCIzmD8KPAFmCn/2EJIZhdlSSpkcUYG7KMYpMJIXQjMWnnlyQmAv8UOBr4/0IIm2OM19RQz+8RkiQ1op39DpG1ISQhhPYkVhopAL4VY1xT6fBnJHpZVNe10vGUYow+ann88pe/zHoMuf7wGnmNvEZeo1x55OI1aiYuB3oDx8UYH4kxLowxTiWxIsGVIYSuNVXM9vXNpUcu3n9ej9x4eC22Py688EKGDx+eE3FceOGFWY8jxty4P7weuXk9MiErCYzk+swPAgcDx8cYl1UrspTEPBjVDQRWxxgdPiJJkmoyCHgnJiYAr+wVEhN8FjZ9SJIkaWc1eQIjhBBIrMM8Ajglxvi/KYo9BuwXQvhmpXqdSaxO8mhTxClJkpqtj4D/E0LoUm3/ocnnD5o4HkmSlAHZmANjFjAa+BVQEkL4eqVj78cYPyCRwHgZuDuEcBnwOTA5WSbluFWlZ8SIEdkOIed5jermNaqb16huXqO6eY1SCyGcntwcTmIZ9qIQwlpgbUwswX4LcBbwdAjhGmAdMBKYCDyU/K6hOnj/VeX12M5rUVWPHj2yHUJO8f6oyuuRWSFTY1HSPmEIK0iMS01lWozximS53UksdXYq0B54Efj3GGOq5VXL245N/X4kSdqVhBCIWZ7EM4RQRuplERfEGI9OljkE+AUwFOgMrCTRA/R3McbNNbTr9whJ9TJhwgQAZs2aZRw5xOtRVa5cj0x8h2jyHhgxxr5plvscOC/5kCRJAiDGWOcQ2BjjK8CJTRCOJElqIlldRlWSJKk5KCgoYNWqVdkOQ7ugPn36sHLlymyHIUk5wQSGJElSHVatWpWxJeCk+kjMfy9JgiwtoypJkiRJklQfJjAkSZIkSVLOM4EhSZIkSZJyngkMSZIkSZKU80xgSJIkSZKknGcCQ5IkSS3CuHHjOPnkk7MdhiSpkZjAkCRJ2gXNmTOH/Pz8etdbsGABrVq14tNPP93pGDKdcLjxxhu5++67M9betGnTGDx4cMbakyTtnDbZDkCSJElNL8ZICKHB9WKMjRBVatu2baNNm7q/tjYkIVOXhlyj6kpLS2ndunUGopGkXZs9MCRJklqohQsXcthhh5Gfn8/uu+/OoYceyrJly1iwYAHnnnsuX331Fa1ataJ169ZcccUVANxzzz0ccsghdO7cmb333psxY8awZs0aAFatWsXRRx8NwF577UXr1q0599xzK8539dVXU1hYSIcOHRgyZAj33HNPjbFNmzaNOXPmMG/evIoYFi5cyKpVq2jVqhX33Xcfo0aNomPHjtx22218+umnnHXWWfTq1YsOHTowaNAgZs+eXaXNVD066orpww8/5Oyzz6Zbt2507NiRgw8+mAULFjBnzhymTZvG0qVLK+K76667AHjvvff4zne+Q+fOnencuTOnn346H3zwQZX3NnjwYObMmUNhYSHt27fnj3/8I926dWPr1q1Vzn/22Wdz6qmnpvNxStIuzx4YkiRJGTBhwoSMtzlr1qwG1y0tLeXUU09l/Pjx3HvvvWzZsoXFixfTunVrjjjiCK6//nqmTJnCu+++S4yRTp06AbB161auuOIKDjzwQP75z39y+eWXc9ZZZzF//nx69erFgw8+yOjRo3nzzTfZY489yMvLA2DKlCk89NBD3HzzzfTr14+XXnqJ8ePH07VrV44//vgd4ps0aRJvvvkmn332GXfffTcxRrp27VqRCPjZz37Gtddeyx133MFuu+3Gpk2bGDZsGJMnTyY/P5+//OUv/OhHP6JPnz6MHDky5TWoK6aNGzdy5JFHss8++/DYY4/Ro0cP3njjDQC+973vsWTJEubNm8eCBQuIMdKlSxdijJx88sl07NixYv9FF13Ed77zHV555ZWKc69YsYJ7772XuXPn0rZtW3r37s1Pf/pTHn30UUaPHg3A+vXreeSRR7j//vsb/DlL0q7EBIYkSVILtH79er744gtOPPFECgoKAOjXr1/F8S5duhBCYK+99qpSb+zYsRXbBQUFzJw5k4EDB7JmzRp69OhB165dgUQPjPLtjRs3ct111/H0009zxBFHANCnTx/++te/MnPmzJQJjI4dO5KXl8fGjRt3iAHg4osv5rTTTquyb+LEiRXb5513Hs888wz33ntvygRGOjHdc889fPLJJ7zyyivsscceFe+5XKdOnWjTpk2V+J5++mmWLFnCu+++S69evQD405/+RGFhIc8++2xFD5WtW7dy9913061bt4q6Z511FnfccUdFAuOee+6hS5cuFBUV7RC/JGlHJjAkSZIyYGd6SzSGPfbYg3POOYfjjjuOUaNGMWrUKEaPHl3xR3dNFi9ezBVXXMGrr77Kp59+WjHnxerVq+nRo0fKOsuWLWPTpk18+9vfrrJ/27Zt9O3bt0HxDxs2rMrrsrIypk+fzgMPPMAHH3zA5s2b2bp1KyNGjGhwTK+++ipf+9rXKpIX6Xjrrbfo0aNHlevYt29fevTowbJlyyoSGD179qySvAAYP348w4YNq0gG3XnnnYwdO5ZWrRzVLUnpMIEhSZLUQt1xxx1ccsklPPnkkzz22GNMmTKFRx99lGOPPTZl+Y0bN/Ltb3+b4447jrvvvpvu3buzdu1avvnNb7Jly5Yaz1NWVgbA448/vkOCZLfddmtQ7B07dqzy+pprruG6667jxhtvZNCgQXTq1InJkyezdu3aJoupLpUn/KweP8DXvvY1hg4dyuzZsznllFP429/+Vus8IZKkqkxgSJIktWCDBw9m8ODBXHrppRQVFTFnzhyOPfZY2rZtS2lpaZWyb731FuvWreOqq66iT58+ACxZsqTKH+Zt27YFqFJ34MCBtGvXjpUrV3LUUUelHVuqGGrywgsvcNJJJ3HWWWdV7CsuLq6x90Q6MQ0dOpS7776bTz/9tGI4TF3xDRgwgDVr1rB69Wp69+4NwLvvvsuaNWs46KCD6nwf48eP5+qrr2bt2rV84xvf4IADDqizjiQpwQSGJElSC7Ry5UpuvfVWTj75ZPbbbz/eeecdXn/9dS666CIgMdfDpk2b+Mtf/sLQoUPp0KEDvXv3pl27dvz+97/noosuYtmyZfziF7+o0m6fPn0IITBv3jxOPPFE8vLy6NSpE5MmTWLSpEmUlZVx5JFH8uWXX/Lyyy/TunVrzjvvvJQxFhQU8OSTT1JcXMyee+5Jly5danw//fr144EHHuCFF15gzz335KabbmLFihU1JjDSiemss87it7/9LaeccgrTp09nv/32Y8mSJXTu3JmjjjqKgoICVq1axd///nd69+5Nfn4+xxxzDIMHD+bss8/m+uuvJ8bIxRdfzPDhw2sczlLZmWeeyb//+79zyy23cOutt9ZZXs1DY0zi2xC5EocSZs6cydKlS7MdRovigDtJkqQWqEOHDhQXFzNmzBj69+/PuHHj+MEPfsBll10GwGGHHcaPfvQjzjzzTLp3784111xDt27dmDNnDo8++igHHXQQV155Jdddd12Vdnv06MG0adOYMmUK++yzDz/+8Y8BuPLKK5k6dSozZsxg0KBBHHfccTz00EO1zoExfvx4BgwYwPDhw+nevTsvvvgiUHUoRrmf//znHHLIIRQVFTFixAg6derE97///VqvQV0xdejQgQULFtCzZ09OPvlkBg8ezNSpUyvOf/rpp1NUVMSoUaPo3r079913HwCPPfYYe+21F0cffTSjRo2iR48ePPzww+l8LHTq1IkxY8bQrl07zjjjjLTqSKq/dHpENbZcSl7kwvXIhBBjzHYMGRNCiC3p/UiSlGtCCMQYd/zrsgWo7XtE8n03cUSqr/LhJX/605+yHEntioqK6NWrV1o9MLz3clt5j4dsT+JrHLnJ61FVJr5DOIREkiRJzVppaSlvv/02L730EuPHj892ODX6/PPPWbhwIU8//TSvv/56tsORpGbHBIYkSZKatSVLlnD44YczatSoijk+ctHQoUP57LPPmD59OgMGDMh2OJLU7JjAkCRJUrM2ZMgQvvrqq2yHUacVK1ZkOwRJatacxFOSJEmSJOU8ExiSJEmSJCnnmcCQJEmSJEk5zzkwJEmSdlJJSQlvv/02GzZsID8/n/79+5OXl5f1tiRJaklMYEiSJDXQ8uXLmXXNVbz/5iI6b/mE1qWbKW3djvVtu9NzwDAmXDqFwsLCJm9LkqSWyASGJElSA9x47XRenHsbgzqsp0f7AO0BWgPbgDVs+scH/Pz78zl89PlcPGlyk7UlSVJL5RwYkiRJ9XTjtdNZ9vBNDO+8gfZtQsoy7dsEhnfewLKHb+LGa6c3SVu57Mc//jEjR47MdhiSpGbMBIYkSVI9LF++nBfn3kZhx81plS/suJkX597G8uXLG7Wt+pozZw75+fk73U59hJA6QZMJ48aN4+STT653vWnTpjF48OBGiEiSlGkmMCRJkuph1jVXMajD+nrVGdThC2Zde1WjtlVfMcZGTSg0J14HSWoeTGBIkiSlqaSkhPffXFTjUI+atG/TiveXLaKkpKRR2qrJwoULOeyww8jPz2f33Xfn0EMPZdmyZSxYsIBzzz2Xr776ilatWtG6dWuuuOIKALZu3crll19Or1696NixI1//+td56qmnKtosKyvjvPPOY//996dDhw7069ePa665psp5y8rKmDRpEl27dmXPPffkkksuobS0tOL4H//4R7p168bWrVur1Dv77LM59dRTa3w/t956a8WqLHvttRfHH388ZWVlTJs2jTlz5jBv3ryK97Nw4UIAJk+ezIEHHkiHDh3o27cvl19+OVu2bAESvVCmTZvG0qVLK+rdddddAKxfv57zzz+fvffem86dOzNy5EgWLVpU5zWXJDUeExiSJElpevvtt+m85ZMG1e285ROKi4sbpa1USktLOfXUUznyyCN54403eOWVV/jpT39K69atOeKII7j++uvp0KEDH3/8MR9++CGTJk0CYOzYsTz//PPcd999LF26lHPOOYeTTz6ZN954A0gkJ3r27MncuXN56623+PWvf8306dO58847K8597bXXcvvtt/OHP/yBl156idLSUu65556K42eccQYxRh599NGKfevXr+eRRx7hvPPOS/l+Fi1axL/9278xbdo0iouLefbZZ/n2t78NwKRJkxgzZgzHHHNMxfs5/PDDAejUqROzZ8/mrbfe4uabb+b+++/nqqsSPVi++93vMnHiRPr3719R77vf/S4ARUVFfPTRRzzxxBO8+uqrHHnkkYwaNYqPP/64Xp+VJClzXIVEkiQpTRs2bKB16WYSK4TUT+vSzWzYsKFR2kpl/fr1fPHFF5x44okUFBQA0K9fv4rjXbp0IYTAXnvtVbHv3Xff5b777mPVqlX07NkTgAkTJvD0009z6623ctNNN9GmTRumTp1aUad3794sWrSIe++9l3HjxgFwww03cPnll3P66adXvP7v//7vijrt27fnrLPO4o477mD06NEA3HPPPXTp0oWioqKU72f16tV06tSJk046iY4dO9KrV6+KuSs6duxIXl4eGzdurPJ+AKZMmVIl1smTJzNjxgymTZtG+/bt6dSpE23atKlS79lnn+X1119n7dq1tGvXDkjMlfHYY4/xxz/+sSLZI0lqWiYwJElSsxFC2A/4D2AYMATIAwpijKtTlD0U+CVwKLAb8A5wVYzxgYaePz8/n9LW7Ugsb1o/pa3bVZk0M5NtpbLHHntwzjnncNxxxzFq1ChGjRrF6NGj6dWrV411Fi9eTIyRgQMHEmOs2L9lyxaOPvroite33HILt99+O6tWraKkpIStW7dWJEnWr1/Phx9+yKGHHlpRPoTA17/+dd5///2KfePHj2fYsGGsWbOGHj16cOeddzJ27FhatUrdQfjYY4+lT58+FBQU8K1vfYvjjjuO0047jU6dOtV6HebOncsNN9zA8uXL+fLLLyktLaWsrKzWOosXL+arr76iW7duVfZv3ryZd955p9a6kqTG4xASScq0h06AGSHxnG3lseRKPNLOKwRGA58CC4GYqlAI4QRgAbAGOBM4GfgD0H5nTt6/f3/Wt+3eoLrr23av0gMik23V5I477uCVV17hqKOO4rHHHqN///48/fTTNZYvKyujVatW/O1vf+O1116reLz55pvccccdANx///1ccsklnHvuuTz11FO89tprTJgwoWJeiXR97WtfY+jQocyePZulS5fyt7/9raIHRyqdOnVi8eLF/PnPf6ZPnz785je/4cADD+Sjjz6qsc5f//pXzjzzTI4//ngef/xxXn31VX71q1/tMPdGquuwzz778Prrr1e5Dm+99RZXXnllvd6nJClz7IEhSZm24omqz9lUOYZciEfaSTHGBcC+ACGEHwLHVS8TQugE3AHcFGOcWOnQszt7/ry8PHoOGMamf3xQr8k3N20ro+fAYeTl5TVKW7UZPHgwgwcP5tJLL6WoqIg5c+Zw7LHH0rZt2yoTawIMHTqUGCMffvghRx11VMr2XnjhBQ499FAuvPDCin2Vl3Xt3Lkz++67Ly+//DIjRoyo2P/KK6/Qo0ePKm2NHz+eq6++mrVr1/KNb3yDAw44oNb30qpVK0aMGMGIESOYOnUq3bt35/HHH+e8885L+X5eeOEFevbsyc9+9rOKfStXrqxSJlW9gw8+mI8//pgQAn379q01JklS07EHhiRJamnGAN2A3zVG4xMuncKSjZ3rVWfJxi5MmDRlh/2ZbKu6lStXMnnyZF566SVWr17Nc889x+uvv85BBx0EQEFBAZs2beIvf/kL69ato6SkhAMOOICzzjqLsWPH8uCDD7JixQoWLVrEjBkzeOSRR4DEPBqLFy/mySefZPny5Vx55ZUVK36U+8lPfsLVV1/Ngw8+SHFxMT/96U/58MMPd4jxzDPP5KOPPuKWW26pcfLOcvPmzePGG2/k1VdfZfXq1dxzzz18+eWXDBw4sOL9LFmyhOLiYtatW8e2bdvo168fH3zwAX/6059YsWIFN998M/fdd1+VdgsKCli1ahV///vfWbduHVu2bOGYY47hiCOO4JRTTuHJJ59k5cqVvPTSS0ydOpUXXnihzmsvSWocJjAkSVJLcwSJISZfCyG8HkLYGkJYHUL4RQhhp7/7FBYWcvjo81n+Vbu0yv/jq/YcPvp8CgsLG7Wt6jp06EBxcTFjxoyhf//+jBs3jh/84AdcdtllABx22GH86Ec/4swzz6R79+4VS6HOnj2bcePGcfnllzNgwABOOukknn/+efr06QPABRdcwJgxYzj77LM55JBDWL169Q6TWk6cOJFx48Yxfvx4Dj30UGKMfP/7398hxk6dOjFmzBjatWvHGWecUev72X333XnkkUc49thjGTBgAL/73e+4/fbbK1YbGT9+PAMGDGD48OF0796dF198kRNPPJFLL72USy65hCFDhvDMM8/sMATk9NNPp6ioiFGjRtG9e/eKBMcTTzzB0Ucfzfnnn8+BBx7I9773PYqLi3foRSJJajqh8gRNzV0IIbak9yOpmZpRqSv4xCz/mzSjWrf0bMejZi+EQIwx/fEOjSg5hOQ2oG/lSTxDCP8POArYBFwBLAaOASYDN1YbVlK5vRq/RyTfd5V9N147nRfn3sagDl/Qvs2OeZFN28p446suHHHG+Vw8aXKt7yWTbTU3RUVF9OrVi1tvvTXboeSkVPeecseECRMAmDVrlnHkUBy5wutRVSa+QzgHhiRJamlaAe2AyTHGG5L7FoYQugEXhRCmxhhrX4M0DRdPmkzRqWcw69qreH/ZIjpv+YTWpZspbd2O9e2603PgcK6a+LO0ektksq3m4vPPP2fhwoU8/fTTvP7669kOR2kq/4NMVeXKdcmVOLLNxEHLZQJDkiS1NOuSz3+ptv8p4AJgIPDXVBWnTp1asV0+WWRtCgsL+d0td1JSUkJxcTEbNmwgPz+ffv36pT3JZmO01RwMHTqUzz77jOnTpzNgwIBshyNJyrD58+czf/78jLZpAkOSJLU0SxtasXICoz7y8vIYMmRIQ0/baG3lshUrVmQ7BO2EbP+ynSu/sOdKHLnCHiCqrPoPAdOmTdvpNp3EU5IktTSPAAH4VrX9x5OYF+ONJo9IkiTtNHtgSJKkZiWEcHpycziJREVRCGEtsDbGuDDGuDSEMBu4IoTQmsQknscC5wJXxBg3ZiNuSZK0c0xgSJKk5ubPQPmyDBGYmdxeAByd3D4feB/4N2BvYCVwSYzxpqYLU5IkZZIJDEmS1KzEGOscAhtj3Ab8IvlodCUlJbz99tsVE2/279+/wRNvZrItSZJaEhMYkiRJDbR8+XLmXHU1Xy5aSv9PSuiwuZSN7Vozp3senYYdxDlTLkt76dNMtiVJUktkAkOSJKkBbp1+Ne//4QFGf7EbnVq1ATomvlmVwrEfwpePvcGcBd+j5/jvcsHkS5usLUmSWipXIZEkSaqnW6dfTeuZf2bshrxkwmFHnVq1YeyGPFrPfIBbp1/TJG1lwrhx4zj55JNrLbNq1SpatWrF4sWL02532rRpDB48eGfDkyTtwkxgSJIk1cPy5ct5/w8PMHJz+7TKj9zcnvf/cD/Lly9v1LZSSScZUd2NN97I3Xffvf2cI0dy8cUXVynTu3dvPvroI/7lX/6lXm2HEOpVvrJUcaSjIddAkpSbTGBIkiTVw5yrrmb0F7vVq87pX+zGnKt27DmRybYyJT8/n86dO9daJoRA9+7dadXKr5KSpKbj/3UkSZLSVFJSwpeLltY41KMm+a3a8OXTZ7TOAAAgAElEQVSiJZSUlDRKW+kaN24cJ510EjfeeCM9e/aka9eunHvuuWzatKlKmfIeC+PGjWPBggXMnDmTVq1a0bp1a1avXr3DEJKysjLOO+889t9/fzp06EC/fv245pr6J1muuOIKCgoKaN++Pfvuuy9jx46tNY66zjtt2jTmzJnDvHnzKuotXLgQgDVr1vC9732Prl270rVrV0488cS0e7ZIkrLDSTwlSZLS9Pbbb9P/kxKgY73r9ltbQnFxMUOGDMl4W/Xx/PPP06NHD5555hnee+89zjjjDPr378/ll1++Q9kbbriB4uJiBgwYwPTp04kxstdee7F69eoqw0HKysro2bMnc+fOpVu3brzyyiucf/75dOvWjXHjxqUV14MPPsiMGTO4//77GTRoEJ988gkvv/xyrXGUlpbWet5Jkybx5ptv8tlnn3H33XcTY6Rr166UlJQwcuRIvvGNb/D888+z2267ce2113Lsscfy5ptv0r59ekN6JElNywSGJElSmjZs2ECHzaUN+gbVYfM2NmzY0Cht1UeXLl245ZZbCCHQv39/zjjjDJ555pmUCYzOnTvTtm1bOnTowF577VXlWIyxYrtNmzZMnTq14nXv3r1ZtGgR9957b9oJjNWrV9OjRw+OPfZYWrduTc+ePTn44INrjaOu83bs2JG8vDw2btxYpd5dd90FwO23316x7+abb2bvvffm8ccfZ/To0WnFLElqWg4hkSRJSlN+fj4b27VuUN2N7dqQn5/fKG3Vx8CBA6v0nujRoweffPJJg9qq7JZbbuFf//Vf6d69O/n5+Vx33XWsXr067fpnnHEGJSUlFBQUcN555zF37ly2bNnSKOddvHgx7777Lvn5+RWP3Xffnc8//5x33nkn7ZglSU3LBIYkSVKa+vfvz9vd8xpUt3ivPPr169cobdXHbrtVnTQ0hEBZWVmD2ip3//33c8kll3Duuefy1FNP8dprrzFhwoS0EhDlevbsSXFxMbfddhtdunRh0qRJDBs2rNa5Php63rKyMoYOHcrrr7/Oa6+9VvEoLi7mggsuSDtmSVLTcgiJlCkPnQArnkhs9y2C0+ZlNx5lx0MnVH09I2Tnfqh8P1aPBxIxlR+fGHcsJymlvLw8Og07iC8fe6Nek29uKNtGp2FfIy9ve8Iik201prZt21JaWlprmRdeeIFDDz2UCy+8sGJfQybEbNu2LccffzzHH388l19+Ofvssw8vvPACxxxzTMo40jlvqnoHH3ww9913H3vuuWedK65IknKHPTCkTKn8x2KqPxy1a0j12Wfjfqh8zr5FtR+XVC/nTLmMuV221qvOg122cs6USxu1rcZSUFDAK6+8wqpVq1i3bl3KMv369WPx4sU8+eSTLF++nCuvvLJitY90zZkzh9tvv50lS5awcuVK7rjjDtq2bcsBBxyQMo4YY1rnLSgoYMmSJRQXF7Nu3Tq2bdvG2Wefzd57780pp5zCwoULWblyJQsXLmTSpEkOIZGkHGYCQ5Iaw8SYGz0bJkZ7A0kZVlhYSM/xY3iu3aa6CwPPtttEz/HfpbCwsFHbaiyTJk2ibdu2DBw4kO7du1fML1F5Ho0LLriAMWPGcPbZZ3PIIYewevVqJk2aVK/z7L777tx+++0ceeSRDB48mIcffpiHH36YPn36pIzjvffeS+u848ePZ8CAAQwfPpzu3bvz4osvkpeXx8KFC9l///0ZM2YMAwYMYNy4cXz++efsscceO3nFJEmNJVSeQbq5CyHElvR+1MzMCFVf58Ifr2p65fdB+edf/XW240jFe1X1EEIgxljLDdV81fY9Ivm+q+y7dfo1vP+H+zn9i93ITzEEZEPZNuZ23kqv87/LBZNr7zGRybbUsqS697JpwoQJAMyaNcs4ciiOXJEr18M4clMmvkM4B4YkSVIDXDD5Upaf8R3mXHUNXy5aQr+1JXTYvI2N7drwj+4d6DRsCGN/Nimt3hKZbEuSpJbKBIYkSVIDFRYWcuWdt1JSUkJxcTEbNmwgPz+fsf361XuSzUy2JUlSS2QCQ5IkaSfl5eUxZMiQnGtLkqSWxASGJEmSpHopH9ufbbkSh6rKlc/FOKpqCXNxuAqJJEmSJEnKefbAkCRJklQv2f4lN1dWd8iVX9ZzTa58LsZRNY6WwB4YkiRJkiQp59kDQ5IkqQ59+vQhhJ1aul5qkD59+mQ7BEnKGSYwJEmS6rBy5cpshyBJ0i7PISSSJEmSJCnnmcCQJEmSJEk5zwSGJEmSJEnKeSYwJEmSJElSzjOBIUmSJEmScp4JDEmSJEmSlPNMYEiSJEmSpJxnAkOSJEmSJOW8NtkOQGq2HjoBVjxR+/HT5qVXp2/RjmXV/MwIDTuW6c//oRPqV7622MpNjA2LRZIkScoQe2BIDVVTIqJvUc3Ha0p41JYIUfNWfj/UJtOff3l7lc9dvl35HpUkSZKaEXtgSJlU/it6Xb9oV/41O51fv9V8nTYve59x5V4dDenh4b0pSZKkHGIPDEmSJEmSlPNMYEiSpGYjhLBfCOH3IYQXQwhfhRDKQgi966hzS7LcXU0VpyRJyjwTGJIkqTkpBEYDnwILgVpnmA0hHAGcDXzR+KFJkqTGZAJDkiQ1GzHGBTHGfWOMJwJzaysbQmgD3AL8Cvi8KeKTJEmNxwSGJElqqS4j8V3n2mwHIkmSdp6rkEiSpBYnhFAITAGOjzGWhuCqOpIkNXf2wJAkSS3RzcDcGOPCbAciSZIywx4YkiSpRQkhfB8YBpyZ7VikTJk5cyZLly7NdhgVJkyYkO0QAOPIVblyPYyj5TGBIUmSWowQQkdgBvBbYGsIoQsQSPQ63S35+qsY47ZU9adOnVqxPWLECEaMGNHYIUtpyaXkhSSlY/78+cyfPz+jbZrAkCRJLUk3YC/g18D0Svsj8F1gDPAd4LFUlSsnMKRcNGvWrKyev/yXZOMwDuNofnE0teo/BEybNm2n2zSBIUmSWpKPgBEp9t8PvE5iSVV/ypYkqRkygSFJkpqVEMLpyc3hJIaHFIUQ1gJrk5N27jBxZwhhE/BxjPH5potUkiRlkgkMSZLU3PyZxJAQks8zk9sLgKNrqBMr1ZEkSc1QVhIYIYT9gP8gMUP4ECAPKIgxrq5Upg+wIkX1COwRY1zfFLFKkqTcEmOs9zLwMcb9GyMWSZLUdLLVA6MQGA0sItHN87hayl4F/Fe1fRsaKS5JkiRJkpSDspLAiDEuAPYFCCH8kNoTGCtijK80SWCSJEmSJCkn1bsLpiRJkiRJUlNrDgmM6SGErSGEz0MIj4YQBmU7IEmSJEmS1LRyeRWSzcAtwFPAWuBAYArwQgjhX2OMxdkMTpIkSZIkNZ2cTWDEGD8CJlTa9UII4b+BpSQSGedkJTAJ4KET6ld2xRN1l5sREs8T61jlr7y9vkVw2rz041DjSPfzTaeddD/PyvdA+bkrbzeG8vjSvU8lSZKkDMvZBEYqMcb3Qwj/AxxSU5mpU6dWbI8YMYIRI0Y0fmDa9VT+o7H8dfl2TWVrUt8/PMvLNuYfq0pfqs+hpnshlfLPf2fvger16xNDXbGlal+7jPnz5zN//vxshyFJktS8EhjpqJzAkBpdJnpAlLdR/su2mrdUPRPq6q3QGJ+996YypPqPAdOmTcteMJIkaZfWHCbxrBBC6A18A3g527FIkiRJkqSmk7UeGCGE05Obw4EAFIUQ1gJrY4wLQwjXAmUkkhWfkpjE8z+AbcCvsxCyJEmSJEnKkmwOIfkzUN6vOgIzk9sLgKNJTNb5I+CHQCdgHfAMcEWM8R9NG6okSZIkScqmrCUwYoy1Dl+JMd4J3NlE4UiSJEmSpBzWrObAkCRJkiRJuyYTGJIkSZIkKeeZwJAkSZIkSTnPBIYkSZIkScp52VyFRJIkSVI9TJgwIdshAMZRnXGoNrnyueRKHDvDHhiSJElSjjvooIOyHYIkZZ09MCRJkqQcd9FFF2U7BGD7L7izZs0yDuNQmrL9ueTC/ZGp3h/2wJAkSZIkSTnPBIYkSZIkScp5JjAkSZIkSVLOM4EhSZIkSZJyngkMSZIkSZKU80xgSJIkSZKknGcCQ5IkSZIk5bw22Q5Aai763JB4XvWTelSaEep/ovrUqals3yI4bV7tdSbG7fseOgFWPFF3XVWouB8y2WhD7pemVDm+h06oep9Uv4fAe0qSJEkZZQ8MqTGU/wFX+XX5vurHGkP5H44NKV/futquKT7bdGQ6jlTtVb9Pqt9D3lOSJEnKMHtgSI2hIb82V+4RAVV/7a5+rPLxiTH1tppWqs9oZ9qp6/NPpbxOpns7VG/Pe0ySJElZYA8MSZIkSZKU80xgSJIkSZKknGcCQ5IkSZIk5TwTGJIkSZIkKeeZwJAkSZIkSTnPBIYkSWo2Qgj7hRB+H0J4MYTwVQihLITQu1qZUSGEe0II74YQNoYQlocQZoUQ9spW3JIkaeeZwJAkSc1JITAa+BRYCKRaZ/gCoBvwK+BbwK+Bk4GXQggdmihOSZKUYW2yHYAkSVK6YowLgH0BQgg/BI5LUezCGOO6Sq+fDyH8A1gAjAFmN3ackiQp8+yBIUmSWpRqyYty/5t83q8pY5EkSZljAkOSJO0KRiSfl2UzCEmS1HAmMCRJUosWQugEXA8sBR7NcjiSJKmBnANDkiS1WCGE1sB9JObNODzGWJblkNQMzZw5k6VLl2Y7jJwyYcKEbIcA5E4cucLrUVWuXA/jyBwTGJIkqUUKIQTgLuBooCjGWOdfoFOnTq3YHjFiBCNGjGis8NSMmLyQpPr74IMPWLNmTUbbNIEhSZJaqluBM4DTY4zz06lQOYEhVTdr1qxsh6Ack2u/aGf7Hi2/HsaRW3HkisTvCjvHBIYkSWpxQggzgHOB/xtj/K9sxyNJknZenQmMEEJb4ELgmRjjksYPSZIkqWYhhNOTm8OBABSFENYCa2OMC0MIlwOXALcD74QQvl6p+toY47tNG7EkScqEOhMYMcYtIYTfAN9qgngkSZLq8mcgJrcjMDO5vYDEfBffTu4/N/mobE6KfZIkqRlIdwjJm8D+wMJGjEWSJKlOMcZal4GPMY5sqlgkSVLTSTeB8QvghhDCohjjG40ZkJSLxj4Kq7YlJ52Zkd1Y0vbQCXDavKqvVzyx/fWMWibRmRGgb1HV+qLPDYnnx9qewKptT6QsM/ZReG4ljCyA2ac0XUwjC2B2pRia4ty13kM1lS2/r8pfT4w115EkSZIqqfUXjEouBzoBfw8hLA8hPB9CWFjpsaARY5Sy7rmVKXb2LWrck5a3X9/zlJdfUe0P7OqvU9WrfK66yu/Chmysem2eDduvW/m9kvKeqUlDP+tKKp+vXuduiNrirHys+j0F3leSJElqsHR7YJQCyxozEKnZaezeCXW1X/mX68rblX/drqlequOVz1efX9bFuNbzWLUzDWToXurTpol6M1SPt/L9UtN78Z6SJEnSTkorgRFjHNHIcUiSJEmSJNUo3SEkkiRJkiRJWZN2AiOEsF8I4XchhL+FEFaEEAYl9/+02vrqkiRJkiRJGZVWAiOEcBDwBvADYA3QG2ibPNwH+EmjRCdJkiRJkkT6PTBmAG8CfYHTgMqzsb0IHJrhuCRJkiRJkiqkuwrJN4AzY4xfhhBaVzv2MbBPZsOSJEmSJEnaLt0eGGW1HOsGlGQgFkmSJEmSpJTSTWC8Aoyr4dgY4IXMhCNJkiRJkrSjdIeQXAn8JYTwFPAnIALHhBB+AnwHOLKR4pMkSZIkSUqvB0aMcQFwKolJPO8gMYnnb4BvAqfGGP/aaBFKkiRJkqRdXro9MIgxzgPmhRAKge7Auhjj240WmSRJkiRJUlLaCYxyMcblwPJGiEWSJEmSJCmldCfxJIRwQAhhTgihOITwVfJ5drJHhiRJkiRJUqNJqwdGCGEE8ASJ5VLnAR8DewMnAd8NIXw7OU+GJEmSJElSxqU7hGQG8HfgWzHGL8t3hhDygaeSx4dnPjxJkiRJqmrChAnZDqGKXIknV+LIFV6PlifdISQDgd9WTl4AxBg3AL8FDsp0YJIkSZIkSeXS7YHxPtC2hmNtgQ8yE44kSZIkpWfWrFlZPX/5L/zGUTWObMv2dSiXK9ejJUm3B8ZvgWkhhB6Vd4YQ9gN+Cfw604FJkiRJkiSVq7EHRgjhrmq7OgPvhhBeZvsknocmt48C7misICVJkiRJ0q6ttiEkRwKx0uttwIdAn+SD5GuAb2Y+NCmLHjoBVjxR8XJVFkPZKTMC9C3aufqV9S2C0+btXEzNQfnnX4/3O/bR1Ptmn5Lh2Cq1/dzKxmm70T10wvbtGQEmxprLSpIkSUk1DiGJMRbEGPum+di/KYOWGl2l5EWzVDlpseKJ7e+nfH/1pEZdryu3tSsof59pvN/XOiSu1XMrd0wo7FSCoabPqpa2RxbsxPl2Rh2x7mBXuY8kSZKUUelO4ilpYtyxR0KuKu81UD3e8v119SpIdby5vPemNDEyBOCGqrtX/QT63JCqQj3Uo6fLqp9s397p8zZEOrGW97Kofh/Z+0KSJElpqlcCI4TQC+gFtK9+LMb4bKaCkiRJkiRJqiytBEYIYX/gHuCQ8l3J55jcjkDrjEcnSZIkSZJE+j0w/hPoDfwUeAvY0mgRSZIkSZIkVZNuAuNfgbExxgcbMxhJkiRJkqRUalyFpJr3sdeFJEmSJEnKknQTGL8GLg8hdGzMYCRJkiRJklJJawhJjPGPIYQDgZUhhJeBz3YsEs/JeHSSJEmSJEmkvwrJWGAyUAoczI7DSWJmw5IkSZIkSdou3Uk8pwEPAz+MMX7eiPFIkiRJkiTtIN0Exp7ALJMXkiRJkjKtpKSEt99+mw0bNpCfn0///v3Jy8vLdliScky6CYz/AQYAzzRiLJIkSbUKIewH/AcwDBgC5AEFMcbV1crtDlwLnJIs8xJwSYxxSdNGLKk2y5cvZ9Y1V/H+m4vovOUTWpduprR1O9a37U7PAcOYcOkUCgsLsx2mpByRbgLjJ8ADIYTPgCfZcRJPYoxlmQxMkiQphUJgNLAIWAgcV0O5x4HewEXA58DPgOdCCENijGuaIlBJtbvx2um8OPc2BnVYT4/2AdoDtAa2AWvY9I8P+Pn353P46PO5eNLk7AYrKSeku4zqm8Bg4C7gE2BrtUf1ST0lSZIyLsa4IMa4b4zxRGBuqjIhhFOAw4DvxxgfiDE+BZxM4nvPZU0XraSa3HjtdJY9fBPDO2+gfZuQskz7NoHhnTew7OGbuPHa6U0coaRclG4PjCtwpRFJktQ8nASsiTEuLN8RY1wfQvgvEkNKfpq1yCSxfPlyXpx7G8M7b06rfGHHzbw49zaKTj3D4STSLi6tBEaMcWojxyFJkpQpBwGp5rpYCvwghNAhxrixiWOSlDTrmqsY1GE9kLrnRSqDOnzBrGuv4ne33Nl4gUnKeekOIZEkSWouupJivi7g0+TzHk0Yi6RKSkpKeP/NRTUOG6lJ+zateH/ZIkpKShopMknNQVo9MEIIv6ijSIwxXpmBeCRJkiQAJkyYkO0Qqsi1eJqjf/7zn7Tb8B60b13vuu02vMc555xDt27dKvblymdiHKpNrnwus2bNynYIOy3dOTCm1nKsfG4MExiSJKlGIYT9gTEkVgdpX+1wjDH+MEOn+ozUvSy6Vjqe0tSpUyu2R4wYwYgRIzIUkiSALVu2sHurMhKrjdRP+1ZlfLl1a+aDktQo5s+fz/z58zPaZrpzYOww1CSE0BU4EZgInJrRqFSzh06AFU9U3TcxQ/OrzgiZbS/b6vN+Ul3XOvS5Yfv2yAKYfUq9qitXzajWpfWhE+C0eYx9NPHyztIT6tXc2Eczd29Uvuek5iaEcCrwAInhq58A1Wfvy+T/fJYCx6bYPxBYXdv8F5UTGMq+XPm1sPzX02zGkwsxZCKOV199lZt+9DKJpVLrJ+6Wx9SpUxkyZEiLuR4tTa70NMg1u+r9Uf2HgGnTpu10mw2eAyPG+GmM8S5gNjBzpyNReur5R7bSlOq69i1KPIBnQ9H2fZVfJz23sjGD2wl9i1JvK33Je6P8Mz46Jl6/1mH79RxZsGO18n05e29ki/fhruxKYD6wb4yxR4yxb7XH/hk812PAfiGEb5bvCCF0JrE6yaMZPI+keurfvz/r23ZvUN31bbvTr1+/DEckqTlJdwhJbV7D4SNqKVL01ij/1XsVwGnzADi6/DU5/qt4Ml41wMS4Y2+MSoZcuP3azj5lx/sg1b7GsOonjX+OjPKe3JXtD0yMMa7d2YZCCKcnN4eTWMagKISwFlibXDr1MeBl4O4QwmXA58DkZJ1rdvb8khouLy+PngOGsekfH9RrIs9N28roOXAYeXl5jRidpFyXiVVITgR2+suIJElq0d4C9sxQW38mMRzlfBJDT2YmX0+FxGQawAnA08ljDwJbgBExxg8yFIOkBppw6RSWbOxcrzpLNnZhwqQpjRSRpOYi3VVI7kixuy0wCBgM/DKTQUmSpBbnMuD6EMJfY4zv7kxDqebmSlHmc+C85ENSDiksLOTw0eez7OGbKOxYfTqcHf3jq/YcPvp8CgsLmyA6Sbks3SEkR7Pj5FqbSPSivx6Yk8mgJElSizOVRA+MN0MI/wA+rXY8xhiPavKoJGXFxZMmcyPw4tzbGNThC9q32TEvuWlbGW981YUjzjifiydN3rERSbucdFchKWjkOCRJUstWCryd7SAk5Y6LJ02m6NQzmHXtVby/bBGdt3xC69LNlLZux/p23ek5cDhXTfyZPS8kVcjEJJ6SJEm1ijGOyHYMknJPYWEhv7vlTkpKSiguLmbDhg3k5+fTr18/J+yUtIO0ExghhFbAIUBvoH3148klVSVJkiSpXvLy8hgyZEi2w5CU49KdxHMg8Ajwf0gsV1ZdBExgSJKkCiGEI4HFMcYvk9u1Si6BKkmSlFK6PTBmJcuOAd4A6p4uWJIk7ermA4cCryS3q08IXi4kj7VukqgkSVKzlG4C42BgbIzxocYMRpIktSgjgWWVtiVJkhos3QTGP4EtjRmIJElqWWKMC1JtS5IkNcSOCy6ndh1wUQjBrp2SJKnBQgjdQggnhhDOCSF0Te5rn5wsXJIkqUbp9sDYC+gPLAshPA18Wu14jDH+MqORSZKkFiOEEICrgR8DbUnMefGvJL5TPAr8D3Bl1gKUJEk5L90Exs8rbR+Q4ngETGBIkqSaTAb+DbgCeBr4a6Vj/wX8ABMYkiSpFml114wxtqrjUa+hJSGE/UIIvw8hvBhC+CqEUBZC6J2i3O4hhP8MIawNIXwZQng6hDCoPueSJEk54Tzgihjjr4HF1Y4tJ7FUuyRJUo2yNd60EBhNotvoQmpeVu1x4DjgIuA0YDfguRBCj6YIUpIkZcx+wMs1HNsCdGzCWCRJUjOUlQRGjHFBjHHfGOOJwNxUZUIIpwCHAd+PMT4QY3wKOJlEzJc1XbSSJCkDPgBq6kU5BFjRhLFIkqRmKJdn/D4JWBNjXFi+I8a4nsQ42VOyFpUkSWqIPwO/CCEcUWlfDCH0AyYC92UnLEmS1FykO4lnNhwELEmxfynwgxBChxjjxiaOSVJLE8ugrBTKtkEs3b5/02fbtzd+QrcYaUXZ9n3rVwMxUT9G+sQyWlFGIMK6MiDSL7mPT5LlqPacrFvjMUgcT2zwzTIS7bP9mRWxSrmjy5Kv39ler3o7KV9XHslXV9l020q33r6HwJ4DUYs3FTicxNDRVcl9fwZ6AS8Cv8lOWJIkqbnI5QRGV1J3Jy1fwnUPwASGlAtihG2bYFsJbNuYeN6afC7fV7ol8Sjbknq7tmNVtrcmEg1l2xKJh1jtuTwRkc5zWSk1TsEzs+v27Zv3ZlH143/oU+XlwsovZieeni5//ccGXtdq7k6186GqL+8s33gkM+dsEiOuM4GxC4gxloQQRgBnAd8iMXHnOhIrj9wTY9yWxfAkSVIzkMsJjGZt7KPw3Mqaj48sgNn1HQjz0Amp988I27f7FsFp86rWWfFE6mOpyqRqDxLHa6qfDeUxTqxp/tdKHjphe9zl7zX5XsY+Cv/3nRM4Olm0rs+tNn1uSDyPLGjAZ5sB1WOvMY4YE0mFzZ/Dlg38/+zdeXhU1f3H8feZJCSEXQxqZEkAEUFA0ZpSFRIUVFBBURQBZVMRAasI4lIguJUqFkSxsmsFf7YFRAsILRJEWoW6gLKIrRBAAREVUJAlOb8/JpPMmkwmM5lJ8nk9zzwz95xzz/nemRtlvnPuuZw47Hw+fhhOFjy7l7ueXabVhhpnuSUoCp5FQhbE37FUCtbaPJwpvTCl9SqfYcOGRTsEKUYsfD6xEAMojlgTa+9DrMUjlUepEhjGmLZAR6A+8LK1dp8xpjmw31p7pPi9S+0HnLMsvJ3mVu9jwoQJha8zMzPJzMwseaR/TYB/Z/uWdxgPv5ngWx5Ee/cvkr/Nm8D91qv9f4F/lbJ/F/ekgrcdy4q+3HcY79nG9bqk/r3789e3q/8Q358yt3cJJh7vuF1l/5rA6p0TmGedx/iu6cbqnQE+Lwj4eU2tNYGeP7i1/y8wuYT4w/n+nPwZftrLkR37uMoe4Ob8uXTh7aI4XKo3gLh4OHYQ8o779hesE0c8ExoiUqnl5OSQk5NT5n6MMXlAB2vtej91FwHrS3tbdhERkVjXunXraIdQqRhrS/7lyxiTiHP28o2Awflz2a+stR8bYxYB2621Y0MKwJjBwAwg3Vq7y618NtDFWtvYq/1cINNam+6nLxvM8ZQH16/xuff5lrm41wWlpFkH/uq9v7j727egTZN46xmX977FjV3egpmB4R6/q51XWZOpkHvK8/ghhM+mgL/PPWSnjsOR3XA4F47sgp/3ws/73J4LHid/CsNgVZyJA0d8UWKnWm0OnXBgMeTj4DQOeraveTZgwDjAuJ4dRWVuddsOOsjHQasU77qCfXHwn73OcS452/Dvrx1Y4yOMesEAACAASURBVOA3jYyzrTNA1u4Gi6FjY4rKTVG99/a7O53tr0gvqv/HDuezxdC1qb/9guu7VO2C2W7ZB9KuQioGYwzWWj//gyhxv3zg1wESGJcA/7LWRnVmaCz9OyLaXL+eTp8+XXHESByxEIPiiF2x8n7EShwSm0L9N4S7YP+h8CRwJdAf52Xd+93qlgPDgJASGMV4CxhgjLncWrsWwBhTG+fdSfxeCi5SoeSdhEM74Mcv4dBOZ6LClaw4nOtMTlS0qfWJdSG+uvORkOx83rfBWdesB8RVcz4c1fy/LtxO9FNWDRwJBY94cMSBKXh2xIOJo8uCePKJ4xTx5BHH+4Pii5ITJs6jbfMXnW123Oco+lLtSnCNOERbt4SjK8lV6O49Qb8lV7mSWrcHbtPL1eZWuNX1+mbPNv1c5TcFN+5AV/sbisqGuB9Tz+D6ESkrY1yZOwAcBdvuqgPXAN+Va2AiIiJS4QSbwOgDPGatXWCM8Z7euQNIK+3AxpheBS8vxvkPm27GmAPAgYJbp74FfAC8ZowZA/wIPFywzzOlHU8kKqyFo/vh4Bb4Ybvn48evPO96UZ4cCZBUD6rVLnjUKnpOrA0JBc/u5dVqwcKrnfsP2FqUoIivDtNqOcuH+7myy5UU6Bn5VSW3e+dzawdue9J7QoGIhJ0xZjwwrmDTAuuKaa6f60RERKRYwSYw6gNbA9Q5gMQQxv4rnvfce7Hg9Rqgs7XWGmO6A88W1CXhvM1aprX26xDGE4msU79wvt1CS7sJcjbBgYLHsQORHdeRADXO5JMjZ/G9SeGK8+oza2t9fjD1GZ11GlSvD0mnQVL9otcJNbwuGyil+i3DF7+IVGY5Bc8GZyJjNuA9hek4sAX4e/mFJSIiIhVRsAmMHUAH4F0/dZcAX5R2YGut9xRSf21+BIYUPERiR34eHNwMez+EvR84n7/fxlLXjAqfe26GwkDNVKjdBGo1hloNnXf/qHFm0SP5TOdMCmPo6bpk4Bp4fLvz9egLwhGHiEhorLVrcP4wgTHGAjOttd9ENyoRERGpqIJNYLwKPGKM2QksLCizxpgs4H5gQvhDE4khxw7C1+8XJSv2bQjP4pk1U6HuOVC3WVGionaTgtcNnes+iIhUAtY6b+9kjDFAK5x3Ffse2KKVM0VERCQYwSYw/gC0w3nf9lkFZe/jvKzj/6y10yIQm0j0HD8Ee96D3ath12o4sJGQF9SMT4L6reG086BeC7dHc+e6EiIiVYQxZgjwBJDiVvytMeYxa+3sKIUlIiIiFURQCQxrbR5wqzHmReAqoAFwEHinYHqoSIV3vv2IznYpWfnL4MUNYPNL3cdu0thq2tI1oy2c3hZS2kLd5s67X4iIVGHGmL44b5u+CufdxPYBZwJ9gRnGmKPW2tejGKKIiIjEuFLdb73gdqZrIxSLSPk6+TNX5a8s3Fyad3FRXTCTLaqnwFkZcNavnc9nXMxlL9cFIPfSMMcqIlLxjQHmW2v7e5W/Yoz5M/AQoASGiIiIBFSqBIZIpTK9ATPyjwbZ2EBKO2h4OZzVwZmwqJNetjt5iIhULefiTGL48xoQ+Xsti4iISIUWMIFhjMkn+Iv+rbVWyRCJXf99C774P8+yUyUkL+q3gkadoXEWNOzkvAWpiIiE6gjQMEBdw4J6ERERkYCKSzpMJORVC0VizJIeJTb5mRqsNV1Ybboz6c5uzjuEiIhIuCwHnjLGbC+4JBUAY0wHnAt7Lo9aZCIiIlIhBExgWGsnlGMcIuFx8mfY9gZ8Pieo5t/QkFT2AHBB3EFOmEQAJtWMWIQiIlXVGODXQI4x5mtgL85FPBsC/yXw5SUiIiIigNbAkMriyB745AX4bAb88kNw+9y6jt/89dfszHPeIcSVvBARkfCz1u4zxlwADAIuB04DdgJrgHnW2mAXJRIREZEqKqgEhjFmXAlNrLX28TDEI1I6+/4DH/0Rtv8F8k8FbletNrTsA5teLio7+zdYrcEpIhJxxpgEoBuwyVr7AvBClEMSERGRCijYGRgTiqlzrZOhBIaUD+u2NMv8XwW3z9C9kJDsmcAQEZFyYa09aYz5C3A1sCPa8YiIiEjF5AimkbXW4f0ATgcGAJ8DzSMYo0iR3TnwRqfi2ySdBr96yLMsITliIYmISFC+AhqU54DGmEuNMSuMMfuNMYeNMR8ZYwaWZwwiIiISPiGvgWGt/R541RhTH3gR59RQkcjY8x78a7wzgRFIvXPhot9Cq9udCYsNk8otPBERKdEfgEeNMe9aaw9EejBjTBvgH8C/gSHAUeAmYLYxppq1VlPyREREKphwLOK5EV0+IpHy3eew5kHYuSJwm8ad4aIHIP0aMEFNKhIRkfLXGefCnTuMMR/gvAuJ++3arbX2jjCO1wfnTNNrrbXHCspWGWPaAbcDSmCIiIhUMOFIYFwLRPyXlIpiwBJYvTO4tk2mOp+z0mBej2IaLuoOO5Z57FfsPpOLWZmyuDrv/ktsGTzX+5KVVsKxuhz9FtaNg89mgs0vvu2ud52P4vg57o0vdWduXhCxhGDAkiCP02sf9/fI+1xylZdGiedKqBZ1hxuXFr0Odh/wOJeDkt6taKxA/e5Y5mzHUubmdaezLRhjMmxM7ka7e5z7B/z79Pobi4RgzgnXfxO8X4djbO/jdu8/977IjZOV5nwu1d+/VFaXAydx/puhWcHDnfXZo2wSgBNuyQuXQ0DdMI8lIiIi5SDYu5DM8VNcDTgfaAOMD2dQFZn3F05/stI825WY8HD7YvWu6RZ4n/Ru/r+EpXfz6cebq1+PmAL1FwJXvCUea/4p+PRFZ/LixOGwjB1Iu6O+72tZZaU5jzHYJJY77/fIu4/S9OmKo7T7lch1TrifF67X6QHeQ3/7lEZJ+7nqdyyDeIqSFwXcP+dAX649xig4jqy0oi/d/Bef+mC5+gnr51BK5TW2v3FK9d86qewuBn6y1v5STuPNA4YaY54HnsZ5CUlvnDNB+pVTDCIiIhJGwc7A6IzvLyO/ALnAFOCVcAZVGfj7RdO9LKRfV0dZBha3X3G/UhfDFYsrvsLY3PsLYuZGme1dD/8cCt9+Uny7UWH4kc7reDo/sBTC8Iv3vB7h/eUcnJ9Laft0/cod7li4cWngcyHQ+edvH+/P0L3eva4s590oG3D/gDMO3Mb2mCkw2e11Kf/OQjknvOML1+cYyrkUy+NI7DPGxAG/A+4DagN5xpi3gcHW2h8jOba1drMxJgtYDAwvKD4BDLXW/jWSY0v4DRs2LNohALERRyzEAIojVun9kMouqASGtTYtwnFIVXbiCLw3Fja+hN8ZxHWbQ8dn4K0byj00EREpk6HAOGA18B+cl430BA4DEb0biDGmObAQ+Ay4C+cPLz2Al40xv1hrX/e334QJEwpfZ2ZmkpmZGckwpQStW7dm8+bN0Q5DRERCkJOTQ05OTlj7DMcaGCKh2/UurBgEh3N966rVht9MgAvuhbhq5R6aiIiU2Z3ATGvt3a4CY8zdwAvGmLuttSciOPbTOGdcXG+tPVVQttoYczrOOXclJjCqsunTp0c7BADuvffeaIcQM1y/rEf7s1EciiOYOETA94eA7OzsMvcZ1C0bjDEPGWOmBah73hgzusyRSNVy4idYNRz+eoX/5EXL22DQF3DR/UpeiIhUXE0B78s13gDigCYRHvt8YJNb8sJlPVDfGNMgwuOLiIhImAV7z8mBwKYAdZ8S4WmgUsns/wj+fKFzsU5vdZtDr5XQfT7UOLP8YxMRkXCqifNyEXdHCp5rRXjsfUBbY4z3bNNf47yc5PsIjy8iIiJhFuwlJI2BLwPUfUXkf0WRSsDYfAbbKbBgLOSf9K51zra49AlIqB6V+EREJCLONsY0dduOcyv3WMjTWvtVGMd9AfgL8HdjzHTgGM41MG4BnvMzM0NERERiXLAJjKPA2QHqGgLHwxOOVFb17Hc8l3+Hzy0uAeesi6vmQsPLyj8wERGJtL8FKH/TT1mcn7KQWGsXGmO6AQ8BM4Ek4H/AMGBGuMYRERGR8hNsAmMtMNoY8zdrbWGywhiTCIwqqBfxb//H/D3vBhqyy7eu3VDo9Cwk1Cj/uEREJNKieomptXYFsCKaMYiIiEj4BJvAmAD8C9hujHkN+BrnjIx+QH1gQCSCk0pg86vwz7tpyC+e5Yl1oessaNErOnGJiEjEWWtfiXYMIiIiUnkElcCw1m40xmQBz+KciukA8oH3gV7W2o2RC1EqpPxTkPMAfOLn5jVndYBrX4faWjpFREREREREghPsDAysteuBjsaY6kA94Adr7bGIRSYV1/HD8PfesNN31u5scx+Db3kG4hKiEJiIiIiIiIhUVMHeRtVdHJAAaPVu8XVkD7xxuU/y4heS+K3jVSbGTVHyQkREREREREot6ASGMeZaY8zHwCGcq3i3KSifZYy5LULxSUXy7aewIAMObPIsr9WYXnHrWOzoH524REREREREpMILKoFhjOkJLAG+o2gNDJcdwB3hD00qlD3vwRsd4advPMvP/BX0Xc/npn104hIREREREZFKIdgZGOOBudbarsAUr7rPgfPDGpVULF8tg4VXwYkjnuXNekDvHKhxRlTCEhERERERkcoj2ATGecAbBa+tV90POG+lKlXRF3+BJT3glNdtUi8cCdcvhITk6MQlIiIiIiIilUqwdyE5DJweoC4NOBCWaKRi+XwerBwMNt+z/LKnIWNsVEISERERERGRyinYGRj/AB42xtR1K7PGmERgOLA87JFJbNv8KqwY5JW8MHDFdCUvREREREREJOyCnYHxKLAe+AJYhvMykrFAW6AO0DMi0Uls2roAVgzE42oiEwdXz4NW/aIVlYiIiIiIiFRiQSUwrLU7jTHtgWzgKiAP6Ai8A4yz1n5T3P5SsiZTi17PzetOZ7vMp82AJYH3cZeVBvN6lDzmgCWwemfx9T79TDb+G9s8WN7f+UjvBjcuDTjGxpe60+7oMjYmd+P6E0t9413UHXb4Hn9ZeMeRG9be/SvN5xPsZ+tqV9znVlws/sZ21eXeVzSGd//+9gt4LkTCZOP3vHqrWnfauTXLPeU/pnefc/5NFX7ui4r6YlH3SEXtw9/flPdnH26BziV/bbLS/P+3w/scCXc84ehXRERERCq/YC8hwVq7x1o72Frb0FpbzVp7lrV2oLV2dyQDrOyy0nzL/CUvSO8W9JfWsrbLSvNTn94tuE7BI/ngb4x2R5d5PPu0KS55UZo43HiP8a5x68erz6y0kIYIen9/70lJn4XrefXO4j9f77G9t4M5N0qMz99nUNLnkh74/fYo865z3/ZzXrnOoZLi8fmbcj/HXK+LO4ZA8QUpK835HMxn72rrr8xfXUljlqaP0ibGRERERETKU7CXkEiYFfuL42TnU5N469kuwK+g7r+OBvNra0nm9fDTT8ajsHs1nDpWVGYc0G0BtLzFLXb/v4C7Yi5VfKO8b3hTdkVxLPXYdhfM7JXi+H3/CO7zCXRe+OszmF+t3Y8lHOcGUDRzIZz7BKp3lZc022OULfssgeJiDOWY3QQ6J9wVF3co52SgfQKVh+38KKBZFSIiIiISbgETGMaYOaXox1prB4chHolFB7fAm9d6Ji8Arn7FM3khIiIiIiIiEiHFzcDojMcqjcUK/0/lEhsO74a/XQW//OBbpwU7RUREREREpJwETGBYa9PKMQ6JQbXsIVh0Dfy0J9qhiIiIiAgwbNiwaIcAKA4RiY6gF/GUqiXOnuKF/Fvg4OZohyIiIiIiIiIS/CKexphkYBDQCTgN+B5YDcy11h4rbl+peB7LH0WmXeFZeM6N8OWi6AQkIiIiIkyfPj2q47tmPCgOzzhEpHwENQPDGHMm8DHwPHAxkFzw/ALwsTHmjIhFKOVv458YZJ/3LDsrA655LTrxiIiIiIiISJUX7CUkfwDqAZdba9OttR2stenAZUBdYFKkApRytutdWDXcs6xWI+jxJiRUj05MIiIiIiIiUuUFm8C4BnjYWrvOvdBa+y/gMaB7uAOTKDicC2/fDDavqCw+GXq+BTXOjF5cIiIiIiIiUuUFm8CoCXwToG5PQb1UYNXscWfy4pfvC8vyMdBtPjS4IIqRiYiIiIiIiASfwPgC6B+grh+wLTzhSLSMy78f9m3wKJvseBzO6RmliERERERERESKBHsXkmeBVwsW61wA7AXOBG4FriRwckMqgBvy/0x/+5JH2T/MdbxoHmZ0lGISERERERERcRdUAsNa+1rBbVQnArPcqvYDQ621CyIRnETeufYzns6/27OwTlMe+OlVrAl2go6IiIiIiIhIZAX9DdVaOwNIBVoDlxc8n22tnRmh2CTCkuxRXsi7leocKyqMT4LrF3LY1I1eYCIiIiIiIiJegr2EBABrbT6wNUKxSDl7LP9BWrDFs/CKl7Rop4iIiIiIiMScgAkMY0zn0nRkrX237OFIufnvEp91L2h9B5w/ICrhiIiIiIiIiBSnuBkY/wRswWsToI0tqLNAXBjjkkg68jWsGORRtIPmpHeeFqWARERERERERIpX0iUkR4CFBY+fIx+ORJzNh3duh1++Lyw6STwj4xbwdrVaUQxMREREREREJLDiEhiZwB3ATcDNwGLgFV0qUsF9Mg12eX6EzzqeYJP5VZQCEhERERERESlZwLuQWGvfs9YOBs4AhgINgBXGmF3GmKeNMeeVV5ASJj98CWsf9ihaZzrzshkdpYBEREREREREglPiXUistb8AC4AFxpizgNuA24ExxpiXrLXDIxxjldZkapg6svnOdS9OFd0y9RB1eMDxCtYEvpuu+/hZaTAv2PEmO5dNyXVtL+oGNy4tdpy5ed3pbJcVlg1YAvN6BDtgkQFLYPVO5+ustNLvXx7C9rmGyP09col2TEHxPq8KVIjYC7hizUqLZhSBNZla8Lde8Lc3YEngOle997kkIiIiIhIJgb+5+ncQ2FnwsEC9MMcjJchKC3HHj5+Hr9/3KHrc8Uf2mYZ++/U3zuqdQHo354br2Vug8h3LAvbr4p68eNd0C/lLkft+q3fGVjIjKy20urK09SfY97as44RNoPMK57nikpUW/H7lLSvNczuWz03vvyF3JW279yMSC4wx3Ywxa4wxR4wxh4wx640xmdGOS0REREqvxBkYAMaYS4H+ONfCSASWAN2Bf0QuNMm9z/ns/uuyvxkJrnYB/fAlvP+IR9G7phvP/nYAzwa4v4z3OIUxFDOLwqd+sm/n83oAk4u2/R1jk3hLJLgfk7/3rMT3sRQC9RXwffVTV5xQZqb4E8wxx8TsBrfzyhWPK/aBxb2H/s5XP+dleXCPzfs9DdfnWRauGAJ93rn3FX8uhPPvRyRcjDF3A9OA54GJOH+4uQBIjmZcIiIiEpqACQxjTHOcSYt+QBrwHvAg8Fdr7U/lEp2Unc2HFYN9Lh0Z65jBehOdL3IiIiKRZoxpAvwRGGWtdb9PuH58ERERqaCKm4GxHTgMLAKGUHTZeQNjTAPvxtbar8IfnpTZZ3Pg67UeRdmOqew3Z0cpIBERkXIxGMgDXo52ICIiIhIeJV1CUhsYgPN2qiWJK3M0El5Hv4W1YzzL0ruxcNft0YlHRESk/FwKbAP6GGN+BzTBuYbXH62106MZmIiIiISmuATGwHKLQiIjZxT88kPRdnwyXDkd5lbcS0eshV9OwdGTcPQUHDsJJ/PhRJ7zcTIv8L4vf+Ssd7U9ZSE/3/mclw/5Fk4VPOcVlBX37NE+H/JxvsY6V7i11llm3bYpaOMqc/ebOUXl+X72cdf2T279urXzeK8CvA8tX/T/2l97935bvBCgwxLG9BdbONqmP+/bPm1q4ON2cU0lK1xLw2s7GmJinREv3jF5rFPjJ96yHMPvLoch7UPfXySA1ILHH4CHga9wruX1gjEmzuuyEhEREakAAiYwrLWvlGcgEma5/4Str3mW/SYbajeJTjw4kwY//AJnuJUt2gqHjgfe56rXihIVRwseoS7x+dT7JbeJpq+PBN+2uPesJMdO+X9dkuPFJIeiwTupA6GfGyJSKTmAmsDt1lrXDYFzjDHpOBMaSmBIhTRs2LBohwAojlil90Mqu6DuQlLZ/fEDmPKhb/lvM+D+X5eufVj6d4xnimMCBPmLpr/+m7x5Jb91jOf+/GxnQUpbaO95mwDvX0yLO15/+7ja5+XDvp9gzxH4+jAs3Arv7wa87yZS8At+rlvR/Svd+vZz95FtB33jESmLwr+vApG6642IRN1BoDnwT6/ylcBVxpgzrLX7vXeaMGFC4evMzEwyMzMjGKJI8Fq3bs3mzZujHYbEqFg6P1q3bh3tECRG5OTkkJOTE9Y+jQ00Z7sCMsbYaB+P9y0eQ+K6zeMo69FnMP02mQq/zZvA/TbbrdRAn39B6q9DjtG1zwvXwFc/wJ7DBY8j8M0R56UU3nJPeV6q4vqi6F7u/uXRVa4vlBJJ3ueZzrvo0yUkFYsxBmttzF+LaIyZCQwCaltrf3Yr/y3OG3qneicwYuHfESISHNdMg+nTo7ukTazEIVIRhOPfEJqBUcmcbXO5x07yLGw3tDB5URJrYe9PsGk/fPYtfPk9fOk2C2L48jAGG6LEOKieADUSICneuZ0QB9UKHut2+99vyIVFbRIcEB8H8QbiHOAwEF/wHFdQFudVF2e82jmc+zvc6owBg/PZgec2eLUBMl8tiu/9gc4yh9s+BmdDB3DxrKK2G+8uqnP15e+uuO5FrV5yPm+5p+j11mGB27u0LPj/8Rf3+n9fixuzsCzAf6ZCadu0YNL3VyM8twF2jAzcb2Hfk52vCxN43tvlwHv2U3mOXRLvBKf7tr/kZ1iStiKRsRhnAuMqnHdUc7kG2ONv9oWIiIjENiUwKplH8x8kiV+KCpIbwGVPBWx/7CT85xv4aC9sLEhaHDgamdgcBuolAW5rPVzfAuokwZ83+d9n2W2QHA/JCc5H9QRnAqE4gRYT/F3HkMIuN41qB9+2blLo49SoVvQ6OSH4/ZJi7L8WcX7OA0fM/yYsIuXFWrvMGJMDvGyMScG5iGdv4Eqcd1gTERGRCibGvpJImexaTXf7N8+yy56CpLqFm8fdFm28+a/wyT7nXTzKqn51aFgbzq4FZ9WElBrAGs82/x1e8KVzclHZtGucz4ESGK1Tyh6biIhUWT2Ap4EJQD2ct1W9zVr7RjSDEhERkdAogVFZ5J+C1V5zuM+4GM4fyPfHYNUOWPk/WLurqHr9N6UfplMTaF4PGteFRrWgUR1n0sL9V/1CXgkMf7+Yi4iIRIq19idgRMFDREREKjglMCqLTTPgu888ilamPc/sRQ7Wf+3/lpOBJMXD+SnQ9gznDIgW9eG6/3PWvdozjDGLRFFaWhq5uW73xHkwetefmN9GbeiAvGNy3/YXbyweg4SuSZMm7Ny5M9phiIiIiHhQAqMyOPY9rPudR9ESRz9GftQhqN2b1IEODaH9WdC2AZxTv+R1JkQqutzcXHS3ARH/TKDVdEVERESiSAmMSuCXfz1F0i/fF27/TA2eMJOK2cPp2S7OxEXDUiweKSIiIiIiIhIN+p29Avv6MEx+ZyeOT6d5lL/oeIRvTapH2Xmnw32XwN/7FJXd3ErJCxEREREREakYNAOjAsr9Eab/BxZuhWdOPkY1ThTWfUNDZpn7AWhcB244F25oCen1ohWtiIiIiIiISNkpgVHBjMuB1zZBnoXz7cfcYOd71D/reILjpjoLb4aLzgJdxiwiIiIiIiKVgS4hqWBe2ehMXmAtD+eP8ag7WKMNi00/AC5OVfJCREREREREKg8lMMJowJIydrCoO0z2zDr85xv/TTvalVxmV3mU1b/qD+SbOI9YBiyBJlOdjzLHRxn7WtTd+XA32cBkQ+4p/9kW7+PwHtf9+FwPKV6o71Eon3m4zj/3fqq6gQMH4nA4iIuLIyEhgSZNmjBs2DB+/PHHwjZpaWk4HA7WrVvnsW92djZt2rTx6fPkyZOkpKRQu3Ztjhw5EvFjEBEREREJhRIYYbR6p/M5Ky3EDnYsK3yZl9aNie/BTX/1bWZsPuPMQ56Fja+AtKsKx3bF4nr2fl1arn5L09e7pptnwY5lHscYzD7ex+E9bqA4stI8Y3Z/HUuy0jyfw9W2uP0DbZe0XyjnT7jOP+99s9JC74v0biW3iXFdunRh37595ObmMnv2bP7+979z7733FtYbY6hevToPPfSQz77+bo/55ptv0qxZMzp06MCCBQsiGruIiIiISKi0BkYEzOtRtv039LGMWgm5e3zralaDKU3+xjlbN3pWdPwDGMO8HpH5ldr9mILtf2DcUgBy78NnZgmjrN99OgO5pRyncIwKqDTnSlnPq1D3j9Q5FQp/n3PufaWM70bnecmDFfcaq8TERFJSUgBITU2ld+/evPLKKx5t7rrrLmbMmMGbb75Jz549i+1v9uzZ9O/fnzp16jB16lTuvvvuiMUuIiIiIhIqJTBi0C1/K1jnwkvvVjDm13mk/G28Z8W5t8IZ7csnOJEqJBKJm3An27766iveeecdEhISPMobNWrEiBEjGDt2LNdffz0Oh/8Jd7m5uaxZs4YFCxaQlJTEPffcw2effeb3UhMRERERkWjSJSQx4tDxotfeyYuGtWD+DfBMF0jZvQC+31ZUaRzwmwnlEqOIxIbly5dTq1YtkpOTad68OVu3bmXs2LE+7caOHcuBAweYNWtWwL7mzZtHly5dOO2000hOTqZXr17MnDkzkuGLiIiIiIREMzBiwPaDMORteM9PXf+2MPZS56Uj5J2Ef2d7Nmh1O5x2bnmEKVLlxOqlSZ06dWLmzJkcPXqUmTNn8r///Y8RI0b4tKtbty4PP/ww2dnZ9O/f36feWsvcuXN55plnCsv69u3LLbfcwrPPPku1atUiehwiIiIiIqWhGRhR9sEe6PUXyD3kWV47EeZcB09kFSQvALa8Cj/+r6iRIx46jCu3pkCzbAAAIABJREFUWEUkNiQnJ5Oenk7r1q2ZMmUKP//8MxMnTvTbdsSIESQkJDB58mSfupUrV7Jr1y769u1LQkICCQkJdOvWjUOHDrFw4cJIH4aIiIiISKkogRFFS7+E/m/C4ROe5ec3gKV94IqmboWnjsO/vb6gnD8I6qRHPE4RiW3jx49n0qRJ7Nu3z6cuMTGRiRMn8swzz3DgwAGPutmzZ9OrVy8+/fRTNm7cWPgYMmQIs2fPLq/wRURERESCogRGlMz9FO5dBifyfOsW3gyN63gVfj4Hjuwq2o6rBhmPRTRGEakYOnXqRKtWrXjiiSf81vfv35+0tDTmzJlTWHbgwAHeeustBgwYQKtWrTwegwcPZvXq1ezYsaO8DkFEREREpERKYETByx/BhDXg/0aikOS9MkneCVj/tGdZ27uhdqNIhCciFdCoUaOYPXs2u3fvxhjPW8QaY5g0aRLHjx8vrHvttddISkqia9euPn1dcsklNG7cWLMwRERERCSmaBHPcjZvIzz1vmdZvAMmXQEsD7DTlj/Dkd1F23GJcMnDkQpRRGLY3Llz/Zb36dOHPn36AM5bq3q7+uqrycsrmvJ1//33c//99wccR7MvRESkIhg2bFi0QwBiJ47p06dHOwSRiNIMjHL0f5/D+BzPsurxMPs6uKlVgJ3yT/nOvmhzJ9Q8KxIhioiIiIjEvNatW0c7BBGJAs3AKCdvboOxqzzLEuNgbg/o0LCYHb94w+vOIwnwq9ERiVFEREREpCK49957ox1CTImVGSAikaYZGOXggz0w6h+ea15Ui4OZ15WQvLD58MGTnmWt74DajSMRpoiIiIiIiEjMUgIjwnYdgqFL4VR+UVm8A6Z3g05NStj5y8Xw/daibeOAS8ZGJE4RERERERGRWKYERgQdOQ6D34YffvEs/2NX6NK0hJ2thQ+8bonY8jao2yysMYqIiIiIiIhUBDGdwDDGdDLG5Pt5fB/t2EqSlw/3rYDtBz3LH/g1XH9uEB3sfAcOfOpWYCBDdx4RERERERGRqqkiLOJpgRHAf9zKTkUplqA99wGs8roL4XUtYOQlQXaw4Q+e2+fcCPUD3apEREREREREpHKrCAkMgG3W2vXRDiJY/94DL27wLGvTAJ65EowJooN9G2B3jmeZZl+IiIiIiIhIFRbTl5AUCOYrf0y5f4XnHUdSkmHWdVA9IcgONjzjud24M5xxUbjCExEREREREalwKkICA2C+MeaUMeY7Y8x8Y0yjaAdUnL0/Fb02wNSr4cyapejgy4We278aE46wREQkSFlZWYwcObLM/axZs4a4uDi+/z7ml24SERERiXmxnsA4BDwLDAGygInAlcC/jDGnRzOwYN19EVxa2nSLdbvnakpbaNI1rDGJSMU1cOBAHA4HcXFxJCQk0KRJE4YNG8aPP/7o0S4tLQ2Hw8G6des8yrOzs2nTpo1PvydPniQlJYXatWtz5MiRkOP74osvuO222zjzzDNJSkqiadOmPPjggz7xZWZm4nA4cDgcJCYmkpqayjXXXMP8+fN9+nQdi/sjLi6ORx55JOQ4IyE9PZ3nnnvOo+zSSy9l7969nHbaaVGKSkRERKTyiOk1MKy1nwLut+JYa4xZC6zHubDn+KgEVmDAEli9M3D9+Q1gVIcSOlnUHXYsC1x/8eggF87w1WRqcGWhCmdfpRmnvMaV8BuwBOb1CK5dcX9bVV2XLl147bXXOHnyJFu2bGHQoEEcOnTI48u/MYbq1avz0EMP8f7773vsb/z8N+XNN9+kWbNm1KlThwULFnD33XeXOq7169dz5ZVXkpWVxVtvvUVqaiqbNm1i9OjRLFu2jA8++IDatWsXxjBo0CCefvppTp48yd69e1m2bBl33303CxcuZOHChYVxGmOYMGECQ4cO9RivZs3STG2Ljvj4eBo0aBDtMEREREQqhZhOYPhjrf3EGLMd8Hs/jwkTJhS+zszMJDMzM2KxFPcFq3o8PH81VIsroZPikhe1GsG5t5Q6rqw0z9iy0pzP/spC4d1/SW0BSO9WdKzp3cI6TuEYErOy0pyfZbDnjb92WWlhCiZIkUyU5d5Xtv0TExNJSUkBIDU1ld69e/PKK6/4tLvrrruYMWMGb775Jj179iy2z9mzZ9O/f3/q1KnD1KlTQ0pgDBo0iJYtW7JkyZLCsoYNG3LhhRfSvHlzHn30UaZNm1ZYl5yc7HEcF110ERkZGVx99dW8+uqr3HHHHYVta9asWapEwHvvvcdDDz3E559/TlxcHC1btmTOnDm0auW8m9OiRYuYMGEC27dvp0GDBgwdOrTYGR3p6emMGDGCBx54oLAsKyuLNm3a8Pzzz5OVlUVubi6jR4/mwQcfxBhDXl4eOTk5dO7cme+++65wFkZJY6enpzNkyBB2797N66+/Tu3atbnvvvt48MEHgz7+cMrJySEnJycqY4uIiIi4q3AJjJK4JzDKy7Nd4MF/eJaN6wjN6pWik5FHYUYj+OVgUdlF90NcsCt/FpnXo+jLV1m/KAXqv9RuXFo+40hMcj8nSyPY8zcS53lF8dVXX/HOO++QkOD734pGjRoxYsQIxo4dy/XXX4/D4f+qwdzcXNasWcOCBQtISkrinnvu4bPPPvN7qUkgn376KVu2bOH111/3qTvrrLPo27cvr7/+ukcCw5+uXbvSpk0bFi5c6JHAKI28vDx69uzJnXfeyeuvv86JEyf4+OOPiYtzZpQ/+ugjevfuzbhx47jtttvYsGEDd911F3Xq1OHee+8NacxFixbRrl07hgwZ4jFTxBjjMeMl2LGnTJlCdnY2Y8aMYdmyZYwcOZLLL7+cjIyMkOIrC+8fA7Kzs8s9BhERERGI/TUwfBhjLgbOBT6IdiwuT6z13L68MfQ5v5SdbJ3vmbxIrAtthpQ5NhGpfJYvX06tWrVITk6mefPmbN26lbFjx/ptO3bsWA4cOMCsWbMC9jdv3jy6dOnCaaedRnJyMr169WLmzJmlimn79u0YY2jZsqXf+latWvHDDz/w3XffldhXq1at+OqrrzzKHn30UWrVqlX4qF27NsuW+Z/BdvjwYQ4dOsS1115LWloaLVq04NZbb+Xcc88F4I9//COZmZmMGzeO5s2b06dPHx588EEmTZpUqmN2V69ePeLi4gpnigSaLRLs2F27dmXYsGE0bdqU4cOH07x5c1atWhVyfCIiIiKVQUwnMIwxfzbGTDDG9DDGZBljRgHLgd1A8T/jlaMffyl6nRQPT3UOYdmKT5733G5zJ1SrVebYRKTy6dSpE5s2bWLDhg2MHDmSbt26MWLECL9t69aty8MPP0x2djbHjh3zqbfWMnfuXPr3719Y1rdvX1577TVOnDgRsWMojrXWZ52OBx54gI0bNxY+Pv30U7KysvzuX69ePe644w66du3Ktddeyx//+Ed2795dWL9161YuvfRSj30uu+wyvv76a3766Sfv7sIq2LHbtm3r0SY1NZVvv/02orGJiIiIxLpYv4RkM3ArcB+QDOwD/gZMsNbG5D3pfpsBjeuEsON3nxW9Ng64MLRpzCISHrF8WUpycjLp6emA81KDzp07M3HiRMaP97+u8YgRI3jhhReYPHmyT93KlSvZtWsXffv25bbbbissz8/PZ+HChfTp0yeomFq0aIG1li1bttCuXTuf+s2bN1OvXj1OP73kG0ht2bKFpk2bepTVr1/fp6w4c+bM4f777+edd97hrbfe4tFHH2XJkiV06dKl2P38LXAK4HA4sNZ6lJ08eTLoeILhPrb3JUHGGPLz8713EREREalSYnoGhrX299baC6y19ay1idbaJtbae6y1+6MdW771LWtWDwZfGIbOm98AtZuEoSMRqQrGjx/PpEmT2Ldvn9/6xMREJk6cyDPPPMOBAwc86mbPnk2vXr349NNPPWY4DBkyhNmzZwcdwwUXXMB5553nN0nyzTffsGDBAo8ESSArVqzg888/5+abbw567EDatGnD6NGjWb16NZmZmYULnZ533nk+t5ddu3YtDRs2pEaNGn77SklJYe/evYXbv/zyC9u2bfNoU61aNfLy8oqNKZSxJXyMMe8YY/KNMROjHYuIiIiUXkwnMGLZ29t9y7I7BXHXkWC0HxmGTkSkqujUqROtWrXi8ccfD9imf//+pKWlMWfOnMKyAwcO8NZbbzFgwABatWrl8Rg8eDCrV69mx44dQccxZ84ctm/fTo8ePfjggw/Ys2cPS5cupUuXLqSnp/vEd/ToUfbv38/XX3/Nf/7zH7Kzs+nVqxc33HADffv29Wh75MgR9u/f7/E4fPiw3zh27tzJww8/zL///W927drF6tWr2bRpE61btwZg1KhRrFmzhuzsbL788kvmz5/Pc889x0MPPRTw2Dp37sz8+fNZs2YNmzdvZvDgwT7JirS0NNauXcs333zDwYNFaxq5z9wIZWwJD2NMH6At4OcnCBEREakIlMAIwfFT8Id/eZZd1QwuD8ekiZQL4OzLw9CRiFQlo0aNYs6cOYVrPXhfCmGMYdKkSRw/fryw7rXXXiMpKYmuXbv69HfJJZfQuHHjwlkYEyZMCHgXE5eMjAzWr19PjRo16NmzJ82bN2fEiBF069aNdevWUaeO5/V1c+fOJTU1lWbNmnH99dfz4YcfMmPGDBYuXOgT/8SJE0lNTfV4DB8+3G8cycnJbN++nd69e3PuuecycOBA+vfvz5gxYwC48MIL+etf/8qiRYto06YNjzzyCI888gjDhg3zeL/cPfzww3Tu3JmePXty9dVXc/nll3PhhZ5T7iZOnMju3btp1qyZxyKe7n2FMnagMgmeMaYe8BxwP6A3U0REpIIy3tf0VmTGGFsexzPzY887j8Q7YFV/SKtbyo5O/ATTvBbqvGounD+grCFG9DaqUvWEej6571eaPsrj/DXG+KxpIIENGDCAb7/9NuCdP6RyKe7vo6CuQiUBjDEzgCbW2quMMfnAE9bacX7alcu/I0REws2VCJ8+fXqUIxEJLBz/hoj1RTxjzpHj8MIGz7J+bUJIXgBsfsVzu3oKtLw15NhERCJl9erVvPvuu9EOQ6TUjDGXAf1wXj4iIiIiFZgSGKU051PP26YCjLwkhI5svu+tU9vdDfFJIccmIhIpubm50Q5BpNSMMQnAn4BnrLX/jXY8IiIiUjZKYJTCoeMw62Pf8vrJIXS2cwX84LYSqCMe2t0TcmwiIiLi4yEgCXgq2oGIiJQH9zWVoqV169bce++90Q5DKiklMEph9sdw+ESYOvvYa/ZFi95QMzVMnYuIiFRtxphGwCPAYCDJGJNE0QKeicaYOsARa22++34TJkwofJ2ZmUlmZma5xCsiUlls3rw52iFIjMjJySEnJyesfSqBEaQjx2Hup2Hq7OA22PmOZ1l7rbYpIiISRk2BROA1PO88YoHRwIPAhcAm953cExgiIhVNtBfxjIUZIBI7vH8IyM7OLnOfSmAEaf5nnrMv6ib5roURtI1+/sNyVigLaYiIiEgAnwBZfspzgD8DswCtiyEiIlKBKIERhF9OwaxPPMsGXQDPfRBCZyd/hi2vhiUuERER8c9aexh4z7vcGAOQa61d67OTiIiIxDRHtAOoCBZthQNHi7aTE+COdiF2tu0NOH4oLHGJiIhIqdmCh4iIiFQwmoFRgnzrO/vitvOdl5CEZONLZY5JREREQmOtjYt2DCIiIhIazcAowZpc+N8PRdvxDrizfYid7fsP7P+PW4EJ2FREpCLIyspi5MiR0Q5DRERERKoAJTBKMMdr9kX3c+DMmiF2tullz+20q0LsSESqqoEDB+JwOIiLi6NatWo0a9aM0aNHc/To0ZJ3LobD4WDRokWl3m/x4sU8/fTTZRpbRERERCQYuoTEzYAlsHpn8W2WfOF8lGhRd9ixzPk6vRt0XwBbF3i2OXoglDBFoqbJ1MiPMWBJ5Meo6Lp06cJrr73GiRMnWLt2LYMHD+bYsWO88MILPm1PnTpFfHzk/lNft27diPUtIiIiIuJOMzDclJS88CcrLUCFK3nher3lz3DK7RfSmg3h24+cr9O7lX5gkXKUlVZ++7r+DssyZmWXmJhISkoKZ599Nrfeeiv9+vXjzTffZM2aNTgcDpYvX05GRgZJSUmsXLkSgJdffplzzjmHxMREzjnnHGbNmlXYX3p6OsYYbrrpJhwOB02bNi2se/vtt7n44oupXr06zZo147HHHuPkyZOF9d6XkKSnp/Pkk08ydOhQ6tSpQ6NGjXj22WfL4V0RERERkcpOMzAC2HIPXDIbfjpRVPbCNXBdixA73Pgnz+22d8K/xjtf37g0xE4Dy70v7F1KFTavR+n3cc3WCGXfsuwXVpMjsE7NqPDf/CApKYnjx48Xbo8dO5bJkyfTvHlzatWqxeLFixkxYgRTp06lS5cuvPPOOwwbNoyzzjqL7t27s2HDBho0aMDs2bPp3r07cXHONQ5XrFhBv379mDZtGh07diQ3N5ehQ4dy4sQJ/vCHPwSMZ8qUKWRnZzNmzBiWLVvGyJEjufzyy8nIyAj7sYuIiIhI1aEZGAG8td0zeZGSDFc1K0OHBzcXvTZx0GZIGToTEXFav3498+fPp0uXLoVl2dnZXHnllaSlpVG/fn0mT57MHXfcwT333EPz5s0ZPnw4ffv2ZdKkSQCcfvrpANSpU4cGDRpQv359AJ566inGjBnD7bffTlpaGp06deL3v/89L71U/N2UunbtyrBhw2jatCnDhw+nefPmrFq1KkLvgIiIiIhUFZqBEcD8zzy3e7eGauG68VrzHlAzNUydiUjERGC2RDgsX76cWrVqcerUKU6dOkXPnj15/vnn2bx5M8YYLrroIo/2W7duZfDgwR5ll112GW+//Xax43z00Uds2LCB3//+94Vl+fn5HD9+nP3793PGGWf43a9t27Ye26mpqXz77belOUQRERERER9KYATwmdu/tQ3Q5/wwdt7unjB2JiJVTadOnZg5cybx8fGkpqYWXvLhUqNGjaD6Mab4S2Ty8/MZP348N998s09dSkpKwP0SEhJ8xsnPzw8qJhERERGRQJTACEJmGjSqHabO6jaHxp3D1JmIVEXJycmkp6cH3f68885j3bp1DBw4sLBs7dq1tGrVqnA7ISGBvLw8j/3at2/Ptm3bPBb1FBERERGJFiUwgnBL6zB21vZuMFp6REQiw1rfy15Gjx5N7969ad++PV27dmX58uW8/vrrLF68uLBNWloaq1atomPHjiQmJlK3bl3GjRvHddddR+PGjenduzfx8fF8/vnnrF+/vnD9DBERERGR8qJv0iWolwRXBP9DZ/HiEqH1gDB1JiLiy99lIT169GDatGlMmTKF1q1bM23aNF566SW6dSu6hfPkyZNZvXo1jRs3pn379oBzMc6lS5eSk5NDRkYGGRkZTJo0iSZNmgQcz9/4JV2qIiIiIiISDM3AKEHPlmFcvPOcGyH59DB1JiJV0dy5cwPWderUyecyEJe77rqLu+66K+C+1157Lddee61P+ZVXXsmVV14ZcL93333XY/urr74qsY2IiIiISCg0A6MEN50Xxs5061QRERERERGRkCiBUYzzTofzG4Spszrp0CgzTJ2JiIiIiIiIVC1KYBSjZ8swdnb+IC3eKSIiIiIiIhIifaMukPujb9n1LULsbP8nvmVavFNEREREREQkZFrEs8Bb2z23L0mF1Fohdvb5bN+yWg1D7ExEREREqroXX3yRzZs3RzsMiXHDhg2LdggiEaUZGAW8ExjXnxtiRyePwdb5ZY5HRERERMRFyQsREc3AAODL72H7Qc+y7ueE2Nl/F8FxP9ejiIiIiIiU0fTp06MdgkhAmgEikaYZGMDy//qWnVY9xM4+83P5iIiIiIiIiIiUiRIYwDt+Ehgh+fF/sHt1mDoTEREREREREZcqn8DYdQg2HwhTZ5/PDVNHIiIVR1ZWFiNHjox2GDEtPT2d5557rsz9vPLKK9SuXTsMEYmIiIhUPFU+geHv8pGQ5OfB5nlh6kxExL+BAwficDiIi4ujWrVqNGvWjNGjR3P06NEy9+1wOFi0aFGp91u8eDFPP/10mcf358MPP6RHjx7Ur1+fpKQkzjvvPCZOnMjx48c92qWlpeFwOHA4HFSvXp3GjRtz44038ve//92nT1c790dcXBwzZsyIyDGEyt/nceutt/LVV19FKSIRERGR6KryCYx3/hemjnaugJ++DlNnIiKBdenShX379rFjxw6efPJJpk+fzpgxYwK2P3XqVETjqVu3LjVq1Ah7v2+99RYdO3YkJSWFVatW8eWXXzJhwgRmzJhB165dPY7LGMOECRPYt28fX375JW+88Qbp6enccMMNfmeHzJ49m3379hU+9u7dyx133BH2Ywi3xMRETj/99GiHISIiIhIVVTqB8d1R+GRvGTpY1B0mG+djcffi27raue8jUgUNWBJaXblz/Z1G4lFGiYmJpKSkcPbZZ3PrrbfSr18/3nzzTQBycnJwOBwsX76cjIwMkpKSWLlyJQAvv/wy55xzDomJiZxzzjnMmjWrsM/09HSMMdx00004HA6aNm1aWPf2229z8cUXU716dZo1a8Zjjz3GyZMnC+u9LyFJT0/nySefZOjQodSpU4dGjRrx7LPPluoYjx07xpAhQ7j22muZNWsWF1xwAY0aNeKWW27h7bff5v3332fq1Kke+9SsWZMGDRrQsGFDOnTowOTJk5k+fTovvPACa9as8Whbp04dGjRo4PFITEwMGM+iRYto164dycnJ1K9fn6ysLA4cKLr+sLj31h9/syvcLzMJ9HnMmzePWrVqeexX0tgOh4OZM2fSu3dvatasSbNmzZg/X7f7FhERkYqnSicw3t0Btiwd7FhWfH16N+ejuH2860Uqqaw05/PqnYHbuOpcbSU4iYmJhZdUGONMkIwdO5Ynn3ySbdu2kZGRweLFixkxYgQPPPAAmzdv5r777mPYsGEsXboUgA0bNmCtLZyZsGHDBgBWrFhBv379GDlyJFu3bmXOnDksXLiQRx99tNiYpkyZQtu2bfnkk0946KGHGDNmDB9++GHQx/TOO+9w8OBBvzNLLrzwQq644goWLFhQYj+DBw+mXr16LFy4MOixve3fv58+ffowcOBAtm3bxtq1a+nfv39hfUnvbSgCfR7GmMLPuDRjP/7449xwww1s2rSJW265hUGDBrFnz56Q4xMRERGJhiqdwFi1w3P7txmQe5/zUSodn/HcPq0lPJAPNy51PvwZZZ2PQPUiFZz339K8HsHvW5q2Vd369etZsGABXbp08SjPzs7myiuvJC0tjfr16zN58mTuuOMO7rnnHpo3b87w4cPp27cvkyZNAii8LME1M6F+/foAPPXUU4wZM4bbb7+dtLQ0OnXqxO9//3teeumlYuPq2rUrw4YNo2nTpgwfPpzmzZuzatWqoI/ryy+/BKBly5Z+61u1asUXX3xRYj8Oh4MWLVr4rBvRv39/atWqVfioXbs2mzdv9tvHN998w6lTp+jVqxeNGzemVatWDBo0iJSUFIAS39tQBPo8vAU79u23306fPn1o2rQpjz/+OPHx8bz33nshxyciIiISDVU2gXH8FKzd5Vl2ZXqInX0+23P7/MFgdImIiETG8uXLqVWrFtWrV+fSSy8lKyuL559/vrDeGMNFF13ksc/WrVv5zW9+41F22WWXsWXLlmLH+uijj3jyySc9vuzfdtttHDt2jP379wfcr23bth7bqampfPvtt8EeYlhZaz1mLQA8++yzbNy4sfDx6aefcu655/rdv127dlxxxRW0bt2am266iT/96U989913hfWhvrfhEOzYbdq0KXwdFxdHSkpK1D4PERERkVDFRzuAaPnga/j5pGdZ6wYhdvb9tqLXjnhofXvIcYlIjBhVpgvMIqpTp07MnDmT+Ph4UlNTiYuL82kT7KKa3l/sveXn5zN+/HhuvvlmnzrXDAR/EhISfMbJz88PKiaAFi1aALBlyxY6dOjgU79ly5bCNsXJz89n+/btZGRkeJSfccYZHut8FMfhcLBy5Uo+/PBDVq5cyezZs3n44Yd57733PBID3op7b40xWOt5jrmvK1JW3mOX9fMQERERiQVVdgaG9+UjAI5wTJpodj0kh5oJEREpWXJyMunp6TRq1Mhv8sKf8847j3Xr1nmUrV27llatWhVuJyQkkJeX59Gmffv2bNu2jaZNm/o8HI7I/S+ka9eunHbaaTzzzDM+dR9//DGrVq2iX79+JfYzc+ZMDh06xE033VTmmDIyMvjd737Hhg0bSE1N5Y033gCCe2+9paSksHdv0SrS+/fv99gG/5+Ht1DGFhEREamoquwMjJydEer4/MER6lhEJDjev+wDjB49mt69e9O+fXu6du3K8uXLef3111m8eHFhm7S0NFatWkXHjh1JTEykbt26jBs3juuuu47GjRvTu3dv4uPj+fzzz1m/fn2Z1ngoSXJyMjNnzuSWW25hyJAhDB8+nPr167Nu3TpGjx5Nx44dfW6PeuTIEfbv38/JkyfZvXs3f/nLX3jxxRcZMWIEl19+uUfbH3/80ecSmJo1a/qdufLhhx/yz3/+k6uuuoozzjiDjz/+mD179tC6dWsguPfWW+fOnXnxxRfp0KEDDoeDRx99lOrVq3u08fd5eAtlbBEREZGKqkrOwNj5I+QeikDHNc+GtKsi0LGISPD8XbrQo0cPpk2bxpQpU2jdujXTpk3jpZdeolu3ojshTZ48mdWrV9O4cWPat28POGdCLF26lJycHDIyMsjIyGDSpEk0adIk4Hj+xvcuGzBgQImXcPTs2ZP33nuPb7/9liuuuIIWLVqQnZ3NXXfdxYoVK4iP98zBT5w4kdTUVM455xxuueUWcnNzWbx4MVOmTPGJ5c477yQ1NdXjESghU6dOHdatW8d1111HixYtGD16NOPGjaNPnz5Bv7fexz958mSaNm2FCTs2AAAgAElEQVRKVlYWvXv35s4776RBgwY+bVavXk2jRo0KPw9voYwdqExEREQk1hl/v9RVVMYYG8zxvLIRxuX4lpf67iOTvf4BmPEoXPZEye0gpq+vF4mUJlOdz4H+1kqqDyd/axBI+cnMzKRVq1ZMnz492qGIH8X9fRTUVcoMSLD/jhCJhmHDhgHov5sS03SeSnHC8W+IKnkJyXu5YejkoJ/V5c8fFIaORUQqt8OHD7N9+3Zd5iAiIiIipVLlLiE5kQf/3hOGjj7zunVqoyyoG9yK9iIiVVnt2rX55ptvqFevXrRDkUrMGHOTMWaxMf/f3t3H2Vzn/x9/vGYUxhgXuc7FaEOIVvqGdEGuatZVKeWiGF8XUb4lJHxrjbZtN7FpJX5FJtmobLSxCgmJdb1C1heDLZIlRDTMvH9/nDPHnHFm5gwzc2bmPO+327nN+bw/789nXp/3nPM573md9+f9sYNm9rOZ7TKz35tZdKhjExERkcsTdgmMTYf9b59aMeoydpKSDDvf8S9rpMk7RURECpDhwAXgWeAeYCowGPgslEGJiIjI5Qu7S0hWZ7h85M5aMP+bHO5k79/g7H8uLhcvC9fff8WxiYiISK7p6Jw7lm55lZn9CMwys1bOuS9CFJeIiIhcprAbgfFVhstH7qh5GTvZnuHykfq94KqSgeuKiIhIvsuQvEizATDg2nwOR0RERHJBWCUwTv0C/zziX3ZbjZzu5N+QtMS/7EZdPiIiIlIItAIckNOxlyIiIlIAhFUCY8N3kJru7mjXl4fKpXK4kx2z8PR90qnc5AojExERkbxkZtcCCcBS59zmUMcjIiIiORdWc2CsyXD5yG3Vc7gDlwrbZ+ZaPCIiIpL3zKwUsBBIBnTPc8mx119/nR07doQ6DJFMDRkyJNQhiOSLsEpgrP23/3KOLx85uAJO7c+tcERERCSPmVkJ4BMgFrjTOXcoq/rjxo3zPW/VqhWtWrXKw+iksCgoyYuGDRuGOgQRkaB98cUXfPHFF7m6z7BJYBw/CzvT3TjEgOY5ncIr4+SdIiJhbOjQoWzfvp0VK1aEOhSRgMysGDAfuBlo65zbmd026RMYIhlNnTo11CGIBKTXphREGb8ISEhIuOJ9hs0cGGszXD7SoCKUy8mNQ84eg/+bn6sxiYjkpsTEREqXLp2vv9PM8mzf8fHxdO7cOcfbJSQk0KhRo1yJoVWrVkRERBAREUHx4sW5/vrrGTNmDMnJyX710tbv37/frzyzY/jhhx8oUaIEsbGxuRKnXMo8L86/4Jm4s4tzbkNoIxIREZErFTYJjPXf+S+3yOn8FztnQ0q6DmuZ6644JhGR3OScy9OEQmGSW+1gZvTr148jR46wd+9eJkyYwNSpUwN+g1CsWDHGjh0b1H4TExPp0qULJUqU4NNPP82VWOUSU4EHgInAWTNrlu6h26iKiIgUQuGTwMhwxWszb9el78IAlf/6G5honp9pz78Y5l/n5L48iVMkXPRdCLUm+z8ke6tWraJFixaULl2asmXL0rx5c3bu3MnKlSvp168fZ86cISIigsjISMaPHw/A+fPnGTVqFDVq1KBUqVI0a9aMzz77zLfP1NRU+vfvz3XXXUdUVBR169ZlwoQJfr83NTWVESNGUL58ea655hqGDRtGSkqKb/3s2bOpUKEC58+f99uuV69edO3aNdPjmT59OvXq1aNkyZJUrFiRe++9l9TUVBISEkhMTGTRokW+41m1ahUAo0eP5oYbbiAqKoratWszatQo34iIxMREEhIS2LFjh2+7d955B4BTp04xcOBAKleuTExMDK1bt2bTpk3ZtnlUVBQVK1akevXq3HfffbRt29av/dIMHTqU999/ny1btmS7z5kzZ/Loo4/yyCOP8NZbb2VbXy7LPXhuGzYW+CrDQ/c/FxERKYTCYg6MU7/AN0f9y/6rmufniv2en61j061MWuz/Myu144Krk35fwWwjUsSlvfcyah2bj0EUMikpKXTt2pUBAwbw3nvvkZyczObNm4mMjKRly5a8+uqrjB07ln379uGcIzo6GoC+ffuSlJTE3Llzufbaa1m8eDGdO3dmw4YNNGrUiNTUVKpXr86HH35IhQoVWL9+PQMHDqRChQrEx8cD8MorrzBjxgzeeustGjVqxJQpU5gzZw5NmzYF4MEHH+Spp55i4cKFPPDAA4AnYbBgwQLmzZsX8Hg2bdrEE088wezZs2nZsiUnTpzg888/B2DEiBF88803/Pjjj7z77rs45yhfvjwA0dHRzJo1i2rVqrFz504ee+wxSpQoQUJCAg899BDbt29n0aJFrFy5EuccZcqUASAuLo7y5cuzePFiypUrR2JiIm3atOFf//oXlStXDupv8M9//pM1a9ZQu3btS9bdeuutdOvWjZEjR7Js2bJM97F69WqOHz/OPffcQ8OGDfnd737HsWPHuOaaa4KKQYLjnLv0jyQiIiKFWlgkMDYd9nwFk6buNZfOfzGrSw52eP190OWvwde/f1EOdi4SXg48GeoIsvandfDqPy4tf6oZDGt+5fVz4tSpU5w8eZKOHTv65k6oW7eub32ZMmUwMypWrOgr27dvH3PnzuXAgQNUr+65dm7IkCEsXbqU6dOnM2XKFIoVK+Y3cWHNmjXZtGkT7733ni+BMXnyZEaNGkW3bt18y+kvfShRogQ9e/Zk5syZvgTGnDlzKFOmDHFxgZO2Bw8eJDo6mk6dOlGqVClq1Kjhm7uiVKlSlCxZkp9//tnveAC/yzRq1qzJ6NGjmThxIgkJCZQoUYLo6GiKFSvmt93nn3/Otm3bOHr0KMWLFwc8c2V8/PHHzJ49mxEjRmTa7tOnT+ftt9/m/PnzJCcnExkZyRtvvBGw7osvvkiDBg347LPPaN++fcA6M2fO5OGHHyYyMpLY2FiaNWtGYmIiTz/9dKYxiIiIiEiYJDAyzn9xa7Ur3GHjgVe4AxEpLIY1z1niIaf1c6JcuXL06dOH9u3b06ZNG9q0acMDDzxAjRqZ3xN68+bNOOdo0KABzl1M5SYnJ3P33Xf7lqdNm8aMGTM4cOAAZ8+e5fz5874kyalTpzh8+DDNm188MDOjWbNmfPvtxRmSBwwYQNOmTTl06BDVqlXj7bffpm/fvkREBL5asV27dtSqVYvY2Fg6dOhA+/btuf/++30jRzLz4YcfMnnyZPbs2cPp06dJSUkhNTU1y202b97MmTNnqFChgl/5L7/8wt69e7Pc9uGHH2bcuHGcPHmSP/7xj5QrVy7Ty2J+9atfMWDAAJ599tmACYyffvqJDz74wO/OLb1792bSpElKYIiIiIhkIywTGP91JQmM0jWhVrsrikdE5HLNnDmTYcOGsWTJEj7++GPGjh3LwoULadcu8HkpNTWViIgINm7cSLFi/qf8kiU9Q9HmzZvHsGHDmDRpEi1atCAmJoYpU6awYMGCHMXWuHFjmjRpwqxZs+jSpQsbN25kzpw5mdaPjo5m8+bNrFq1iqVLl/KHP/yBMWPGsHHjRqpUqRJwm3/84x/06NGDhIQEOnToQNmyZVm4cCEjR47MMrbU1FSqVKnCl19+6ZfIAYiJicly2zJlyvguGZk9ezYNGzbknXfe4dFHHw1Y//nnn6dOnTq8++67l6ybM2cOP//8My1btvSLIzU1lbVr19KiRYssYxEREREJZ0U+gXHuAmz7wb/s1iuZe7zRf0NE5BXFJCJyJRo1akSjRo0YOXIkcXFxJCYm0q5dO66++mq/iTUBmjRpgnOOw4cPc9dddwXc35o1a2jevDmDBw/2le3Zs8f3PCYmhqpVq7Ju3Tq/e3mvX7+eatX8M8IDBgzg5Zdf5ujRo9x+++3UqVMny2OJiIjw3SN83LhxVKpUiU8++YT+/fsHPJ41a9ZQvXp1xowZ4yvLeOvSQNvdfPPNHDlyBDMLOH9FsIoVK8aYMWN49tln6d69OyVKlLikTqVKlRg+fDjPPffcJQmJmTNnMnToUAYNGuRX/uyzzzJjxgwlMERERESyUOTvQrLtCCSn68dWj4FqpS9zZxYBN/bLlbhERHJq//79jB49mrVr13Lw4EFWrFjBtm3baNiwIQCxsbGcO3eOZcuWcezYMc6ePUudOnXo2bMnffv2Zf78+SQlJbFp0yYmTpzoG2FRt25dNm/ezJIlS9izZw8vvPCC744faZ588klefvll5s+fz+7du3nqqac4fPjwJTH26NGD77//nmnTptG/f/8sj2fRokW89tprbN26lYMHDzJnzhxOnz5NgwYNfMezfft2du/ezbFjx7hw4QJ169blu+++4y9/+QtJSUm88cYbzJ0712+/sbGxHDhwgC1btnDs2DGSk5Np27YtLVu2pEuXLixZsoT9+/ezdu1axo0bx5o1a3L0d+jZsydmxp///OdM6wwfPpxz5875jWLZtm0bGzduZODAgTRo0MDv0bt3b+bNm8eZM2dyFIuIiIhIOCnyCYzNGfrXt1S9gp3VjoPS1a8oHhGRyxUVFcXu3bvp3r079erVIz4+nkceeYRnnnkGgBYtWvDYY4/Ro0cPKlWq5LsV6qxZs4iPj2fUqFHUr1+fTp06sXr1amrVqgXAoEGD6N69O7169eLWW2/l4MGDl0xqOXz4cOLj4xkwYADNmzfHOUfv3r0viTE6Opru3btTvHhxHnzwwSyPp2zZsixYsIB27dpRv359Jk2axIwZM7jtttsAz2iO+vXrc8stt1CpUiW++uorOnbsyMiRIxk2bBg33XQTy5cv54UXXvDbb7du3YiLi6NNmzZUqlTJl+BYvHgxd999NwMHDuSGG27g4YcfZvfu3ZeMIknPzC4pu+qqq3jiiSeYMGGCL+GQsV6pUqX47W9/yy+//OJbN2PGDOrVq+dLOKXXsWNHnHO89957WbaZiIiISDizjNcCF2Zm5jIez8BP4NN087ONbwV9brq4XGuy56ffnRAmXtphBaDLQri+c26EKhKW0r/fAr738pGZXTIXguSOuLg4atSowfTp00MdilymrN4f3nWZfFAWboH6ESLguXsTwNSpU0MciYhI4ZUbfYgiPQeGc5eOwLg58Lxw2YuuBtcFvhWgiIjAiRMnfBNybtu2LdThiIiIiEgRU6QTGN/+BEd/vrhcohjcUCHz+lm6sR9EFOnmEhG5Ik2aNOHHH3/kpZdeon79+qEOR0RERESKmCL9H3nG0Rc3VYarLvcGIjf+9xXHIyJSlCUlJYU6BBEREREpwor0JJ5bvvdfvuzLRwDKxF5JKCIiIiIiIiJyBYp0AiPjCIwmwdyB5OzxPIlFRERERERERC5fkU1gnLsAO476lwU1AmP7zDyJR0REREREREQuX5FNYOw8ChdSLy5XLw0VS2WzUWoKbH09T+MSERERERERkZwrsgmMbT/4LzeuHMRGSYvh1P68CEdERERERERErkDRTWAc8V++KZgExpYpeRKLiIiIiIiIiFyZsElgZDsC4/i/4MBneRaPiEhRM3ToUFq3bh3qMMJOQkICjRs3DnUYIiIiIvmuSCYwTifDngw3E7mxUjYbae4LESnkEhMTKV26dL7+TjPLs33Hx8fTuXPnHG+XkJBAo0aN8iCi3NW6dWv+53/+J8fbjRw5kpUrV+ZBRCIiIiIFW7FQB5AXtv8ALt3yr8pBTPHM68e4E7BjVl6HJSKSp5xzeZpQKExC2Q7nz5/nqquuyrP9R0VFERUVlWf7FxERESmoiuQIjJxO4NnbvQHJP+VdQCLip9bkUEdQeK1atYoWLVpQunRpypYtS/Pmzdm5cycrV66kX79+nDlzhoiICCIjIxk/fjzg+Yd61KhR1KhRg1KlStGsWTM+++ziJXOpqan079+f6667jqioKOrWrcuECRP8fm9qaiojRoygfPnyXHPNNQwbNoyUlBTf+tmzZ1OhQgXOnz/vt12vXr3o2rVrpsczffp06tWrR8mSJalYsSL33nsvqampJCQkkJiYyKJFi3zHs2rVKgBGjx7NDTfcQFRUFLVr12bUqFEkJycDnlEoCQkJ7Nixw7fdO++8A8CpU6cYOHAglStXJiYmhtatW7Np06Ys27t27dokJCTwyCOPULp0aapWrcrEiRP96kRERDB16lS6detGdHQ0Y8eO9f2tmjdvTsmSJalSpQpPP/00Fy5cADyjS1auXMnrr7/ui/PgwYMA7Ny5k44dOxITE0PlypXp2bMnR45cvC4y4wiT+Ph4OnXqxGuvvUb16tUpX748/fr149y5c1kem4iIiEhhUzQTGBnnv8ji8pHi7izxqdn8N1U77sqDEhFax2a9LFlLSUmha9eu3HnnnXz99desX7+ep556isjISFq2bMmrr75KVFQUR44c4fDhw4wYMQKAvn37snr1aubOncuOHTvo06cPnTt35uuvvwY8yYnq1avz4YcfsmvXLn7/+9/z0ksv8fbbb/t+9yuvvMKMGTN48803Wbt2LSkpKcyZM8e3/sEHH8Q5x8KFC31lp06dYsGCBfTv3z/g8WzatIknnniChIQEdu/ezeeff84999wDwIgRI+jevTtt27b1Hc9tt90GQHR0NLNmzWLXrl288cYbzJs3jxdffBGAhx56iOHDh1OvXj3fdg899BAAcXFxfP/99yxevJitW7dy55130qZNG7/kQCB/+tOfaNiwIVu2bGH8+PGMGTOGBQsW+NUZP348v/nNb9i+fTuPP/44hw4dIi4ujqZNm7J161ZmzpzJe++9x+jRowGYPHkyLVq0ID4+3hdnjRo1+P7777nrrrto3LgxGzduZPny5Zw5c4YuXbr4/b6MI0xWr17Njh07WL58Oe+//z4fffQRkycrUygiIiJFjHOuyDw8h+PcHW87V/PVi48N37lMjZ70hnOvcPExOfricxEpstLOF9la81v/c0TaY81vc6d+Dhw/ftxFRES4VatWBVw/a9YsV7p0ab+yvXv3uoiICPfvf//br7xr167u8ccfz/R3Pfvss65du3a+5WrVqrmXXnrJt5yamurq1q3rWrdu7St74okn3L333utbnjp1qqtatapLSUkJ+Dv++te/urJly7rTp08HXN+3b1/XqVOnTGNMM23aNFenTh3f8rhx41yjRo386ixfvtyVLl3anTt3zq/817/+tZswYUKm+46NjXXt27f3K+vfv7+74447fMtm5p588km/OmPGjHF169b1K5s1a5YrUaKEO3v2rHPOuVatWrmhQ4f61Xn++edd27Zt/cqOHz/uzMxt2LAh4PH17dvX1axZ06WmpvrKBgwY4Pf3y6ms3h/edSH/zM+LR9DnBQk7gwcPdoMHDw51GCIihVpu9CGK3BwYp36BAycvLkcYNKyYSeXUCwxK9R8mzU2PwcZX8iw+ESlkbhvneeRV/RwoV64cffr0oX379rRp04Y2bdrwwAMPUKNGjUy32bx5M845GjRokPYPGgDJycncfffdvuVp06YxY8YMDhw4wNmzZzl//jyxsbGAZyTF4cOHad68ua++mdGsWTO+/fZbX9mAAQNo2rQphw4dolq1arz99tv07duXiIjAg/3atWtHrVq1iI2NpUOHDrRv357777+f6OjoLNvhww8/ZPLkyezZs4fTp0+TkpJCampqltts3ryZM2fOUKFCBb/yX375hb1792a5bYsWLS5Z/uijj/zKmjZt6re8a9cuv/YCuP3220lOTmbPnj3ceOONAX/Xpk2bWLly5SWTsZoZe/fu5ZZbbgm4XYMGDfxGZVSrVo3169dneVwiIiIihU2RS2B88x//5evKQcnM5lLbPZ9a7Lu4HHk1NB2mBIaIFFgzZ85k2LBhLFmyhI8//pixY8eycOFC2rVrF7B+amoqERERbNy4kWLF/E/5JUuWBGDevHkMGzaMSZMm0aJFC2JiYpgyZcoll0lkp3HjxjRp0oRZs2bRpUsXNm7c6HeZSUbR0dFs3ryZVatWsXTpUv7whz8wZswYNm7cSJUqVQJu849//IMePXqQkJBAhw4dKFu2LAsXLmTkyJFZxpaamkqVKlX48ssv/RI5ADExMTk6zkBKlSoVVD3nsp5oNTU1lY4dOzJx4sRL4qxcOfMJnTJOGmpm2SZ1RERERAqbIpfA2JFhAs9MR184B+v/4F9W/xGIrpYncYmI5JZGjRrRqFEjRo4cSVxcHImJibRr146rr77ab2JNgCZNmuCc4/Dhw9x1110B97dmzRqaN2/O4MGDfWV79uzxPY+JiaFq1aqsW7eOVq1a+crXr19PtWr+58wBAwbw8ssvc/ToUW6//Xbq1KmT5bFERETQqlUrWrVqxbhx46hUqRKffPIJ/fv3D3g8a9asoXr16owZM8ZXtn//fr86gba7+eabOXLkCGZG7dq1s4wpo3Xr1vktr127lvr162e5Tf369fnggw/8ylavXk3x4sX51a9+lWWcH3zwATVr1iQyMjJHcYqIiIgUdUVuEs8dR/2XM01gHFgKR7emKzD4r6y/wRMRCaX9+/czevRo1q5dy8GDB1mxYgXbtm2jYcOGAMTGxnLu3DmWLVvGsWPHOHv2LHXq1KFnz5707duX+fPnk5SUxKZNm5g4caJvhEXdunXZvHkzS5YsYc+ePbzwwgu+O36kefLJJ3n55ZeZP38+u3fv5qmnnuLw4cOXxNijRw++//57pk2blunknWkWLVrEa6+9xtatWzl48CBz5szh9OnTNGjQwHc827dvZ/fu3Rw7dowLFy5Qt25dvvvuO/7yl7+QlJTEG2+8wdy5c/32Gxsby4EDB9iyZQvHjh0jOTmZtm3b0rJlS7p06cKSJUvYv38/a9euZdy4caxZsybLONetW8cf//hH9uzZw5tvvsm7777L008/neU2Q4YM4dChQwwePJhdu3axaNEiRo8ezdChQylRooQvzvXr13PgwAGOHTsGwOOPP87Jkyfp3r0769evJykpiWXLljFo0CDOnDmT5e8UERERKerCM4HhHKxN8C+rcx+Ur5dncYmIXKmoqCh2795N9+7dqVevHvHx8TzyyCM888wzgGduhscee4wePXpQqVIl361QZ82aRXx8PKNGjaJ+/fp06tSJ1atXU6tWLQAGDRpE9+7d6dWrF7feeisHDx703cEkzfDhw4mPj2fAgAE0b94c5xy9e/e+JMbo6Gi6d+9O8eLFefDBB7M8nrJly7JgwQLatWtH/fr1mTRpEjNmzPDdbWTAgAHUr1+fW265hUqVKvHVV1/RsWNHRo4cybBhw7jppptYvnw5L7zwgt9+u3XrRlxcHG3atKFSpUq+BMfixYu5++67GThwIDfccAMPP/wwu3fvvmQUSUZPP/0027Zto0mTJjz//PO88MIL3Hfffb71gS4JqVatGn//+9/ZunUrTZo0oX///vTq1ct3txTw3Gnl6quvpkGDBlSqVImDBw9StWpV1qxZQ2RkJPfeey833nijL+lRvHjxLOMUERERKeos4zW2hZmZuetec1xId9nvPwdB2RIZKu5bBB919C/r+Q+oeqvn+URvZ3R40WkbEfFnZpfMMSC5Iy4ujho1ajB9+vRQh3LFateuzdChQ7MdcVHUZPX+8K7LfCKPQszMnM4LEsiQIUMAmDp1aogjEREpvHKjD1Hk5sBIn7y4tnSA5IVLhS/H+hUts460TUteiIjIZTlx4oRvQs5t27aFOhwRERERKWKKXAIjvYCXj+yaC0f/6Vf0SsTvaJs/IYmIFFlNmjThxx9/5KWXXsp2ksvCIqs7hoiIiIhI/gqvBMb5M7BqlF/RQnuYb+ym/AtKRKSISkpKCnUIuW7fvn3ZVxIRERGRfFGkExgNMiYw1r8Mp7+9uBxxFZNsfL7GJCIiIiIiIiI5V+TuQpJe/fQJjBP7YOPL/hVufpL9VidfYxIRERERERGRnCuyCYzoq6F6ae+CS4VP+8GFcxcrRFWG5s+FJDYRERERERERyZkim8Codw345l7bOhW+Xelf4Y4/QPGYfI9LRERECq6tW7dy9uzZUIchIiIiARToOTDMrDrwKtAWMGAZ8JRz7t/ZbXvDNd4nP/wTVj3jvzK2AzTsk7vBikihUqtWLd1hQiQTtWrVCnUIueJy+hHr7ulHYqWSRDdtSJ+xz3D99dfnU7QiIiKSnQKbwDCzksAK4CzwiLf4ReBzM2vsnMvy65F6FYCf/wMLu8KFdFWvLg3t3kw3PENEwtH+/ftDHYKI5KHL7Ue0SylFu8Nw+uOvSVz5MNUHPMSg0SPzKWoRERHJSkG+hGQgEAt0cc79zTn3N6Czt2xQdhs3jDkBCzrDqf3+K+7+M8TUyO1YRUREpGC5on5EdEQx+v5UksjX32f6SxPyNFAREREJTkFOYHQC1jnnktIKnHP7gTVAl6w2rOK+pcmqu+HwWv8VNw0J+0tHvvjii1CHUOCpjbKnNsqe2ih7aqPsqY2uyGX3I9Jr/UsJvn1zHnv27Mn9CAs4vf78fffdd6EOocDQa8Of2sOf2sOf2iN3FeQERkNge4DyHUCDzDYalfIsK1JuIPI/W/xXXHsHtP5TrgZYGOkNlD21UfbURtlTG2VPbZQ9tdEVuax+RCDdTl5F4ovhNwpDrz9/hw4dCnUIBYZeG/7UHv7UHv7UHrmrICcwygM/Big/DpTLbKMh7o9Ecca/sNpt0PVjiLw6VwMUERGRAuuy+hGBlI4oxulN23V3EhERkRArsJN45prYDtB5PlxVKuDqAxe8k3lOzMeYREREpFCp9e8T9OnThwoVKoQ6lHyzYcMGfvjhh1CHISIi4mPOuVDHEJCZfQ985JwbnKH8deAB51zlANsUzIMREREpQpxzBf5WXupHiIiIFDxX2ocoyCMwduC5fjWjBsDOQBsUhg6ViIiI5Av1I0RERIqYgjwHxsdAczOLTSvwPm8JLAxJRCIiIlJYqB8hIiJSxBTkS0iigK3AWeA5b/F4oBRwk3Pu51DFJiIiIgWb+hEiIiJFT529LrkAAA2PSURBVIEdgeHtWNwN7AbeAWYDe4E26nSIiIhIVtSPEBERKXoKbAIDwDn3rXPuQedcWedcGedcN+fcwfR1zKy6mX1oZifM7KSZzTezGqGKOZTM7AEz+8jMDprZz2a2y8x+b2bRGeqVNbO3zOyomZ02s6VmdmOo4g41M1tiZqlmNj5DeVi3k5nFmdlKM/vJ+95ab2at0q0P9/ZpaWafmtkRMztlZpvMLD5DnbBpIzO71sz+bGZfmdkZ73uqZoB6QbWJmRU3swlmdsh7PvvKzO7In6PJG8G0kZm1MbM5ZrbPe9x7zGyqmVUMsL8i10a5Tf2InAm2HxGuMusvhJPs+gbhJJh+QFGV25/5hVluf7YXdsG+NjJsM81b751gfkeBTmBkx8xKAiuAusAjQG+gDvC5d124GQ5cAJ4F7gGmAoOBzzLU+wRoDzwO3A9cBawws2r5F2rBYGY9gMZAoGupwradzGwQsADYAHQFHgA+AKLSVQvn9mkELMUzEXJ/4D5gPTDD23ZpwqmNrsfzOjkOrCLwewqCb5OZwH8D/wv8BjgMfGpmjXM/9HwTTBsNAioAvwM6AL8HOgNrzXNJRHpFsY3ylfoRlwi2HxF2sukvhIUg+wZhIQf9gKIqtz/zC7Pc/mwv7IJ9bQCeRCDQCzgZ9G9wzhXaB/AkcB6ona4s1lv2VKjjC0F7XBOg7BEgBWjlXe7iXb4zXZ0Y4BjwaqiPIZ/bqxyeDv9DQCowPt26sG0noBbwMzA0izph2z7eY/09cA4omaH8K2BNuLcRnn+qU4Cal/O6AW7yvicfTVcWCewCFoT6+PK4jQKdx+/wtkffcGqjfPo7qB/h3x7Z9iPC8ZFVfyFcHsH0DcLpEUw/IFweV/qZX5QeV/rZXtQembVHuvXFgK+BUUAS8E4w+y3UIzCATsA651xSWoFzbj+wBs+bJqw4544FKN4AGHCtd7kTcMg5tyrddqeAvxF+bfZHYJtzbl6AdeHcTmknm+lZ1Ann9gHPNwjJzrmzGcpPcnFkW2fCu40CCfZ10xlIBt5PVy8FmAt0MLOr8ifc/JfFeRwunschjNsol6kfkU6Q/YhwlFV/IVwE0zcIJ8H0A8JduPcVfXLw2R5unsHzfnklJxsV9jdYQ2B7gPIdeO7zLtAKz9CdtHveZ9VmNYvgMKaAzOx2PEOFH8+kSji3U0s83+L28F6jd97M/s/MhqSrE87tAzALMDN7zcyqmlkZMxuAZ8LASd46DQjvNgok2NdNAyDJOXcuQL2r8QxPDCetvD+/SVemNsod6kdkrxWefsQ32dQrkoLoL4SLYPoG4WQW2fcDwl249xWz08r7c2dWlYoqM7seGAsM9n4BE7TCnsAoD/wYoPw4nuF+Yc3MrgUSgKXOuS3e4qzaDMKg3bzfTE4DJjjn9mRSLZzbqRqe68FfxjNEsh2e65+nmNlQb51wbh+cczuA1niuef0OT1v8GXjMOfeBt1pYt1Emgm2T7OqVz+W4Cizv5Imv4unwLUi3Sm2UO9SPyEKGfsTmUMeT34LsL4SLYPoGYSPIfkC4Uz8oExk+2xeGOJxQeQP4MP0InWAVy4NgpAAws1J43hDJQL8Qh1PQjAJK4PkAlktFANF4rq1PO6l+YWa1gdF4PqDDmjdrPB/PdXsD8VwH2wWYbmbnnHPvhTI+KRrMLBLPJSFVgducc6khDknCiPoRgPoL6alvkI76AXK59NkOZtYbaAr0uJztC3sC40cCZ+8yy/iFBTMrgWfW31g8E+ccSrc6qzZLW19kmefWeGPwXMtZwttW5l1d3MzKAD8R3u10DM/w82UZyj/Dc219ZcK7fQBewtOp7+ycu+AtW2FmFYDJwHuojQIJtk1+BALdciut3vEA64oUMzPgHTzDkeO83/alF/ZtlEvUjwggm35EWAi2vxBG/3xk2zdwzh3J/7BCJph+QLhTPyiDID7bizxvcnwinrmFznvPpYYnSXqVd/lMuvfVJQr7JSQ78FxflVEDwvd6omJ4MsI3A/c65zK2Q1ZtdtA593Mehxhq1wHFgXfxnDh/xNPRd8BI7/MbCe92CuZkGs7tA57XyLYAJ9f1wDVmVgm1USDBtskOoLb3H4b0GuLpMIbDUO7pwIPAQ865LwKsVxvlDvUjMgiiHxEugu0vhIuw+0crG8H0A8Kd+kGXyu6zPRxUACriGdmW/txaHc+dno4DcVntoLAnMD4GmptZbFqB93lLwvB6Im9W7y94JoXp4pzbEKDax8C1ZnZHuu1i8MwUHA5ttgXPNYut8bRT2sOA2d7newjvdvrI+7NDhvJ7gW+937CEc/sAfA809nb002uOZxjpcdRGgQTbJn/DMxHlg+nqRQLdgU+dc+fzJ9zQMLOJeIbs93XO/S2TamHdRrlI/Yh0guxHhItg+wvhIpi+QTgJph8Q7tQPSifIz/Zw8D2e82fGc+sPwFLv8y+z2kFhv4TkTTyzQi80s+e8ZeOBA8D/C1lUoTMVeAD4HXDWzJqlW/etc+47PCeTdcC7ZvYMcALPtYsAE/Iz2FDw3r7pksliPH02DjjnVnuXw7adnHOLzewLPNdxVgT24fmnqC3Q11stbNvHawqe21d+YmZTgbN4rn19CJjknLsQjq8hM+vmfXoLnk5+nJkdBY56J2kKqk2cc1vNbB7wqpldjefe4EPwDGe/rOslC4rs2sjMRgHDgBnA3gzn8aPOuX1QtNson6kf4S+YfkRYCLa/EC6C7BuEk2z7AaEMLj/k1md+UZBbn+1FRRCvjUDn1nPAkaDOrc65Qv3AM9zkAzxvipN4hj3WDHVcIWqLJDz36A70eD5dvbLAW8B/gNN4rl+8MdTxh7jtUoCEDGVh2054Jur6M3AYzzcJW/EMd1P7XDz+DsDnwBHvuWczMAiwcG0jIDWT88/nOW0TPEO3XwEOAT8Da4E7Qn2Med1GwIoszuMzw6GNQvA3UT/iYlsE1Y8I50eg/kK4PILpG4TTI5h+QFF+5OZnfmF/5OZne1F4BPPaCLDNPiAxmP2bdwMRERERERERkQKrsM+BISIiIiIiIiJhQAkMERERERERESnwlMAQERERERERkQJPCQwRERERERERKfCUwBARERERERGRAk8JDBEREREREREp8JTAEBEREREREZECTwkMEckRM0sN4rHPW/fttOciIiIiGZlZnwx9iF/MbI+ZvWhmxdPVu8u7/ryZXR9gP9+a2cxMfkcv77ab8vJYRCTvFQt1ACJS6DTPsLwA2Ar8FjBv2S/en+OBmHyKS0RERAonBzwAfAeUBu4DRgPRwJMZ6kbg6V/0DLCPzDzqXf9rM2vonNuRG0GLSP5TAkNEcsQ5tz79spn9AvzHObchQN2kfAtMRERECrN/OufSRm0uN7O6QD8uTWB8BnQ3s5ecc19nt1Mzqwa0Af4O3Av0AZ7JvbBFJD/pEhIRyTNmNsvMktIt1/IO4RxkZr83s8NmdsrMZptZCTO73syWmNlPZvZ/ZvZogH3eZGYfm9lxM/vZzL40s9vz98hEREQkj20GosysQroyB0wBvgd+F+R+HsUzQvS3wFdALzOzrDcRkYJKCQwRyUuOwEM6nwWq4ulUPAc8BEwH/gp8AnQFtgEzzax+2kZmdjOwBigL9AfuB44By8ysSd4dhoiIiOSz2sBJPJ/z6Z3Fk7zoaGa3BrGfR4FvnHObgHeAKkD73AxURPKPEhgiEgp7nHPxzrmlzrnJwN+A3sBLzrkpzrnlwH9z8ZrYNBOA/UBr59xfnXNL8CQ79uFJhIiIiEjhFGlmkWZW1sz64ZkHY6xzLv0XIWkjJ94CkoAXs9qhN8FxA57EBcD7eObp6pOrkYtIvlECQ0RCYUmG5V3en5+lFTjnTgA/ADUAzKwEcCfwoXc50swigUhgmXediIiIFD4G/As4DxzHk6CY7px7I1Bl59wFYBzQxszuzmK/fYAU4F3vdieBhUAXMyuda9GLSL5RAkNEQuHHDMvJWZSX8D4vjydZ8RyeDk7aIxl4As9lJSIiIlL4OKALcAueiTaXAo+bWe8stpkD7CCTuTDM7Co8l6iuBc6YWRkzK4Pn7mklge65F76I5BfdhURECosTQCqeybsSuTiMVERERAq/HWl3ITGzFXjmwppgZvOdc2czVnbOOTN7DphvZp0D7K8Tni8/WnLpFyQOz+iMGbl5ACKS95TAEJFCwTn3s5mtBm5yzm0JdTwiIiKSN5xzyWY2Es/lHkOAiWmrMtRbYGYbgRe49IuNvsBpoDOeL0AyrutjZrV1y3eRwkUJDBEpTJ4GVprZZ3i+NTkMVABuBiKcc2NCGZyIiIjkDufc38xsAzDczKZ4iwONvhxLujm0AMysEnAP8I5z7ouMG5jZETxJjEeBhFwMW0TymObAEJErldmtUtOvz2o5q3K/fXtHXvwX8B9gMvAp8CpwI7AqyHhFRESkcPhfoDLwmHf5kr6Cc24Z8AX+fYYeeObNmhlop865fwFf4UlgiEghYv53JhIRERERERERKXg0AkNERERERERECjwlMERERERERESkwFMCQ0REREREREQKPCUwRERERERERKTAUwJDRERERERERAo8JTBEREREREREpMBTAkNERERERERECjwlMERERERERESkwPv/m0y9bUIr1bIAAAAASUVORK5CYII=" id="839" name="Shape 839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0" name="Shape 8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3" y="1916832"/>
            <a:ext cx="4464496" cy="1706326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Shape 841"/>
          <p:cNvSpPr txBox="1"/>
          <p:nvPr/>
        </p:nvSpPr>
        <p:spPr>
          <a:xfrm>
            <a:off x="971600" y="4134179"/>
            <a:ext cx="6912767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Reactions occur with certain probabilities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mRNA and protein given as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absolute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molecule count (discrete)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 by Gillespie algorithm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selects most probable next reaction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updates molecule counts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/>
          <p:nvPr/>
        </p:nvSpPr>
        <p:spPr>
          <a:xfrm>
            <a:off x="755576" y="-144760"/>
            <a:ext cx="7848872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Simulated temporal evolution of mRNA and protein in a stochastic model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BDAAAAHwCAYAAABQRJ8FAAAABHNCSVQICAgIfAhkiAAAAAlwSFlzAAALEgAACxIB0t1+/AAAIABJREFUeJzs3Xl4lOW9+P/3DQgECCgiKrIEvxEEoRyEY11aBVFb41pFWrX9Cla04qmtB9RD6a8FraVVqUsFlx4VrNaluB7x69GqgMelnkJdADVFWVRcKC6ghC25f3/MJCRhkkzCJDMJ79d1zTXPPM99389nnnnEyWfuJcQYkSRJkiRJymWtsh2AJEmSJElSXUxgSJIkSZKknGcCQ5IkSZIk5TwTGJIkSZIkKeeZwJAkSZIkSTnPBIYkSZIkScp5JjAkSZIk7ZQQwnMhhHOzHYekls0EhiRJkqQ6hRBWhhA2hhDWhxA+DCHcGULokO24JO06TGBIkiRJSkcETogxdgYOBoYDP89uSJJ2JSYwJEmSJKUrAMQYPwT+HzCo0rGCEML/JHtoPBlC6FpRKYQHkr02PgshzA8hDKx0rCiEsDRZ770Qwr9XOnZiCOHvyXr/E0IYXGNgIVwXQvg4hPBFCOG18nMke4rcHEJ4KnmO50IIvSvVuz6EsDpZ739DCN+odKxVCOFnIYTllY7vlzx2YLLNdSGEN0MIZ+zUlZVUJxMYkiRJkuolhNALKAIWV9p9JnAOsBfQDphU6dgTwP8Buifr3FPp2H8C45M9OwYBzybPMRS4HRgPdAVuBR4LIeyWIp7jgG8AhTHGLsAYYF2lImcB04A9gdeqnf8V4GvAHsCfgD+HENomj00Evgt8O9nuucDG5NCZp4C7gW7A94CZIYQDa7xoknaaCQxJkiRJ6XokhPApsBB4Dphe6didMcZ3YoybgQeAfyk/EGOcHWPcGGPcClwBDAkh5CcPbwEOCiHkxxi/iDG+mtw/Hrglxvi3mPBHYDNwaIq4tgL5wMAQQogxvh1j/LjS8XkxxheS558CHFbekyLG+KcY4+cxxrIY43Ukki/9k/V+CEyJMS5Pln0jxvgZcCKwIsZ4VzK214CHAHthSI3IBIYkSZKkdJ0SY+waY+wbY/xxMllR7qNK2xuBTlAxDOM3yWEYnwMrSMyn0S1Z9nTgBGBVcnhHeYKiDzAxhPBp8vEZ0BPoUT2oGONzwE3ATODjEMItIYROlYq8V6nsV8Cn5e2EECaFEJYlh6l8BnSuFFsv4N0U16EPcGi12M4C9qnl2knaSSYwJEmSJKUrNKDO2cBJwNExxt2BgmQ75fNpLIoxnkpi6MmjJHpvQCLpcFUyYdI1xrhHjLFTjPH+VCeJMd4UYxwODCTRg+LSSod7VbyBRGKjK7AmOd/FpcDoZPt7AOsrvc/3SAx9qe49YH612DrHGC+q57WRVA9NnsAIIYwOITycnChnYwjhrRDCr6tlSAkh7B5C+M8QwtoQwpchhKdDCINqaleSJLV8IYT9Qgi/DyG8GEL4KoRQVnkyvkrlBoYQHgohfJD8HrEkhDAxhNA6G3FLu7hOJIZ+fBZC6Ehi2EkECCHsFkI4K4TQOcZYCmwASpP1/gD8KIRwSLJsx+SEnx2rnyCEMDyEcEgIoQ1QAmwCyioVKQohHJ6c2+JK4KUY4wckhp1sBdaFENqGEH6R3FfuP4ErQwiFyfMMDiHsATwO9AshfD+E0Cb5PoY7B4bUuLLRA2MisA34D+DbwCzgQhKT4FT2OHAccBFwGrAb8FwIYYcuY5IkaZdRCIwm0f17Ick/gioLIewLzCfxK+/FJMaqPwxcDfyqieKUWqId/ntL89hdwGrgA2AJ8GK14z8AViSHl5xPYigGMcZFJObBuCk570YxiUlCU+lMIuHxKYkhKv8Erql0/E/AVBITew4Fvp/c/9/JR3Gy3kYqDTcBfkeiR8hTIYQvSCQ08mKMX5L4W+V7wJrk4zdAWyQ1mhBjbf/WNMIJQ9gzxriu2r4fALOBUTHG+SGEU0hMgjMyxrgwWaYziX9U/hhj/GmTBi1JknJOCOGHwG1A3xjj6kr7zwduBvqXT7yX3H8vcGSMcb8mD1ZS1oQQ7gTeizH+ItuxSNo5Td4Do3ryIul/SYwzK/9CcRKwpjx5kay3Hvgv4JRGD1KSJDVn5UssflFt/xc4/5ckSc1WrvxPfASJbmfLkq8PItG9rLqlQO/kusuSJEmp/JlE9/GZIYSCEEJ+COE7JCYSvDa7oUnKgqbtci6p0bTJdgDJ9ZenAU/HGP+e3N2VxHCR6j5NPu9BYnyaJElSFTHGT0IIh5NYzaB8+cMyYGqMcUb2IpOUDTHGc7Mdg6TMyGoCIzmD8KPAFmCn/2EJIZhdlSSpkcUYG7KMYpMJIXQjMWnnlyQmAv8UOBr4/0IIm2OM19RQz+8RkiQ1op39DpG1ISQhhPYkVhopAL4VY1xT6fBnJHpZVNe10vGUYow+ann88pe/zHoMuf7wGnmNvEZeo1x55OI1aiYuB3oDx8UYH4kxLowxTiWxIsGVIYSuNVXM9vXNpUcu3n9ej9x4eC22Py688EKGDx+eE3FceOGFWY8jxty4P7weuXk9MiErCYzk+swPAgcDx8cYl1UrspTEPBjVDQRWxxgdPiJJkmoyCHgnJiYAr+wVEhN8FjZ9SJIkaWc1eQIjhBBIrMM8Ajglxvi/KYo9BuwXQvhmpXqdSaxO8mhTxClJkpqtj4D/E0LoUm3/ocnnD5o4HkmSlAHZmANjFjAa+BVQEkL4eqVj78cYPyCRwHgZuDuEcBnwOTA5WSbluFWlZ8SIEdkOIed5jermNaqb16huXqO6eY1SCyGcntwcTmIZ9qIQwlpgbUwswX4LcBbwdAjhGmAdMBKYCDyU/K6hOnj/VeX12M5rUVWPHj2yHUJO8f6oyuuRWSFTY1HSPmEIK0iMS01lWozximS53UksdXYq0B54Efj3GGOq5VXL245N/X4kSdqVhBCIWZ7EM4RQRuplERfEGI9OljkE+AUwFOgMrCTRA/R3McbNNbTr9whJ9TJhwgQAZs2aZRw5xOtRVa5cj0x8h2jyHhgxxr5plvscOC/5kCRJAiDGWOcQ2BjjK8CJTRCOJElqIlldRlWSJKk5KCgoYNWqVdkOQ7ugPn36sHLlymyHIUk5wQSGJElSHVatWpWxJeCk+kjMfy9JgiwtoypJkiRJklQfJjAkSZIkSVLOM4EhSZIkSZJyngkMSZIkSZKU80xgSJIkSZKknGcCQ5IkSS3CuHHjOPnkk7MdhiSpkZjAkCRJ2gXNmTOH/Pz8etdbsGABrVq14tNPP93pGDKdcLjxxhu5++67M9betGnTGDx4cMbakyTtnDbZDkCSJElNL8ZICKHB9WKMjRBVatu2baNNm7q/tjYkIVOXhlyj6kpLS2ndunUGopGkXZs9MCRJklqohQsXcthhh5Gfn8/uu+/OoYceyrJly1iwYAHnnnsuX331Fa1ataJ169ZcccUVANxzzz0ccsghdO7cmb333psxY8awZs0aAFatWsXRRx8NwF577UXr1q0599xzK8539dVXU1hYSIcOHRgyZAj33HNPjbFNmzaNOXPmMG/evIoYFi5cyKpVq2jVqhX33Xcfo0aNomPHjtx22218+umnnHXWWfTq1YsOHTowaNAgZs+eXaXNVD066orpww8/5Oyzz6Zbt2507NiRgw8+mAULFjBnzhymTZvG0qVLK+K76667AHjvvff4zne+Q+fOnencuTOnn346H3zwQZX3NnjwYObMmUNhYSHt27fnj3/8I926dWPr1q1Vzn/22Wdz6qmnpvNxStIuzx4YkiRJGTBhwoSMtzlr1qwG1y0tLeXUU09l/Pjx3HvvvWzZsoXFixfTunVrjjjiCK6//nqmTJnCu+++S4yRTp06AbB161auuOIKDjzwQP75z39y+eWXc9ZZZzF//nx69erFgw8+yOjRo3nzzTfZY489yMvLA2DKlCk89NBD3HzzzfTr14+XXnqJ8ePH07VrV44//vgd4ps0aRJvvvkmn332GXfffTcxRrp27VqRCPjZz37Gtddeyx133MFuu+3Gpk2bGDZsGJMnTyY/P5+//OUv/OhHP6JPnz6MHDky5TWoK6aNGzdy5JFHss8++/DYY4/Ro0cP3njjDQC+973vsWTJEubNm8eCBQuIMdKlSxdijJx88sl07NixYv9FF13Ed77zHV555ZWKc69YsYJ7772XuXPn0rZtW3r37s1Pf/pTHn30UUaPHg3A+vXreeSRR7j//vsb/DlL0q7EBIYkSVILtH79er744gtOPPFECgoKAOjXr1/F8S5duhBCYK+99qpSb+zYsRXbBQUFzJw5k4EDB7JmzRp69OhB165dgUQPjPLtjRs3ct111/H0009zxBFHANCnTx/++te/MnPmzJQJjI4dO5KXl8fGjRt3iAHg4osv5rTTTquyb+LEiRXb5513Hs888wz33ntvygRGOjHdc889fPLJJ7zyyivsscceFe+5XKdOnWjTpk2V+J5++mmWLFnCu+++S69evQD405/+RGFhIc8++2xFD5WtW7dy9913061bt4q6Z511FnfccUdFAuOee+6hS5cuFBUV7RC/JGlHJjAkSZIyYGd6SzSGPfbYg3POOYfjjjuOUaNGMWrUKEaPHl3xR3dNFi9ezBVXXMGrr77Kp59+WjHnxerVq+nRo0fKOsuWLWPTpk18+9vfrrJ/27Zt9O3bt0HxDxs2rMrrsrIypk+fzgMPPMAHH3zA5s2b2bp1KyNGjGhwTK+++ipf+9rXKpIX6Xjrrbfo0aNHlevYt29fevTowbJlyyoSGD179qySvAAYP348w4YNq0gG3XnnnYwdO5ZWrRzVLUnpMIEhSZLUQt1xxx1ccsklPPnkkzz22GNMmTKFRx99lGOPPTZl+Y0bN/Ltb3+b4447jrvvvpvu3buzdu1avvnNb7Jly5Yaz1NWVgbA448/vkOCZLfddmtQ7B07dqzy+pprruG6667jxhtvZNCgQXTq1InJkyezdu3aJoupLpUn/KweP8DXvvY1hg4dyuzZsznllFP429/+Vus8IZKkqkxgSJIktWCDBw9m8ODBXHrppRQVFTFnzhyOPfZY2rZtS2lpaZWyb731FuvWreOqq66iT58+ACxZsqTKH+Zt27YFqFJ34MCBtGvXjpUrV3LUUUelHVuqGGrywgsvcNJJJ3HWWWdV7CsuLq6x90Q6MQ0dOpS7776bTz/9tGI4TF3xDRgwgDVr1rB69Wp69+4NwLvvvsuaNWs46KCD6nwf48eP5+qrr2bt2rV84xvf4IADDqizjiQpwQSGJElSC7Ry5UpuvfVWTj75ZPbbbz/eeecdXn/9dS666CIgMdfDpk2b+Mtf/sLQoUPp0KEDvXv3pl27dvz+97/noosuYtmyZfziF7+o0m6fPn0IITBv3jxOPPFE8vLy6NSpE5MmTWLSpEmUlZVx5JFH8uWXX/Lyyy/TunVrzjvvvJQxFhQU8OSTT1JcXMyee+5Jly5danw//fr144EHHuCFF15gzz335KabbmLFihU1JjDSiemss87it7/9LaeccgrTp09nv/32Y8mSJXTu3JmjjjqKgoICVq1axd///nd69+5Nfn4+xxxzDIMHD+bss8/m+uuvJ8bIxRdfzPDhw2sczlLZmWeeyb//+79zyy23cOutt9ZZXs1DY0zi2xC5EocSZs6cydKlS7MdRovigDtJkqQWqEOHDhQXFzNmzBj69+/PuHHj+MEPfsBll10GwGGHHcaPfvQjzjzzTLp3784111xDt27dmDNnDo8++igHHXQQV155Jdddd12Vdnv06MG0adOYMmUK++yzDz/+8Y8BuPLKK5k6dSozZsxg0KBBHHfccTz00EO1zoExfvx4BgwYwPDhw+nevTsvvvgiUHUoRrmf//znHHLIIRQVFTFixAg6derE97///VqvQV0xdejQgQULFtCzZ09OPvlkBg8ezNSpUyvOf/rpp1NUVMSoUaPo3r079913HwCPPfYYe+21F0cffTSjRo2iR48ePPzww+l8LHTq1IkxY8bQrl07zjjjjLTqSKq/dHpENbZcSl7kwvXIhBBjzHYMGRNCiC3p/UiSlGtCCMQYd/zrsgWo7XtE8n03cUSqr/LhJX/605+yHEntioqK6NWrV1o9MLz3clt5j4dsT+JrHLnJ61FVJr5DOIREkiRJzVppaSlvv/02L730EuPHj892ODX6/PPPWbhwIU8//TSvv/56tsORpGbHBIYkSZKatSVLlnD44YczatSoijk+ctHQoUP57LPPmD59OgMGDMh2OJLU7JjAkCRJUrM2ZMgQvvrqq2yHUacVK1ZkOwRJatacxFOSJEmSJOU8ExiSJEmSJCnnmcCQJEmSJEk5zzkwJEmSdlJJSQlvv/02GzZsID8/n/79+5OXl5f1tiRJaklMYEiSJDXQ8uXLmXXNVbz/5iI6b/mE1qWbKW3djvVtu9NzwDAmXDqFwsLCJm9LkqSWyASGJElSA9x47XRenHsbgzqsp0f7AO0BWgPbgDVs+scH/Pz78zl89PlcPGlyk7UlSVJL5RwYkiRJ9XTjtdNZ9vBNDO+8gfZtQsoy7dsEhnfewLKHb+LGa6c3SVu57Mc//jEjR47MdhiSpGbMBIYkSVI9LF++nBfn3kZhx81plS/suJkX597G8uXLG7Wt+pozZw75+fk73U59hJA6QZMJ48aN4+STT653vWnTpjF48OBGiEiSlGkmMCRJkuph1jVXMajD+nrVGdThC2Zde1WjtlVfMcZGTSg0J14HSWoeTGBIkiSlqaSkhPffXFTjUI+atG/TiveXLaKkpKRR2qrJwoULOeyww8jPz2f33Xfn0EMPZdmyZSxYsIBzzz2Xr776ilatWtG6dWuuuOIKALZu3crll19Or1696NixI1//+td56qmnKtosKyvjvPPOY//996dDhw7069ePa665psp5y8rKmDRpEl27dmXPPffkkksuobS0tOL4H//4R7p168bWrVur1Dv77LM59dRTa3w/t956a8WqLHvttRfHH388ZWVlTJs2jTlz5jBv3ryK97Nw4UIAJk+ezIEHHkiHDh3o27cvl19+OVu2bAESvVCmTZvG0qVLK+rdddddAKxfv57zzz+fvffem86dOzNy5EgWLVpU5zWXJDUeExiSJElpevvtt+m85ZMG1e285ROKi4sbpa1USktLOfXUUznyyCN54403eOWVV/jpT39K69atOeKII7j++uvp0KEDH3/8MR9++CGTJk0CYOzYsTz//PPcd999LF26lHPOOYeTTz6ZN954A0gkJ3r27MncuXN56623+PWvf8306dO58847K8597bXXcvvtt/OHP/yBl156idLSUu65556K42eccQYxRh599NGKfevXr+eRRx7hvPPOS/l+Fi1axL/9278xbdo0iouLefbZZ/n2t78NwKRJkxgzZgzHHHNMxfs5/PDDAejUqROzZ8/mrbfe4uabb+b+++/nqqsSPVi++93vMnHiRPr3719R77vf/S4ARUVFfPTRRzzxxBO8+uqrHHnkkYwaNYqPP/64Xp+VJClzXIVEkiQpTRs2bKB16WYSK4TUT+vSzWzYsKFR2kpl/fr1fPHFF5x44okUFBQA0K9fv4rjXbp0IYTAXnvtVbHv3Xff5b777mPVqlX07NkTgAkTJvD0009z6623ctNNN9GmTRumTp1aUad3794sWrSIe++9l3HjxgFwww03cPnll3P66adXvP7v//7vijrt27fnrLPO4o477mD06NEA3HPPPXTp0oWioqKU72f16tV06tSJk046iY4dO9KrV6+KuSs6duxIXl4eGzdurPJ+AKZMmVIl1smTJzNjxgymTZtG+/bt6dSpE23atKlS79lnn+X1119n7dq1tGvXDkjMlfHYY4/xxz/+sSLZI0lqWiYwJElSsxFC2A/4D2AYMATIAwpijKtTlD0U+CVwKLAb8A5wVYzxgYaePz8/n9LW7Ugsb1o/pa3bVZk0M5NtpbLHHntwzjnncNxxxzFq1ChGjRrF6NGj6dWrV411Fi9eTIyRgQMHEmOs2L9lyxaOPvroite33HILt99+O6tWraKkpIStW7dWJEnWr1/Phx9+yKGHHlpRPoTA17/+dd5///2KfePHj2fYsGGsWbOGHj16cOeddzJ27FhatUrdQfjYY4+lT58+FBQU8K1vfYvjjjuO0047jU6dOtV6HebOncsNN9zA8uXL+fLLLyktLaWsrKzWOosXL+arr76iW7duVfZv3ryZd955p9a6kqTG4xASScq0h06AGSHxnG3lseRKPNLOKwRGA58CC4GYqlAI4QRgAbAGOBM4GfgD0H5nTt6/f3/Wt+3eoLrr23av0gMik23V5I477uCVV17hqKOO4rHHHqN///48/fTTNZYvKyujVatW/O1vf+O1116reLz55pvccccdANx///1ccsklnHvuuTz11FO89tprTJgwoWJeiXR97WtfY+jQocyePZulS5fyt7/9raIHRyqdOnVi8eLF/PnPf6ZPnz785je/4cADD+Sjjz6qsc5f//pXzjzzTI4//ngef/xxXn31VX71q1/tMPdGquuwzz778Prrr1e5Dm+99RZXXnllvd6nJClz7IEhSZm24omqz9lUOYZciEfaSTHGBcC+ACGEHwLHVS8TQugE3AHcFGOcWOnQszt7/ry8PHoOGMamf3xQr8k3N20ro+fAYeTl5TVKW7UZPHgwgwcP5tJLL6WoqIg5c+Zw7LHH0rZt2yoTawIMHTqUGCMffvghRx11VMr2XnjhBQ499FAuvPDCin2Vl3Xt3Lkz++67Ly+//DIjRoyo2P/KK6/Qo0ePKm2NHz+eq6++mrVr1/KNb3yDAw44oNb30qpVK0aMGMGIESOYOnUq3bt35/HHH+e8885L+X5eeOEFevbsyc9+9rOKfStXrqxSJlW9gw8+mI8//pgQAn379q01JklS07EHhiRJamnGAN2A3zVG4xMuncKSjZ3rVWfJxi5MmDRlh/2ZbKu6lStXMnnyZF566SVWr17Nc889x+uvv85BBx0EQEFBAZs2beIvf/kL69ato6SkhAMOOICzzjqLsWPH8uCDD7JixQoWLVrEjBkzeOSRR4DEPBqLFy/mySefZPny5Vx55ZUVK36U+8lPfsLVV1/Ngw8+SHFxMT/96U/58MMPd4jxzDPP5KOPPuKWW26pcfLOcvPmzePGG2/k1VdfZfXq1dxzzz18+eWXDBw4sOL9LFmyhOLiYtatW8e2bdvo168fH3zwAX/6059YsWIFN998M/fdd1+VdgsKCli1ahV///vfWbduHVu2bOGYY47hiCOO4JRTTuHJJ59k5cqVvPTSS0ydOpUXXnihzmsvSWocJjAkSVJLcwSJISZfCyG8HkLYGkJYHUL4RQhhp7/7FBYWcvjo81n+Vbu0yv/jq/YcPvp8CgsLG7Wt6jp06EBxcTFjxoyhf//+jBs3jh/84AdcdtllABx22GH86Ec/4swzz6R79+4VS6HOnj2bcePGcfnllzNgwABOOukknn/+efr06QPABRdcwJgxYzj77LM55JBDWL169Q6TWk6cOJFx48Yxfvx4Dj30UGKMfP/7398hxk6dOjFmzBjatWvHGWecUev72X333XnkkUc49thjGTBgAL/73e+4/fbbK1YbGT9+PAMGDGD48OF0796dF198kRNPPJFLL72USy65hCFDhvDMM8/sMATk9NNPp6ioiFGjRtG9e/eKBMcTTzzB0Ucfzfnnn8+BBx7I9773PYqLi3foRSJJajqh8gRNzV0IIbak9yOpmZpRqSv4xCz/mzSjWrf0bMejZi+EQIwx/fEOjSg5hOQ2oG/lSTxDCP8POArYBFwBLAaOASYDN1YbVlK5vRq/RyTfd5V9N147nRfn3sagDl/Qvs2OeZFN28p446suHHHG+Vw8aXKt7yWTbTU3RUVF9OrVi1tvvTXboeSkVPeecseECRMAmDVrlnHkUBy5wutRVSa+QzgHhiRJamlaAe2AyTHGG5L7FoYQugEXhRCmxhhrX4M0DRdPmkzRqWcw69qreH/ZIjpv+YTWpZspbd2O9e2603PgcK6a+LO0ektksq3m4vPPP2fhwoU8/fTTvP7669kOR2kq/4NMVeXKdcmVOLLNxEHLZQJDkiS1NOuSz3+ptv8p4AJgIPDXVBWnTp1asV0+WWRtCgsL+d0td1JSUkJxcTEbNmwgPz+ffv36pT3JZmO01RwMHTqUzz77jOnTpzNgwIBshyNJyrD58+czf/78jLZpAkOSJLU0SxtasXICoz7y8vIYMmRIQ0/baG3lshUrVmQ7BO2EbP+ynSu/sOdKHLnCHiCqrPoPAdOmTdvpNp3EU5IktTSPAAH4VrX9x5OYF+ONJo9IkiTtNHtgSJKkZiWEcHpycziJREVRCGEtsDbGuDDGuDSEMBu4IoTQmsQknscC5wJXxBg3ZiNuSZK0c0xgSJKk5ubPQPmyDBGYmdxeAByd3D4feB/4N2BvYCVwSYzxpqYLU5IkZZIJDEmS1KzEGOscAhtj3Ab8IvlodCUlJbz99tsVE2/279+/wRNvZrItSZJaEhMYkiRJDbR8+XLmXHU1Xy5aSv9PSuiwuZSN7Vozp3senYYdxDlTLkt76dNMtiVJUktkAkOSJKkBbp1+Ne//4QFGf7EbnVq1ATomvlmVwrEfwpePvcGcBd+j5/jvcsHkS5usLUmSWipXIZEkSaqnW6dfTeuZf2bshrxkwmFHnVq1YeyGPFrPfIBbp1/TJG1lwrhx4zj55JNrLbNq1SpatWrF4sWL02532rRpDB48eGfDkyTtwkxgSJIk1cPy5ct5/w8PMHJz+7TKj9zcnvf/cD/Lly9v1LZSSScZUd2NN97I3Xffvf2cI0dy8cUXVynTu3dvPvroI/7lX/6lXm2HEOpVvrJUcaSjIddAkpSbTGBIkiTVw5yrrmb0F7vVq87pX+zGnKt27DmRybYyJT8/n86dO9daJoRA9+7dadXKr5KSpKbj/3UkSZLSVFJSwpeLltY41KMm+a3a8OXTZ7TOAAAgAElEQVSiJZSUlDRKW+kaN24cJ510EjfeeCM9e/aka9eunHvuuWzatKlKmfIeC+PGjWPBggXMnDmTVq1a0bp1a1avXr3DEJKysjLOO+889t9/fzp06EC/fv245pr6J1muuOIKCgoKaN++Pfvuuy9jx46tNY66zjtt2jTmzJnDvHnzKuotXLgQgDVr1vC9732Prl270rVrV0488cS0e7ZIkrLDSTwlSZLS9Pbbb9P/kxKgY73r9ltbQnFxMUOGDMl4W/Xx/PPP06NHD5555hnee+89zjjjDPr378/ll1++Q9kbbriB4uJiBgwYwPTp04kxstdee7F69eoqw0HKysro2bMnc+fOpVu3brzyyiucf/75dOvWjXHjxqUV14MPPsiMGTO4//77GTRoEJ988gkvv/xyrXGUlpbWet5Jkybx5ptv8tlnn3H33XcTY6Rr166UlJQwcuRIvvGNb/D888+z2267ce2113Lsscfy5ptv0r59ekN6JElNywSGJElSmjZs2ECHzaUN+gbVYfM2NmzY0Cht1UeXLl245ZZbCCHQv39/zjjjDJ555pmUCYzOnTvTtm1bOnTowF577VXlWIyxYrtNmzZMnTq14nXv3r1ZtGgR9957b9oJjNWrV9OjRw+OPfZYWrduTc+ePTn44INrjaOu83bs2JG8vDw2btxYpd5dd90FwO23316x7+abb2bvvffm8ccfZ/To0WnFLElqWg4hkSRJSlN+fj4b27VuUN2N7dqQn5/fKG3Vx8CBA6v0nujRoweffPJJg9qq7JZbbuFf//Vf6d69O/n5+Vx33XWsXr067fpnnHEGJSUlFBQUcN555zF37ly2bNnSKOddvHgx7777Lvn5+RWP3Xffnc8//5x33nkn7ZglSU3LBIYkSVKa+vfvz9vd8xpUt3ivPPr169cobdXHbrtVnTQ0hEBZWVmD2ip3//33c8kll3Duuefy1FNP8dprrzFhwoS0EhDlevbsSXFxMbfddhtdunRh0qRJDBs2rNa5Php63rKyMoYOHcrrr7/Oa6+9VvEoLi7mggsuSDtmSVLTcgiJlCkPnQArnkhs9y2C0+ZlNx5lx0MnVH09I2Tnfqh8P1aPBxIxlR+fGHcsJymlvLw8Og07iC8fe6Nek29uKNtGp2FfIy9ve8Iik201prZt21JaWlprmRdeeIFDDz2UCy+8sGJfQybEbNu2LccffzzHH388l19+Ofvssw8vvPACxxxzTMo40jlvqnoHH3ww9913H3vuuWedK65IknKHPTCkTKn8x2KqPxy1a0j12Wfjfqh8zr5FtR+XVC/nTLmMuV221qvOg122cs6USxu1rcZSUFDAK6+8wqpVq1i3bl3KMv369WPx4sU8+eSTLF++nCuvvLJitY90zZkzh9tvv50lS5awcuVK7rjjDtq2bcsBBxyQMo4YY1rnLSgoYMmSJRQXF7Nu3Tq2bdvG2Wefzd57780pp5zCwoULWblyJQsXLmTSpEkOIZGkHGYCQ5Iaw8SYGz0bJkZ7A0kZVlhYSM/xY3iu3aa6CwPPtttEz/HfpbCwsFHbaiyTJk2ibdu2DBw4kO7du1fML1F5Ho0LLriAMWPGcPbZZ3PIIYewevVqJk2aVK/z7L777tx+++0ceeSRDB48mIcffpiHH36YPn36pIzjvffeS+u848ePZ8CAAQwfPpzu3bvz4osvkpeXx8KFC9l///0ZM2YMAwYMYNy4cXz++efsscceO3nFJEmNJVSeQbq5CyHElvR+1MzMCFVf58Ifr2p65fdB+edf/XW240jFe1X1EEIgxljLDdV81fY9Ivm+q+y7dfo1vP+H+zn9i93ITzEEZEPZNuZ23kqv87/LBZNr7zGRybbUsqS697JpwoQJAMyaNcs4ciiOXJEr18M4clMmvkM4B4YkSVIDXDD5Upaf8R3mXHUNXy5aQr+1JXTYvI2N7drwj+4d6DRsCGN/Nimt3hKZbEuSpJbKBIYkSVIDFRYWcuWdt1JSUkJxcTEbNmwgPz+fsf361XuSzUy2JUlSS2QCQ5IkaSfl5eUxZMiQnGtLkqSWxASGJEmSpHopH9ufbbkSh6rKlc/FOKpqCXNxuAqJJEmSJEnKefbAkCRJklQv2f4lN1dWd8iVX9ZzTa58LsZRNY6WwB4YkiRJkiQp59kDQ5IkqQ59+vQhhJ1aul5qkD59+mQ7BEnKGSYwJEmS6rBy5cpshyBJ0i7PISSSJEmSJCnnmcCQJEmSJEk5zwSGJEmSJEnKeSYwJEmSJElSzjOBIUmSJEmScp4JDEmSJEmSlPNMYEiSJEmSpJxnAkOSJEmSJOW8NtkOQGq2HjoBVjxR+/HT5qVXp2/RjmXV/MwIDTuW6c//oRPqV7622MpNjA2LRZIkScoQe2BIDVVTIqJvUc3Ha0p41JYIUfNWfj/UJtOff3l7lc9dvl35HpUkSZKaEXtgSJlU/it6Xb9oV/41O51fv9V8nTYve59x5V4dDenh4b0pSZKkHGIPDEmSJEmSlPNMYEiSpGYjhLBfCOH3IYQXQwhfhRDKQgi966hzS7LcXU0VpyRJyjwTGJIkqTkpBEYDnwILgVpnmA0hHAGcDXzR+KFJkqTGZAJDkiQ1GzHGBTHGfWOMJwJzaysbQmgD3AL8Cvi8KeKTJEmNxwSGJElqqS4j8V3n2mwHIkmSdp6rkEiSpBYnhFAITAGOjzGWhuCqOpIkNXf2wJAkSS3RzcDcGOPCbAciSZIywx4YkiSpRQkhfB8YBpyZ7VikTJk5cyZLly7NdhgVJkyYkO0QAOPIVblyPYyj5TGBIUmSWowQQkdgBvBbYGsIoQsQSPQ63S35+qsY47ZU9adOnVqxPWLECEaMGNHYIUtpyaXkhSSlY/78+cyfPz+jbZrAkCRJLUk3YC/g18D0Svsj8F1gDPAd4LFUlSsnMKRcNGvWrKyev/yXZOMwDuNofnE0teo/BEybNm2n2zSBIUmSWpKPgBEp9t8PvE5iSVV/ypYkqRkygSFJkpqVEMLpyc3hJIaHFIUQ1gJrk5N27jBxZwhhE/BxjPH5potUkiRlkgkMSZLU3PyZxJAQks8zk9sLgKNrqBMr1ZEkSc1QVhIYIYT9gP8gMUP4ECAPKIgxrq5Upg+wIkX1COwRY1zfFLFKkqTcEmOs9zLwMcb9GyMWSZLUdLLVA6MQGA0sItHN87hayl4F/Fe1fRsaKS5JkiRJkpSDspLAiDEuAPYFCCH8kNoTGCtijK80SWCSJEmSJCkn1bsLpiRJkiRJUlNrDgmM6SGErSGEz0MIj4YQBmU7IEmSJEmS1LRyeRWSzcAtwFPAWuBAYArwQgjhX2OMxdkMTpIkSZIkNZ2cTWDEGD8CJlTa9UII4b+BpSQSGedkJTAJ4KET6ld2xRN1l5sREs8T61jlr7y9vkVw2rz041DjSPfzTaeddD/PyvdA+bkrbzeG8vjSvU8lSZKkDMvZBEYqMcb3Qwj/AxxSU5mpU6dWbI8YMYIRI0Y0fmDa9VT+o7H8dfl2TWVrUt8/PMvLNuYfq0pfqs+hpnshlfLPf2fvger16xNDXbGlal+7jPnz5zN//vxshyFJktS8EhjpqJzAkBpdJnpAlLdR/su2mrdUPRPq6q3QGJ+996YypPqPAdOmTcteMJIkaZfWHCbxrBBC6A18A3g527FIkiRJkqSmk7UeGCGE05Obw4EAFIUQ1gJrY4wLQwjXAmUkkhWfkpjE8z+AbcCvsxCyJEmSJEnKkmwOIfkzUN6vOgIzk9sLgKNJTNb5I+CHQCdgHfAMcEWM8R9NG6okSZIkScqmrCUwYoy1Dl+JMd4J3NlE4UiSJEmSpBzWrObAkCRJkiRJuyYTGJIkSZIkKeeZwJAkSZIkSTnPBIYkSZIkScp52VyFRJIkSVI9TJgwIdshAMZRnXGoNrnyueRKHDvDHhiSJElSjjvooIOyHYIkZZ09MCRJkqQcd9FFF2U7BGD7L7izZs0yDuNQmrL9ueTC/ZGp3h/2wJAkSZIkSTnPBIYkSZIkScp5JjAkSZIkSVLOM4EhSZIkSZJyngkMSZIkSZKU80xgSJIkSZKknGcCQ5IkSZIk5bw22Q5Aai763JB4XvWTelSaEep/ovrUqals3yI4bV7tdSbG7fseOgFWPFF3XVWouB8y2WhD7pemVDm+h06oep9Uv4fAe0qSJEkZZQ8MqTGU/wFX+XX5vurHGkP5H44NKV/futquKT7bdGQ6jlTtVb9Pqt9D3lOSJEnKMHtgSI2hIb82V+4RAVV/7a5+rPLxiTH1tppWqs9oZ9qp6/NPpbxOpns7VG/Pe0ySJElZYA8MSZIkSZKU80xgSJIkSZKknGcCQ5IkSZIk5TwTGJIkSZIkKeeZwJAkSZIkSTnPBIYkSWo2Qgj7hRB+H0J4MYTwVQihLITQu1qZUSGEe0II74YQNoYQlocQZoUQ9spW3JIkaeeZwJAkSc1JITAa+BRYCKRaZ/gCoBvwK+BbwK+Bk4GXQggdmihOSZKUYW2yHYAkSVK6YowLgH0BQgg/BI5LUezCGOO6Sq+fDyH8A1gAjAFmN3ackiQp8+yBIUmSWpRqyYty/5t83q8pY5EkSZljAkOSJO0KRiSfl2UzCEmS1HAmMCRJUosWQugEXA8sBR7NcjiSJKmBnANDkiS1WCGE1sB9JObNODzGWJblkNQMzZw5k6VLl2Y7jJwyYcKEbIcA5E4cucLrUVWuXA/jyBwTGJIkqUUKIQTgLuBooCjGWOdfoFOnTq3YHjFiBCNGjGis8NSMmLyQpPr74IMPWLNmTUbbNIEhSZJaqluBM4DTY4zz06lQOYEhVTdr1qxsh6Ack2u/aGf7Hi2/HsaRW3HkisTvCjvHBIYkSWpxQggzgHOB/xtj/K9sxyNJknZenQmMEEJb4ELgmRjjksYPSZIkqWYhhNOTm8OBABSFENYCa2OMC0MIlwOXALcD74QQvl6p+toY47tNG7EkScqEOhMYMcYtIYTfAN9qgngkSZLq8mcgJrcjMDO5vYDEfBffTu4/N/mobE6KfZIkqRlIdwjJm8D+wMJGjEWSJKlOMcZal4GPMY5sqlgkSVLTSTeB8QvghhDCohjjG40ZkJSLxj4Kq7YlJ52Zkd1Y0vbQCXDavKqvVzyx/fWMWibRmRGgb1HV+qLPDYnnx9qewKptT6QsM/ZReG4ljCyA2ac0XUwjC2B2pRia4ty13kM1lS2/r8pfT4w115EkSZIqqfUXjEouBzoBfw8hLA8hPB9CWFjpsaARY5Sy7rmVKXb2LWrck5a3X9/zlJdfUe0P7OqvU9WrfK66yu/Chmysem2eDduvW/m9kvKeqUlDP+tKKp+vXuduiNrirHys+j0F3leSJElqsHR7YJQCyxozEKnZaezeCXW1X/mX68rblX/drqlequOVz1efX9bFuNbzWLUzDWToXurTpol6M1SPt/L9UtN78Z6SJEnSTkorgRFjHNHIcUiSJEmSJNUo3SEkkiRJkiRJWZN2AiOEsF8I4XchhL+FEFaEEAYl9/+02vrqkiRJkiRJGZVWAiOEcBDwBvADYA3QG2ibPNwH+EmjRCdJkiRJkkT6PTBmAG8CfYHTgMqzsb0IHJrhuCRJkiRJkiqkuwrJN4AzY4xfhhBaVzv2MbBPZsOSJEmSJEnaLt0eGGW1HOsGlGQgFkmSJEmSpJTSTWC8Aoyr4dgY4IXMhCNJkiRJkrSjdIeQXAn8JYTwFPAnIALHhBB+AnwHOLKR4pMkSZIkSUqvB0aMcQFwKolJPO8gMYnnb4BvAqfGGP/aaBFKkiRJkqRdXro9MIgxzgPmhRAKge7Auhjj240WmSRJkiRJUlLaCYxyMcblwPJGiEWSJEmSJCmldCfxJIRwQAhhTgihOITwVfJ5drJHhiRJkiRJUqNJqwdGCGEE8ASJ5VLnAR8DewMnAd8NIXw7OU+GJEmSJElSxqU7hGQG8HfgWzHGL8t3hhDygaeSx4dnPjxJkiRJqmrChAnZDqGKXIknV+LIFV6PlifdISQDgd9WTl4AxBg3AL8FDsp0YJIkSZIkSeXS7YHxPtC2hmNtgQ8yE44kSZIkpWfWrFlZPX/5L/zGUTWObMv2dSiXK9ejJUm3B8ZvgWkhhB6Vd4YQ9gN+Cfw604FJkiRJkiSVq7EHRgjhrmq7OgPvhhBeZvsknocmt48C7misICVJkiRJ0q6ttiEkRwKx0uttwIdAn+SD5GuAb2Y+NCmLHjoBVjxR8XJVFkPZKTMC9C3aufqV9S2C0+btXEzNQfnnX4/3O/bR1Ptmn5Lh2Cq1/dzKxmm70T10wvbtGQEmxprLSpIkSUk1DiGJMRbEGPum+di/KYOWGl2l5EWzVDlpseKJ7e+nfH/1pEZdryu3tSsof59pvN/XOiSu1XMrd0wo7FSCoabPqpa2RxbsxPl2Rh2x7mBXuY8kSZKUUelO4ilpYtyxR0KuKu81UD3e8v119SpIdby5vPemNDEyBOCGqrtX/QT63JCqQj3Uo6fLqp9s397p8zZEOrGW97Kofh/Z+0KSJElpqlcCI4TQC+gFtK9+LMb4bKaCkiRJkiRJqiytBEYIYX/gHuCQ8l3J55jcjkDrjEcnSZIkSZJE+j0w/hPoDfwUeAvY0mgRSZIkSZIkVZNuAuNfgbExxgcbMxhJkiRJkqRUalyFpJr3sdeFJEmSJEnKknQTGL8GLg8hdGzMYCRJkiRJklJJawhJjPGPIYQDgZUhhJeBz3YsEs/JeHSSJEmSJEmkvwrJWGAyUAoczI7DSWJmw5IkSZIkSdou3Uk8pwEPAz+MMX7eiPFIkiRJkiTtIN0Exp7ALJMXkiRJkjKtpKSEt99+mw0bNpCfn0///v3Jy8vLdliScky6CYz/AQYAzzRiLJIkSbUKIewH/AcwDBgC5AEFMcbV1crtDlwLnJIs8xJwSYxxSdNGLKk2y5cvZ9Y1V/H+m4vovOUTWpduprR1O9a37U7PAcOYcOkUCgsLsx2mpByRbgLjJ8ADIYTPgCfZcRJPYoxlmQxMkiQphUJgNLAIWAgcV0O5x4HewEXA58DPgOdCCENijGuaIlBJtbvx2um8OPc2BnVYT4/2AdoDtAa2AWvY9I8P+Pn353P46PO5eNLk7AYrKSeku4zqm8Bg4C7gE2BrtUf1ST0lSZIyLsa4IMa4b4zxRGBuqjIhhFOAw4DvxxgfiDE+BZxM4nvPZU0XraSa3HjtdJY9fBPDO2+gfZuQskz7NoHhnTew7OGbuPHa6U0coaRclG4PjCtwpRFJktQ8nASsiTEuLN8RY1wfQvgvEkNKfpq1yCSxfPlyXpx7G8M7b06rfGHHzbw49zaKTj3D4STSLi6tBEaMcWojxyFJkpQpBwGp5rpYCvwghNAhxrixiWOSlDTrmqsY1GE9kLrnRSqDOnzBrGuv4ne33Nl4gUnKeekOIZEkSWouupJivi7g0+TzHk0Yi6RKSkpKeP/NRTUOG6lJ+zateH/ZIkpKShopMknNQVo9MEIIv6ijSIwxXpmBeCRJkiQAJkyYkO0Qqsi1eJqjf/7zn7Tb8B60b13vuu02vMc555xDt27dKvblymdiHKpNrnwus2bNynYIOy3dOTCm1nKsfG4MExiSJKlGIYT9gTEkVgdpX+1wjDH+MEOn+ozUvSy6Vjqe0tSpUyu2R4wYwYgRIzIUkiSALVu2sHurMhKrjdRP+1ZlfLl1a+aDktQo5s+fz/z58zPaZrpzYOww1CSE0BU4EZgInJrRqFSzh06AFU9U3TcxQ/OrzgiZbS/b6vN+Ul3XOvS5Yfv2yAKYfUq9qitXzajWpfWhE+C0eYx9NPHyztIT6tXc2Eczd29Uvuek5iaEcCrwAInhq58A1Wfvy+T/fJYCx6bYPxBYXdv8F5UTGMq+XPm1sPzX02zGkwsxZCKOV199lZt+9DKJpVLrJ+6Wx9SpUxkyZEiLuR4tTa70NMg1u+r9Uf2HgGnTpu10mw2eAyPG+GmM8S5gNjBzpyNReur5R7bSlOq69i1KPIBnQ9H2fZVfJz23sjGD2wl9i1JvK33Je6P8Mz46Jl6/1mH79RxZsGO18n05e29ki/fhruxKYD6wb4yxR4yxb7XH/hk812PAfiGEb5bvCCF0JrE6yaMZPI+keurfvz/r23ZvUN31bbvTr1+/DEckqTlJdwhJbV7D4SNqKVL01ij/1XsVwGnzADi6/DU5/qt4Ml41wMS4Y2+MSoZcuP3azj5lx/sg1b7GsOonjX+OjPKe3JXtD0yMMa7d2YZCCKcnN4eTWMagKISwFlibXDr1MeBl4O4QwmXA58DkZJ1rdvb8khouLy+PngOGsekfH9RrIs9N28roOXAYeXl5jRidpFyXiVVITgR2+suIJElq0d4C9sxQW38mMRzlfBJDT2YmX0+FxGQawAnA08ljDwJbgBExxg8yFIOkBppw6RSWbOxcrzpLNnZhwqQpjRSRpOYi3VVI7kixuy0wCBgM/DKTQUmSpBbnMuD6EMJfY4zv7kxDqebmSlHmc+C85ENSDiksLOTw0eez7OGbKOxYfTqcHf3jq/YcPvp8CgsLmyA6Sbks3SEkR7Pj5FqbSPSivx6Yk8mgJElSizOVRA+MN0MI/wA+rXY8xhiPavKoJGXFxZMmcyPw4tzbGNThC9q32TEvuWlbGW981YUjzjifiydN3rERSbucdFchKWjkOCRJUstWCryd7SAk5Y6LJ02m6NQzmHXtVby/bBGdt3xC69LNlLZux/p23ek5cDhXTfyZPS8kVcjEJJ6SJEm1ijGOyHYMknJPYWEhv7vlTkpKSiguLmbDhg3k5+fTr18/J+yUtIO0ExghhFbAIUBvoH3148klVSVJkiSpXvLy8hgyZEi2w5CU49KdxHMg8Ajwf0gsV1ZdBExgSJKkCiGEI4HFMcYvk9u1Si6BKkmSlFK6PTBmJcuOAd4A6p4uWJIk7ermA4cCryS3q08IXi4kj7VukqgkSVKzlG4C42BgbIzxocYMRpIktSgjgWWVtiVJkhos3QTGP4EtjRmIJElqWWKMC1JtS5IkNcSOCy6ndh1wUQjBrp2SJKnBQgjdQggnhhDOCSF0Te5rn5wsXJIkqUbp9sDYC+gPLAshPA18Wu14jDH+MqORSZKkFiOEEICrgR8DbUnMefGvJL5TPAr8D3Bl1gKUJEk5L90Exs8rbR+Q4ngETGBIkqSaTAb+DbgCeBr4a6Vj/wX8ABMYkiSpFml114wxtqrjUa+hJSGE/UIIvw8hvBhC+CqEUBZC6J2i3O4hhP8MIawNIXwZQng6hDCoPueSJEk54Tzgihjjr4HF1Y4tJ7FUuyRJUo2yNd60EBhNotvoQmpeVu1x4DjgIuA0YDfguRBCj6YIUpIkZcx+wMs1HNsCdGzCWCRJUjOUlQRGjHFBjHHfGOOJwNxUZUIIpwCHAd+PMT4QY3wKOJlEzJc1XbSSJCkDPgBq6kU5BFjRhLFIkqRmKJdn/D4JWBNjXFi+I8a4nsQ42VOyFpUkSWqIPwO/CCEcUWlfDCH0AyYC92UnLEmS1FykO4lnNhwELEmxfynwgxBChxjjxiaOSVJLE8ugrBTKtkEs3b5/02fbtzd+QrcYaUXZ9n3rVwMxUT9G+sQyWlFGIMK6MiDSL7mPT5LlqPacrFvjMUgcT2zwzTIS7bP9mRWxSrmjy5Kv39ler3o7KV9XHslXV9l020q33r6HwJ4DUYs3FTicxNDRVcl9fwZ6AS8Cv8lOWJIkqbnI5QRGV1J3Jy1fwnUPwASGlAtihG2bYFsJbNuYeN6afC7fV7ol8Sjbknq7tmNVtrcmEg1l2xKJh1jtuTwRkc5zWSk1TsEzs+v27Zv3ZlH143/oU+XlwsovZieeni5//ccGXtdq7k6186GqL+8s33gkM+dsEiOuM4GxC4gxloQQRgBnAd8iMXHnOhIrj9wTY9yWxfAkSVIzkMsJjGZt7KPw3Mqaj48sgNn1HQjz0Amp988I27f7FsFp86rWWfFE6mOpyqRqDxLHa6qfDeUxTqxp/tdKHjphe9zl7zX5XsY+Cv/3nRM4Olm0rs+tNn1uSDyPLGjAZ5sB1WOvMY4YE0mFzZ/Dlg38/+zdeXhU1f3H8feZJCSEXQxqZEkAEUFA0ZpSFRIUVFBBURQBZVMRAasI4lIguJUqFkSxsmsFf7YFRAsILRJEWoW6gLKIrRBAAREVUJAlOb8/JpPMmkwmM5lJ8nk9zzwz95xzz/nemRtlvnPuuZw47Hw+fhhOFjy7l7ueXabVhhpnuSUoCp5FQhbE37FUCtbaPJwpvTCl9SqfYcOGRTsEKUYsfD6xEAMojlgTa+9DrMUjlUepEhjGmLZAR6A+8LK1dp8xpjmw31p7pPi9S+0HnLMsvJ3mVu9jwoQJha8zMzPJzMwseaR/TYB/Z/uWdxgPv5ngWx5Ee/cvkr/Nm8D91qv9f4F/lbJ/F/ekgrcdy4q+3HcY79nG9bqk/r3789e3q/8Q358yt3cJJh7vuF1l/5rA6p0TmGedx/iu6cbqnQE+Lwj4eU2tNYGeP7i1/y8wuYT4w/n+nPwZftrLkR37uMoe4Ob8uXTh7aI4XKo3gLh4OHYQ8o779hesE0c8ExoiUqnl5OSQk5NT5n6MMXlAB2vtej91FwHrS3tbdhERkVjXunXraIdQqRhrS/7lyxiTiHP28o2Awflz2a+stR8bYxYB2621Y0MKwJjBwAwg3Vq7y618NtDFWtvYq/1cINNam+6nLxvM8ZQH16/xuff5lrm41wWlpFkH/uq9v7j727egTZN46xmX977FjV3egpmB4R6/q51XWZOpkHvK8/ghhM+mgL/PPWSnjsOR3XA4F47sgp/3ws/73J4LHid/CsNgVZyJA0d8UWKnWm0OnXBgMeTj4DQOeraveTZgwDjAuJ4dRWVuddsOOsjHQasU77qCfXHwn73OcS452/Dvrx1Y4yOMesEAACAASURBVOA3jYyzrTNA1u4Gi6FjY4rKTVG99/a7O53tr0gvqv/HDuezxdC1qb/9guu7VO2C2W7ZB9KuQioGYwzWWj//gyhxv3zg1wESGJcA/7LWRnVmaCz9OyLaXL+eTp8+XXHESByxEIPiiF2x8n7EShwSm0L9N4S7YP+h8CRwJdAf52Xd+93qlgPDgJASGMV4CxhgjLncWrsWwBhTG+fdSfxeCi5SoeSdhEM74Mcv4dBOZ6LClaw4nOtMTlS0qfWJdSG+uvORkOx83rfBWdesB8RVcz4c1fy/LtxO9FNWDRwJBY94cMSBKXh2xIOJo8uCePKJ4xTx5BHH+4Pii5ITJs6jbfMXnW123Oco+lLtSnCNOERbt4SjK8lV6O49Qb8lV7mSWrcHbtPL1eZWuNX1+mbPNv1c5TcFN+5AV/sbisqGuB9Tz+D6ESkrY1yZOwAcBdvuqgPXAN+Va2AiIiJS4QSbwOgDPGatXWCM8Z7euQNIK+3AxpheBS8vxvkPm27GmAPAgYJbp74FfAC8ZowZA/wIPFywzzOlHU8kKqyFo/vh4Bb4Ybvn48evPO96UZ4cCZBUD6rVLnjUKnpOrA0JBc/u5dVqwcKrnfsP2FqUoIivDtNqOcuH+7myy5UU6Bn5VSW3e+dzawdue9J7QoGIhJ0xZjwwrmDTAuuKaa6f60RERKRYwSYw6gNbA9Q5gMQQxv4rnvfce7Hg9Rqgs7XWGmO6A88W1CXhvM1aprX26xDGE4msU79wvt1CS7sJcjbBgYLHsQORHdeRADXO5JMjZ/G9SeGK8+oza2t9fjD1GZ11GlSvD0mnQVL9otcJNbwuGyil+i3DF7+IVGY5Bc8GZyJjNuA9hek4sAX4e/mFJSIiIhVRsAmMHUAH4F0/dZcAX5R2YGut9xRSf21+BIYUPERiR34eHNwMez+EvR84n7/fxlLXjAqfe26GwkDNVKjdBGo1hloNnXf/qHFm0SP5TOdMCmPo6bpk4Bp4fLvz9egLwhGHiEhorLVrcP4wgTHGAjOttd9ENyoRERGpqIJNYLwKPGKM2QksLCizxpgs4H5gQvhDE4khxw7C1+8XJSv2bQjP4pk1U6HuOVC3WVGionaTgtcNnes+iIhUAtY6b+9kjDFAK5x3Ffse2KKVM0VERCQYwSYw/gC0w3nf9lkFZe/jvKzj/6y10yIQm0j0HD8Ee96D3ath12o4sJGQF9SMT4L6reG086BeC7dHc+e6EiIiVYQxZgjwBJDiVvytMeYxa+3sKIUlIiIiFURQCQxrbR5wqzHmReAqoAFwEHinYHqoSIV3vv2IznYpWfnL4MUNYPNL3cdu0thq2tI1oy2c3hZS2kLd5s67X4iIVGHGmL44b5u+CufdxPYBZwJ9gRnGmKPW2tejGKKIiIjEuFLdb73gdqZrIxSLSPk6+TNX5a8s3Fyad3FRXTCTLaqnwFkZcNavnc9nXMxlL9cFIPfSMMcqIlLxjQHmW2v7e5W/Yoz5M/AQoASGiIiIBFSqBIZIpTK9ATPyjwbZ2EBKO2h4OZzVwZmwqJNetjt5iIhULefiTGL48xoQ+Xsti4iISIUWMIFhjMkn+Iv+rbVWyRCJXf99C774P8+yUyUkL+q3gkadoXEWNOzkvAWpiIiE6gjQMEBdw4J6ERERkYCKSzpMJORVC0VizJIeJTb5mRqsNV1Ybboz6c5uzjuEiIhIuCwHnjLGbC+4JBUAY0wHnAt7Lo9aZCIiIlIhBExgWGsnlGMcIuFx8mfY9gZ8Pieo5t/QkFT2AHBB3EFOmEQAJtWMWIQiIlXVGODXQI4x5mtgL85FPBsC/yXw5SUiIiIigNbAkMriyB745AX4bAb88kNw+9y6jt/89dfszHPeIcSVvBARkfCz1u4zxlwADAIuB04DdgJrgHnW2mAXJRIREZEqKqgEhjFmXAlNrLX28TDEI1I6+/4DH/0Rtv8F8k8FbletNrTsA5teLio7+zdYrcEpIhJxxpgEoBuwyVr7AvBClEMSERGRCijYGRgTiqlzrZOhBIaUD+u2NMv8XwW3z9C9kJDsmcAQEZFyYa09aYz5C3A1sCPa8YiIiEjF5AimkbXW4f0ATgcGAJ8DzSMYo0iR3TnwRqfi2ySdBr96yLMsITliIYmISFC+AhqU54DGmEuNMSuMMfuNMYeNMR8ZYwaWZwwiIiISPiGvgWGt/R541RhTH3gR59RQkcjY8x78a7wzgRFIvXPhot9Cq9udCYsNk8otPBERKdEfgEeNMe9aaw9EejBjTBvgH8C/gSHAUeAmYLYxppq1VlPyREREKphwLOK5EV0+IpHy3eew5kHYuSJwm8ad4aIHIP0aMEFNKhIRkfLXGefCnTuMMR/gvAuJ++3arbX2jjCO1wfnTNNrrbXHCspWGWPaAbcDSmCIiIhUMOFIYFwLRPyXlIpiwBJYvTO4tk2mOp+z0mBej2IaLuoOO5Z57FfsPpOLWZmyuDrv/ktsGTzX+5KVVsKxuhz9FtaNg89mgs0vvu2ud52P4vg57o0vdWduXhCxhGDAkiCP02sf9/fI+1xylZdGiedKqBZ1hxuXFr0Odh/wOJeDkt6taKxA/e5Y5mzHUubmdaezLRhjMmxM7ka7e5z7B/z79Pobi4RgzgnXfxO8X4djbO/jdu8/977IjZOV5nwu1d+/VFaXAydx/puhWcHDnfXZo2wSgBNuyQuXQ0DdMI8lIiIi5SDYu5DM8VNcDTgfaAOMD2dQFZn3F05/stI825WY8HD7YvWu6RZ4n/Ru/r+EpXfz6cebq1+PmAL1FwJXvCUea/4p+PRFZ/LixOGwjB1Iu6O+72tZZaU5jzHYJJY77/fIu4/S9OmKo7T7lch1TrifF67X6QHeQ3/7lEZJ+7nqdyyDeIqSFwXcP+dAX649xig4jqy0oi/d/Bef+mC5+gnr51BK5TW2v3FK9d86qewuBn6y1v5STuPNA4YaY54HnsZ5CUlvnDNB+pVTDCIiIhJGwc7A6IzvLyO/ALnAFOCVcAZVGfj7RdO9LKRfV0dZBha3X3G/UhfDFYsrvsLY3PsLYuZGme1dD/8cCt9+Uny7UWH4kc7reDo/sBTC8Iv3vB7h/eUcnJ9Laft0/cod7li4cWngcyHQ+edvH+/P0L3eva4s590oG3D/gDMO3Mb2mCkw2e11Kf/OQjknvOML1+cYyrkUy+NI7DPGxAG/A+4DagN5xpi3gcHW2h8jOba1drMxJgtYDAwvKD4BDLXW/jWSY0v4DRs2LNohALERRyzEAIojVun9kMouqASGtTYtwnFIVXbiCLw3Fja+hN8ZxHWbQ8dn4K0byj00EREpk6HAOGA18B+cl430BA4DEb0biDGmObAQ+Ay4C+cPLz2Al40xv1hrX/e334QJEwpfZ2ZmkpmZGckwpQStW7dm8+bN0Q5DRERCkJOTQ05OTlj7DMcaGCKh2/UurBgEh3N966rVht9MgAvuhbhq5R6aiIiU2Z3ATGvt3a4CY8zdwAvGmLuttSciOPbTOGdcXG+tPVVQttoYczrOOXclJjCqsunTp0c7BADuvffeaIcQM1y/rEf7s1EciiOYOETA94eA7OzsMvcZ1C0bjDEPGWOmBah73hgzusyRSNVy4idYNRz+eoX/5EXL22DQF3DR/UpeiIhUXE0B78s13gDigCYRHvt8YJNb8sJlPVDfGNMgwuOLiIhImAV7z8mBwKYAdZ8S4WmgUsns/wj+fKFzsU5vdZtDr5XQfT7UOLP8YxMRkXCqifNyEXdHCp5rRXjsfUBbY4z3bNNf47yc5PsIjy8iIiJhFuwlJI2BLwPUfUXkf0WRSsDYfAbbKbBgLOSf9K51zra49AlIqB6V+EREJCLONsY0dduOcyv3WMjTWvtVGMd9AfgL8HdjzHTgGM41MG4BnvMzM0NERERiXLAJjKPA2QHqGgLHwxOOVFb17Hc8l3+Hzy0uAeesi6vmQsPLyj8wERGJtL8FKH/TT1mcn7KQWGsXGmO6AQ8BM4Ek4H/AMGBGuMYRERGR8hNsAmMtMNoY8zdrbWGywhiTCIwqqBfxb//H/D3vBhqyy7eu3VDo9Cwk1Cj/uEREJNKieomptXYFsCKaMYiIiEj4BJvAmAD8C9hujHkN+BrnjIx+QH1gQCSCk0pg86vwz7tpyC+e5Yl1oessaNErOnGJiEjEWWtfiXYMIiIiUnkElcCw1m40xmQBz+KciukA8oH3gV7W2o2RC1EqpPxTkPMAfOLn5jVndYBrX4faWjpFREREREREghPsDAysteuBjsaY6kA94Adr7bGIRSYV1/HD8PfesNN31u5scx+Db3kG4hKiEJiIiIiIiIhUVMHeRtVdHJAAaPVu8XVkD7xxuU/y4heS+K3jVSbGTVHyQkREREREREot6ASGMeZaY8zHwCGcq3i3KSifZYy5LULxSUXy7aewIAMObPIsr9WYXnHrWOzoH524REREREREpMILKoFhjOkJLAG+o2gNDJcdwB3hD00qlD3vwRsd4advPMvP/BX0Xc/npn104hIREREREZFKIdgZGOOBudbarsAUr7rPgfPDGpVULF8tg4VXwYkjnuXNekDvHKhxRlTCEhERERERkcoj2ATGecAbBa+tV90POG+lKlXRF3+BJT3glNdtUi8cCdcvhITk6MQlIiIiIiIilUqwdyE5DJweoC4NOBCWaKRi+XwerBwMNt+z/LKnIWNsVEISERERERGRyinYGRj/AB42xtR1K7PGmERgOLA87JFJbNv8KqwY5JW8MHDFdCUvREREREREJOyCnYHxKLAe+AJYhvMykrFAW6AO0DMi0Uls2roAVgzE42oiEwdXz4NW/aIVlYiIiIiIiFRiQSUwrLU7jTHtgWzgKiAP6Ai8A4yz1n5T3P5SsiZTi17PzetOZ7vMp82AJYH3cZeVBvN6lDzmgCWwemfx9T79TDb+G9s8WN7f+UjvBjcuDTjGxpe60+7oMjYmd+P6E0t9413UHXb4Hn9ZeMeRG9be/SvN5xPsZ+tqV9znVlws/sZ21eXeVzSGd//+9gt4LkTCZOP3vHqrWnfauTXLPeU/pnefc/5NFX7ui4r6YlH3SEXtw9/flPdnH26BziV/bbLS/P+3w/scCXc84ehXRERERCq/YC8hwVq7x1o72Frb0FpbzVp7lrV2oLV2dyQDrOyy0nzL/CUvSO8W9JfWsrbLSvNTn94tuE7BI/ngb4x2R5d5PPu0KS55UZo43HiP8a5x68erz6y0kIYIen9/70lJn4XrefXO4j9f77G9t4M5N0qMz99nUNLnkh74/fYo865z3/ZzXrnOoZLi8fmbcj/HXK+LO4ZA8QUpK835HMxn72rrr8xfXUljlqaP0ibGRERERETKU7CXkEiYFfuL42TnU5N469kuwK+g7r+OBvNra0nm9fDTT8ajsHs1nDpWVGYc0G0BtLzFLXb/v4C7Yi5VfKO8b3hTdkVxLPXYdhfM7JXi+H3/CO7zCXRe+OszmF+t3Y8lHOcGUDRzIZz7BKp3lZc022OULfssgeJiDOWY3QQ6J9wVF3co52SgfQKVh+38KKBZFSIiIiISbgETGMaYOaXox1prB4chHolFB7fAm9d6Ji8Arn7FM3khIiIiIiIiEiHFzcDojMcqjcUK/0/lEhsO74a/XQW//OBbpwU7RUREREREpJwETGBYa9PKMQ6JQbXsIVh0Dfy0J9qhiIiIiAgwbNiwaIcAKA4RiY6gF/GUqiXOnuKF/Fvg4OZohyIiIiIiIiIS/CKexphkYBDQCTgN+B5YDcy11h4rbl+peB7LH0WmXeFZeM6N8OWi6AQkIiIiIkyfPj2q47tmPCgOzzhEpHwENQPDGHMm8DHwPHAxkFzw/ALwsTHmjIhFKOVv458YZJ/3LDsrA655LTrxiIiIiIiISJUX7CUkfwDqAZdba9OttR2stenAZUBdYFKkApRytutdWDXcs6xWI+jxJiRUj05MIiIiIiIiUuUFm8C4BnjYWrvOvdBa+y/gMaB7uAOTKDicC2/fDDavqCw+GXq+BTXOjF5cIiIiIiIiUuUFm8CoCXwToG5PQb1UYNXscWfy4pfvC8vyMdBtPjS4IIqRiYiIiIiIiASfwPgC6B+grh+wLTzhSLSMy78f9m3wKJvseBzO6RmliERERERERESKBHsXkmeBVwsW61wA7AXOBG4FriRwckMqgBvy/0x/+5JH2T/MdbxoHmZ0lGISERERERERcRdUAsNa+1rBbVQnArPcqvYDQ621CyIRnETeufYzns6/27OwTlMe+OlVrAl2go6IiIiIiIhIZAX9DdVaOwNIBVoDlxc8n22tnRmh2CTCkuxRXsi7leocKyqMT4LrF3LY1I1eYCIiIiIiIiJegr2EBABrbT6wNUKxSDl7LP9BWrDFs/CKl7Rop4iIiIiIiMScgAkMY0zn0nRkrX237OFIufnvEp91L2h9B5w/ICrhiIiIiIiIiBSnuBkY/wRswWsToI0tqLNAXBjjkkg68jWsGORRtIPmpHeeFqWARERERERERIpX0iUkR4CFBY+fIx+ORJzNh3duh1++Lyw6STwj4xbwdrVaUQxMREREREREJLDiEhiZwB3ATcDNwGLgFV0qUsF9Mg12eX6EzzqeYJP5VZQCEhERERERESlZwLuQWGvfs9YOBs4AhgINgBXGmF3GmKeNMeeVV5ASJj98CWsf9ihaZzrzshkdpYBEREREREREglPiXUistb8AC4AFxpizgNuA24ExxpiXrLXDIxxjldZkapg6svnOdS9OFd0y9RB1eMDxCtYEvpuu+/hZaTAv2PEmO5dNyXVtL+oGNy4tdpy5ed3pbJcVlg1YAvN6BDtgkQFLYPVO5+ustNLvXx7C9rmGyP09col2TEHxPq8KVIjYC7hizUqLZhSBNZla8Lde8Lc3YEngOle997kkIiIiIhIJgb+5+ncQ2FnwsEC9MMcjJchKC3HHj5+Hr9/3KHrc8Uf2mYZ++/U3zuqdQHo354br2Vug8h3LAvbr4p68eNd0C/lLkft+q3fGVjIjKy20urK09SfY97as44RNoPMK57nikpUW/H7lLSvNczuWz03vvyF3JW279yMSC4wx3Ywxa4wxR4wxh4wx640xmdGOS0REREqvxBkYAMaYS4H+ONfCSASWAN2Bf0QuNMm9z/ns/uuyvxkJrnYB/fAlvP+IR9G7phvP/nYAzwa4v4z3OIUxFDOLwqd+sm/n83oAk4u2/R1jk3hLJLgfk7/3rMT3sRQC9RXwffVTV5xQZqb4E8wxx8TsBrfzyhWPK/aBxb2H/s5XP+dleXCPzfs9DdfnWRauGAJ93rn3FX8uhPPvRyRcjDF3A9OA54GJOH+4uQBIjmZcIiIiEpqACQxjTHOcSYt+QBrwHvAg8Fdr7U/lEp2Unc2HFYN9Lh0Z65jBehOdL3IiIiKRZoxpAvwRGGWtdb9PuH58ERERqaCKm4GxHTgMLAKGUHTZeQNjTAPvxtbar8IfnpTZZ3Pg67UeRdmOqew3Z0cpIBERkXIxGMgDXo52ICIiIhIeJV1CUhsYgPN2qiWJK3M0El5Hv4W1YzzL0ruxcNft0YlHRESk/FwKbAP6GGN+BzTBuYbXH62106MZmIiIiISmuATGwHKLQiIjZxT88kPRdnwyXDkd5lbcS0eshV9OwdGTcPQUHDsJJ/PhRJ7zcTIv8L4vf+Ssd7U9ZSE/3/mclw/5Fk4VPOcVlBX37NE+H/JxvsY6V7i11llm3bYpaOMqc/ebOUXl+X72cdf2T279urXzeK8CvA8tX/T/2l97935bvBCgwxLG9BdbONqmP+/bPm1q4ON2cU0lK1xLw2s7GmJinREv3jF5rFPjJ96yHMPvLoch7UPfXySA1ILHH4CHga9wruX1gjEmzuuyEhEREakAAiYwrLWvlGcgEma5/4Str3mW/SYbajeJTjw4kwY//AJnuJUt2gqHjgfe56rXihIVRwseoS7x+dT7JbeJpq+PBN+2uPesJMdO+X9dkuPFJIeiwTupA6GfGyJSKTmAmsDt1lrXDYFzjDHpOBMaSmBIhTRs2LBohwAojlil90Mqu6DuQlLZ/fEDmPKhb/lvM+D+X5eufVj6d4xnimMCBPmLpr/+m7x5Jb91jOf+/GxnQUpbaO95mwDvX0yLO15/+7ja5+XDvp9gzxH4+jAs3Arv7wa87yZS8At+rlvR/Svd+vZz95FtB33jESmLwr+vApG6642IRN1BoDnwT6/ylcBVxpgzrLX7vXeaMGFC4evMzEwyMzMjGKJI8Fq3bs3mzZujHYbEqFg6P1q3bh3tECRG5OTkkJOTE9Y+jQ00Z7sCMsbYaB+P9y0eQ+K6zeMo69FnMP02mQq/zZvA/TbbrdRAn39B6q9DjtG1zwvXwFc/wJ7DBY8j8M0R56UU3nJPeV6q4vqi6F7u/uXRVa4vlBJJ3ueZzrvo0yUkFYsxBmttzF+LaIyZCQwCaltrf3Yr/y3OG3qneicwYuHfESISHNdMg+nTo7ukTazEIVIRhOPfEJqBUcmcbXO5x07yLGw3tDB5URJrYe9PsGk/fPYtfPk9fOk2C2L48jAGG6LEOKieADUSICneuZ0QB9UKHut2+99vyIVFbRIcEB8H8QbiHOAwEF/wHFdQFudVF2e82jmc+zvc6owBg/PZgec2eLUBMl8tiu/9gc4yh9s+BmdDB3DxrKK2G+8uqnP15e+uuO5FrV5yPm+5p+j11mGB27u0LPj/8Rf3+n9fixuzsCzAf6ZCadu0YNL3VyM8twF2jAzcb2Hfk52vCxN43tvlwHv2U3mOXRLvBKf7tr/kZ1iStiKRsRhnAuMqnHdUc7kG2ONv9oWIiIjENiUwKplH8x8kiV+KCpIbwGVPBWx/7CT85xv4aC9sLEhaHDgamdgcBuolAW5rPVzfAuokwZ83+d9n2W2QHA/JCc5H9QRnAqE4gRYT/F3HkMIuN41qB9+2blLo49SoVvQ6OSH4/ZJi7L8WcX7OA0fM/yYsIuXFWrvMGJMDvGyMScG5iGdv4Eqcd1gTERGRCibGvpJImexaTXf7N8+yy56CpLqFm8fdFm28+a/wyT7nXTzKqn51aFgbzq4FZ9WElBrAGs82/x1e8KVzclHZtGucz4ESGK1Tyh6biIhUWT2Ap4EJQD2ct1W9zVr7RjSDEhERkdAogVFZ5J+C1V5zuM+4GM4fyPfHYNUOWPk/WLurqHr9N6UfplMTaF4PGteFRrWgUR1n0sL9V/1CXgkMf7+Yi4iIRIq19idgRMFDREREKjglMCqLTTPgu888ilamPc/sRQ7Wf+3/lpOBJMXD+SnQ9gznDIgW9eG6/3PWvdozjDGLRFFaWhq5uW73xHkwetefmN9GbeiAvGNy3/YXbyweg4SuSZMm7Ny5M9phiIiIiHhQAqMyOPY9rPudR9ESRz9GftQhqN2b1IEODaH9WdC2AZxTv+R1JkQqutzcXHS3ARH/TKDVdEVERESiSAmMSuCXfz1F0i/fF27/TA2eMJOK2cPp2S7OxEXDUiweKSIiIiIiIhIN+p29Avv6MEx+ZyeOT6d5lL/oeIRvTapH2Xmnw32XwN/7FJXd3ErJCxEREREREakYNAOjAsr9Eab/BxZuhWdOPkY1ThTWfUNDZpn7AWhcB244F25oCen1ohWtiIiIiIiISNkpgVHBjMuB1zZBnoXz7cfcYOd71D/reILjpjoLb4aLzgJdxiwiIiIiIiKVgS4hqWBe2ehMXmAtD+eP8ag7WKMNi00/AC5OVfJCREREREREKg8lMMJowJIydrCoO0z2zDr85xv/TTvalVxmV3mU1b/qD+SbOI9YBiyBJlOdjzLHRxn7WtTd+XA32cBkQ+4p/9kW7+PwHtf9+FwPKV6o71Eon3m4zj/3fqq6gQMH4nA4iIuLIyEhgSZNmjBs2DB+/PHHwjZpaWk4HA7WrVvnsW92djZt2rTx6fPkyZOkpKRQu3Ztjhw5EvFjEBEREREJhRIYYbR6p/M5Ky3EDnYsK3yZl9aNie/BTX/1bWZsPuPMQ56Fja+AtKsKx3bF4nr2fl1arn5L09e7pptnwY5lHscYzD7ex+E9bqA4stI8Y3Z/HUuy0jyfw9W2uP0DbZe0XyjnT7jOP+99s9JC74v0biW3iXFdunRh37595ObmMnv2bP7+979z7733FtYbY6hevToPPfSQz77+bo/55ptv0qxZMzp06MCCBQsiGruIiIiISKi0BkYEzOtRtv039LGMWgm5e3zralaDKU3+xjlbN3pWdPwDGMO8HpH5ldr9mILtf2DcUgBy78NnZgmjrN99OgO5pRyncIwKqDTnSlnPq1D3j9Q5FQp/n3PufaWM70bnecmDFfcaq8TERFJSUgBITU2ld+/evPLKKx5t7rrrLmbMmMGbb75Jz549i+1v9uzZ9O/fnzp16jB16lTuvvvuiMUuIiIiIhIqJTBi0C1/K1jnwkvvVjDm13mk/G28Z8W5t8IZ7csnOJEqJBKJm3An27766iveeecdEhISPMobNWrEiBEjGDt2LNdffz0Oh/8Jd7m5uaxZs4YFCxaQlJTEPffcw2effeb3UhMRERERkWjSJSQx4tDxotfeyYuGtWD+DfBMF0jZvQC+31ZUaRzwmwnlEqOIxIbly5dTq1YtkpOTad68OVu3bmXs2LE+7caOHcuBAweYNWtWwL7mzZtHly5dOO2000hOTqZXr17MnDkzkuGLiIiIiIREMzBiwPaDMORteM9PXf+2MPZS56Uj5J2Ef2d7Nmh1O5x2bnmEKVLlxOqlSZ06dWLmzJkcPXqUmTNn8r///Y8RI0b4tKtbty4PP/ww2dnZ9O/f36feWsvcuXN55plnCsv69u3LLbfcwrPPPku1atUiehwiIiIiIqWhGRhR9sEe6PUXyD3kWV47EeZcB09kFSQvALa8Cj/+r6iRIx46jCu3pkCzbAAAIABJREFUWEUkNiQnJ5Oenk7r1q2ZMmUKP//8MxMnTvTbdsSIESQkJDB58mSfupUrV7Jr1y769u1LQkICCQkJdOvWjUOHDrFw4cJIH4aIiIiISKkogRFFS7+E/m/C4ROe5ec3gKV94IqmboWnjsO/vb6gnD8I6qRHPE4RiW3jx49n0qRJ7Nu3z6cuMTGRiRMn8swzz3DgwAGPutmzZ9OrVy8+/fRTNm7cWPgYMmQIs2fPLq/wRURERESCogRGlMz9FO5dBifyfOsW3gyN63gVfj4Hjuwq2o6rBhmPRTRGEakYOnXqRKtWrXjiiSf81vfv35+0tDTmzJlTWHbgwAHeeustBgwYQKtWrTwegwcPZvXq1ezYsaO8DkFEREREpERKYETByx/BhDXg/0aikOS9MkneCVj/tGdZ27uhdqNIhCciFdCoUaOYPXs2u3fvxhjPW8QaY5g0aRLHjx8vrHvttddISkqia9euPn1dcsklNG7cWLMwRERERCSmaBHPcjZvIzz1vmdZvAMmXQEsD7DTlj/Dkd1F23GJcMnDkQpRRGLY3Llz/Zb36dOHPn36AM5bq3q7+uqrycsrmvJ1//33c//99wccR7MvRESkIhg2bFi0QwBiJ47p06dHOwSRiNIMjHL0f5/D+BzPsurxMPs6uKlVgJ3yT/nOvmhzJ9Q8KxIhioiIiIjEvNatW0c7BBGJAs3AKCdvboOxqzzLEuNgbg/o0LCYHb94w+vOIwnwq9ERiVFEREREpCK49957ox1CTImVGSAikaYZGOXggz0w6h+ea15Ui4OZ15WQvLD58MGTnmWt74DajSMRpoiIiIiIiEjMUgIjwnYdgqFL4VR+UVm8A6Z3g05NStj5y8Xw/daibeOAS8ZGJE4RERERERGRWKYERgQdOQ6D34YffvEs/2NX6NK0hJ2thQ+8bonY8jao2yysMYqIiIiIiIhUBDGdwDDGdDLG5Pt5fB/t2EqSlw/3rYDtBz3LH/g1XH9uEB3sfAcOfOpWYCBDdx4RERERERGRqqkiLOJpgRHAf9zKTkUplqA99wGs8roL4XUtYOQlQXaw4Q+e2+fcCPUD3apEREREREREpHKrCAkMgG3W2vXRDiJY/94DL27wLGvTAJ65EowJooN9G2B3jmeZZl+IiIiIiIhIFRbTl5AUCOYrf0y5f4XnHUdSkmHWdVA9IcgONjzjud24M5xxUbjCExEREREREalwKkICA2C+MeaUMeY7Y8x8Y0yjaAdUnL0/Fb02wNSr4cyapejgy4We278aE46wREQkSFlZWYwcObLM/axZs4a4uDi+/z7ml24SERERiXmxnsA4BDwLDAGygInAlcC/jDGnRzOwYN19EVxa2nSLdbvnakpbaNI1rDGJSMU1cOBAHA4HcXFxJCQk0KRJE4YNG8aPP/7o0S4tLQ2Hw8G6des8yrOzs2nTpo1PvydPniQlJYXatWtz5MiRkOP74osvuO222zjzzDNJSkqiadOmPPjggz7xZWZm4nA4cDgcJCYmkpqayjXXXMP8+fN9+nQdi/sjLi6ORx55JOQ4IyE9PZ3nnnvOo+zSSy9l7969nHbaaVGKSkRERKTyiOk1MKy1nwLut+JYa4xZC6zHubDn+KgEVmDAEli9M3D9+Q1gVIcSOlnUHXYsC1x/8eggF87w1WRqcGWhCmdfpRmnvMaV8BuwBOb1CK5dcX9bVV2XLl147bXXOHnyJFu2bGHQoEEcOnTI48u/MYbq1avz0EMP8f7773vsb/z8N+XNN9+kWbNm1KlThwULFnD33XeXOq7169dz5ZVXkpWVxVtvvUVqaiqbNm1i9OjRLFu2jA8++IDatWsXxjBo0CCefvppTp48yd69e1m2bBl33303CxcuZOHChYVxGmOYMGECQ4cO9RivZs3STG2Ljvj4eBo0aBDtMEREREQqhZhOYPhjrf3EGLMd8Hs/jwkTJhS+zszMJDMzM2KxFPcFq3o8PH81VIsroZPikhe1GsG5t5Q6rqw0z9iy0pzP/spC4d1/SW0BSO9WdKzp3cI6TuEYErOy0pyfZbDnjb92WWlhCiZIkUyU5d5Xtv0TExNJSUkBIDU1ld69e/PKK6/4tLvrrruYMWMGb775Jj179iy2z9mzZ9O/f3/q1KnD1KlTQ0pgDBo0iJYtW7JkyZLCsoYNG3LhhRfSvHlzHn30UaZNm1ZYl5yc7HEcF110ERkZGVx99dW8+uqr3HHHHYVta9asWapEwHvvvcdDDz3E559/TlxcHC1btmTOnDm0auW8m9OiRYuYMGEC27dvp0GDBgwdOrTYGR3p6emMGDGCBx54oLAsKyuLNm3a8Pzzz5OVlUVubi6jR4/mwQcfxBhDXl4eOTk5dO7cme+++65wFkZJY6enpzNkyBB2797N66+/Tu3atbnvvvt48MEHgz7+cMrJySEnJycqY4uIiIi4q3AJjJK4JzDKy7Nd4MF/eJaN6wjN6pWik5FHYUYj+OVgUdlF90NcsCt/FpnXo+jLV1m/KAXqv9RuXFo+40hMcj8nSyPY8zcS53lF8dVXX/HOO++QkOD734pGjRoxYsQIxo4dy/XXX4/D4f+qwdzcXNasWcOCBQtISkrinnvu4bPPPvN7qUkgn376KVu2bOH111/3qTvrrLPo27cvr7/+ukcCw5+uXbvSpk0bFi5c6JHAKI28vDx69uzJnXfeyeuvv86JEyf4+OOPiYtzZpQ/+ugjevfuzbhx47jtttvYsGEDd911F3Xq1OHee+8NacxFixbRrl07hgwZ4jFTxBjjMeMl2LGnTJlCdnY2Y8aMYdmyZYwcOZLLL7+cjIyMkOIrC+8fA7Kzs8s9BhERERGI/TUwfBhjLgbOBT6IdiwuT6z13L68MfQ5v5SdbJ3vmbxIrAtthpQ5NhGpfJYvX06tWrVITk6mefPmbN26lbFjx/ptO3bsWA4cOMCsWbMC9jdv3jy6dOnCaaedRnJyMr169WLmzJmlimn79u0YY2jZsqXf+latWvHDDz/w3XffldhXq1at+OqrrzzKHn30UWrVqlX4qF27NsuW+Z/BdvjwYQ4dOsS1115LWloaLVq04NZbb+Xcc88F4I9//COZmZmMGzeO5s2b06dPHx588EEmTZpUqmN2V69ePeLi4gpnigSaLRLs2F27dmXYsGE0bdqU4cOH07x5c1atWhVyfCIiIiKVQUwnMIwxfzbGTDDG9DDGZBljRgHLgd1A8T/jlaMffyl6nRQPT3UOYdmKT5733G5zJ1SrVebYRKTy6dSpE5s2bWLDhg2MHDmSbt26MWLECL9t69aty8MPP0x2djbHjh3zqbfWMnfuXPr3719Y1rdvX1577TVOnDgRsWMojrXWZ52OBx54gI0bNxY+Pv30U7KysvzuX69ePe644w66du3Ktddeyx//+Ed2795dWL9161YuvfRSj30uu+wyvv76a3766Sfv7sIq2LHbtm3r0SY1NZVvv/02orGJiIiIxLpYv4RkM3ArcB+QDOwD/gZMsNbG5D3pfpsBjeuEsON3nxW9Ng64MLRpzCISHrF8WUpycjLp6emA81KDzp07M3HiRMaP97+u8YgRI3jhhReYPHmyT93KlSvZtWsXffv25bbbbissz8/PZ+HChfTp0yeomFq0aIG1li1bttCuXTuf+s2bN1OvXj1OP73kG0ht2bKFpk2bepTVr1/fp6w4c+bM4f777+edd97hrbfe4tFHH2XJkiV06dKl2P38LXAK4HA4sNZ6lJ08eTLoeILhPrb3JUHGGPLz8713EREREalSYnoGhrX299baC6y19ay1idbaJtbae6y1+6MdW771LWtWDwZfGIbOm98AtZuEoSMRqQrGjx/PpEmT2Ldvn9/6xMREJk6cyDPPPMOBAwc86mbPnk2vXr349NNPPWY4DBkyhNmzZwcdwwUXXMB5553nN0nyzTffsGDBAo8ESSArVqzg888/5+abbw567EDatGnD6NGjWb16NZmZmYULnZ533nk+t5ddu3YtDRs2pEaNGn77SklJYe/evYXbv/zyC9u2bfNoU61aNfLy8oqNKZSxJXyMMe8YY/KNMROjHYuIiIiUXkwnMGLZ29t9y7I7BXHXkWC0HxmGTkSkqujUqROtWrXi8ccfD9imf//+pKWlMWfOnMKyAwcO8NZbbzFgwABatWrl8Rg8eDCrV69mx44dQccxZ84ctm/fTo8ePfjggw/Ys2cPS5cupUuXLqSnp/vEd/ToUfbv38/XX3/Nf/7zH7Kzs+nVqxc33HADffv29Wh75MgR9u/f7/E4fPiw3zh27tzJww8/zL///W927drF6tWr2bRpE61btwZg1KhRrFmzhuzsbL788kvmz5/Pc889x0MPPRTw2Dp37sz8+fNZs2YNmzdvZvDgwT7JirS0NNauXcs333zDwYNFaxq5z9wIZWwJD2NMH6At4OcnCBEREakIlMAIwfFT8Id/eZZd1QwuD8ekiZQL4OzLw9CRiFQlo0aNYs6cOYVrPXhfCmGMYdKkSRw/fryw7rXXXiMpKYmuXbv69HfJJZfQuHHjwlkYEyZMCHgXE5eMjAzWr19PjRo16NmzJ82bN2fEiBF069aNdevWUaeO5/V1c+fOJTU1lWbNmnH99dfz4YcfMmPGDBYuXOgT/8SJE0lNTfV4DB8+3G8cycnJbN++nd69e3PuuecycOBA+vfvz5gxYwC48MIL+etf/8qiRYto06YNjzzyCI888gjDhg3zeL/cPfzww3Tu3JmePXty9dVXc/nll3PhhZ5T7iZOnMju3btp1qyZxyKe7n2FMnagMgmeMaYe8BxwP6A3U0REpIIy3tf0VmTGGFsexzPzY887j8Q7YFV/SKtbyo5O/ATTvBbqvGounD+grCFG9DaqUvWEej6571eaPsrj/DXG+KxpIIENGDCAb7/9NuCdP6RyKe7vo6CuQiUBjDEzgCbW2quMMfnAE9bacX7alcu/I0REws2VCJ8+fXqUIxEJLBz/hoj1RTxjzpHj8MIGz7J+bUJIXgBsfsVzu3oKtLw15NhERCJl9erVvPvuu9EOQ6TUjDGXAf1wXj4iIiIiFZgSGKU051PP26YCjLwkhI5svu+tU9vdDfFJIccmIhIpubm50Q5BpNSMMQnAn4BnrLX/jXY8IiIiUjZKYJTCoeMw62Pf8vrJIXS2cwX84LYSqCMe2t0TcmwiIiLi4yEgCXgq2oGIiJQH9zWVoqV169bce++90Q5DKiklMEph9sdw+ESYOvvYa/ZFi95QMzVMnYuIiFRtxphGwCPAYCDJGJNE0QKeicaYOsARa22++34TJkwofJ2ZmUlmZma5xCsiUlls3rw52iFIjMjJySEnJyesfSqBEaQjx2Hup2Hq7OA22PmOZ1l7rbYpIiISRk2BROA1PO88YoHRwIPAhcAm953cExgiIhVNtBfxjIUZIBI7vH8IyM7OLnOfSmAEaf5nnrMv6ib5roURtI1+/sNyVigLaYiIiEgAnwBZfspzgD8DswCtiyEiIlKBKIERhF9OwaxPPMsGXQDPfRBCZyd/hi2vhiUuERER8c9aexh4z7vcGAOQa61d67OTiIiIxDRHtAOoCBZthQNHi7aTE+COdiF2tu0NOH4oLHGJiIhIqdmCh4iIiFQwmoFRgnzrO/vitvOdl5CEZONLZY5JREREQmOtjYt2DCIiIhIazcAowZpc+N8PRdvxDrizfYid7fsP7P+PW4EJ2FREpCLIyspi5MiR0Q5DRERERKoAJTBKMMdr9kX3c+DMmiF2tullz+20q0LsSESqqoEDB+JwOIiLi6NatWo0a9aM0aNHc/To0ZJ3LobD4WDRokWl3m/x4sU8/fTTZRpbRERERCQYuoTEzYAlsHpn8W2WfOF8lGhRd9ixzPk6vRt0XwBbF3i2OXoglDBFoqbJ1MiPMWBJ5Meo6Lp06cJrr73GiRMnWLt2LYMHD+bYsWO88MILPm1PnTpFfHzk/lNft27diPUtIiIiIuJOMzDclJS88CcrLUCFK3nher3lz3DK7RfSmg3h24+cr9O7lX5gkXKUlVZ++7r+DssyZmWXmJhISkoKZ599Nrfeeiv9+vXjzTffZM2aNTgcDpYvX05GRgZJSUmsXLkSgJdffplzzjmHxMREzjnnHGbNmlXYX3p6OsYYbrrpJhwOB02bNi2se/vtt7n44oupXr06zZo147HHHuPkyZOF9d6XkKSnp/Pkk08ydOhQ6tSpQ6NGjXj22WfL4V0RERERkcpOMzAC2HIPXDIbfjpRVPbCNXBdixA73Pgnz+22d8K/xjtf37g0xE4Dy70v7F1KFTavR+n3cc3WCGXfsuwXVpMjsE7NqPDf/CApKYnjx48Xbo8dO5bJkyfTvHlzatWqxeLFixkxYgRTp06lS5cuvPPOOwwbNoyzzjqL7t27s2HDBho0aMDs2bPp3r07cXHONQ5XrFhBv379mDZtGh07diQ3N5ehQ4dy4sQJ/vCHPwSMZ8qUKWRnZzNmzBiWLVvGyJEjufzyy8nIyAj7sYuIiIhI1aEZGAG8td0zeZGSDFc1K0OHBzcXvTZx0GZIGToTEXFav3498+fPp0uXLoVl2dnZXHnllaSlpVG/fn0mT57MHXfcwT333EPz5s0ZPnw4ffv2ZdKkSQCcfvrpANSpU4cGDRpQv359AJ566inGjBnD7bffTlpaGp06deL3v/89L71U/N2UunbtyrBhw2jatCnDhw+nefPmrFq1KkLvgIiIiIhUFZqBEcD8zzy3e7eGauG68VrzHlAzNUydiUjERGC2RDgsX76cWrVqcerUKU6dOkXPnj15/vnn2bx5M8YYLrroIo/2W7duZfDgwR5ll112GW+//Xax43z00Uds2LCB3//+94Vl+fn5HD9+nP3793PGGWf43a9t27Ye26mpqXz77belOUQRERERER9KYATwmdu/tQ3Q5/wwdt7unjB2JiJVTadOnZg5cybx8fGkpqYWXvLhUqNGjaD6Mab4S2Ty8/MZP348N998s09dSkpKwP0SEhJ8xsnPzw8qJhERERGRQJTACEJmGjSqHabO6jaHxp3D1JmIVEXJycmkp6cH3f68885j3bp1DBw4sLBs7dq1tGrVqnA7ISGBvLw8j/3at2/Ptm3bPBb1FBERERGJFiUwgnBL6zB21vZuMFp6REQiw1rfy15Gjx5N7969ad++PV27dmX58uW8/vrrLF68uLBNWloaq1atomPHjiQmJlK3bl3GjRvHddddR+PGjenduzfx8fF8/vnnrF+/vnD9DBERERGR8qJv0iWolwRXBP9DZ/HiEqH1gDB1JiLiy99lIT169GDatGlMmTKF1q1bM23aNF566SW6dSu6hfPkyZNZvXo1jRs3pn379oBzMc6lS5eSk5NDRkYGGRkZTJo0iSZNmgQcz9/4JV2qIiIiIiISDM3AKEHPlmFcvPOcGyH59DB1JiJV0dy5cwPWderUyecyEJe77rqLu+66K+C+1157Lddee61P+ZVXXsmVV14ZcL93333XY/urr74qsY2IiIiISCg0A6MEN50Xxs5061QRERERERGRkCiBUYzzTofzG4Spszrp0CgzTJ2JiIiIiIiIVC1KYBSjZ8swdnb+IC3eKSIiIiIiIhIifaMukPujb9n1LULsbP8nvmVavFNEREREREQkZFrEs8Bb2z23L0mF1Fohdvb5bN+yWg1D7ExEREREqroXX3yRzZs3RzsMiXHDhg2LdggiEaUZGAW8ExjXnxtiRyePwdb5ZY5HRERERMRFyQsREc3AAODL72H7Qc+y7ueE2Nl/F8FxP9ejiIiIiIiU0fTp06MdgkhAmgEikaYZGMDy//qWnVY9xM4+83P5iIiIiIiIiIiUiRIYwDt+Ehgh+fF/sHt1mDoTEREREREREZcqn8DYdQg2HwhTZ5/PDVNHIiIVR1ZWFiNHjox2GDEtPT2d5557rsz9vPLKK9SuXTsMEYmIiIhUPFU+geHv8pGQ5OfB5nlh6kxExL+BAwficDiIi4ujWrVqNGvWjNGjR3P06NEy9+1wOFi0aFGp91u8eDFPP/10mcf358MPP6RHjx7Ur1+fpKQkzjvvPCZOnMjx48c92qWlpeFwOHA4HFSvXp3GjRtz44038ve//92nT1c790dcXBwzZsyIyDGEyt/nceutt/LVV19FKSIRERGR6KryCYx3/hemjnaugJ++DlNnIiKBdenShX379rFjxw6efPJJpk+fzpgxYwK2P3XqVETjqVu3LjVq1Ah7v2+99RYdO3YkJSWFVatW8eWXXzJhwgRmzJhB165dPY7LGMOECRPYt28fX375JW+88Qbp6enccMMNfmeHzJ49m3379hU+9u7dyx133BH2Ywi3xMRETj/99GiHISIiIhIVVTqB8d1R+GRvGTpY1B0mG+djcffi27raue8jUgUNWBJaXblz/Z1G4lFGiYmJpKSkcPbZZ3PrrbfSr18/3nzzTQBycnJwOBwsX76cjIwMkpKSWLlyJQAvv/wy55xzDomJiZxzzjnMmjWrsM/09HSMMdx00004HA6aNm1aWPf2229z8cUXU716dZo1a8Zjjz3GyZMnC+u9LyFJT0/nySefZOjQodSpU4dGjRrx7LPPluoYjx07xpAhQ7j22muZNWsWF1xwAY0aNeKWW27h7bff5v3332fq1Kke+9SsWZMGDRrQsGFDOnTowOTJk5k+fTovvPACa9as8Whbp04dGjRo4PFITEwMGM+iRYto164dycnJ1K9fn6ysLA4cKLr+sLj31h9/syvcLzMJ9HnMmzePWrVqeexX0tgOh4OZM2fSu3dvatasSbNmzZg/X7f7FhERkYqnSicw3t0Btiwd7FhWfH16N+ejuH2860Uqqaw05/PqnYHbuOpcbSU4iYmJhZdUGONMkIwdO5Ynn3ySbdu2kZGRweLFixkxYgQPPPAAmzdv5r777mPYsGEsXboUgA0bNmCtLZyZsGHDBgBWrFhBv379GDlyJFu3bmXOnDksXLiQRx99tNiYpkyZQtu2bfnkk0946KGHGDNmDB9++GHQx/TOO+9w8OBBvzNLLrzwQq644goWLFhQYj+DBw+mXr16LFy4MOixve3fv58+ffowcOBAtm3bxtq1a+nfv39hfUnvbSgCfR7GmMLPuDRjP/7449xwww1s2rSJW265hUGDBrFnz56Q4xMRERGJhiqdwFi1w3P7txmQe5/zUSodn/HcPq0lPJAPNy51PvwZZZ2PQPUiFZz339K8HsHvW5q2Vd369etZsGABXbp08SjPzs7myiuvJC0tjfr16zN58mTuuOMO7rnnHpo3b87w4cPp27cvkyZNAii8LME1M6F+/foAPPXUU4wZM4bbb7+dtLQ0OnXqxO9//3teeumlYuPq2rUrw4YNo2nTpgwfPpzmzZuzatWqoI/ryy+/BKBly5Z+61u1asUXX3xRYj8Oh4MWLVr4rBvRv39/atWqVfioXbs2mzdv9tvHN998w6lTp+jVqxeNGzemVatWDBo0iJSUFIAS39tQBPo8vAU79u23306fPn1o2rQpjz/+OPHx8bz33nshxyciIiISDVU2gXH8FKzd5Vl2ZXqInX0+23P7/MFgdImIiETG8uXLqVWrFtWrV+fSSy8lKyuL559/vrDeGMNFF13ksc/WrVv5zW9+41F22WWXsWXLlmLH+uijj3jyySc9vuzfdtttHDt2jP379wfcr23bth7bqampfPvtt8EeYlhZaz1mLQA8++yzbNy4sfDx6aefcu655/rdv127dlxxxRW0bt2am266iT/96U989913hfWhvrfhEOzYbdq0KXwdFxdHSkpK1D4PERERkVDFRzuAaPnga/j5pGdZ6wYhdvb9tqLXjnhofXvIcYlIjBhVpgvMIqpTp07MnDmT+Ph4UlNTiYuL82kT7KKa3l/sveXn5zN+/HhuvvlmnzrXDAR/EhISfMbJz88PKiaAFi1aALBlyxY6dOjgU79ly5bCNsXJz89n+/btZGRkeJSfccYZHut8FMfhcLBy5Uo+/PBDVq5cyezZs3n44Yd57733PBID3op7b40xWOt5jrmvK1JW3mOX9fMQERERiQVVdgaG9+UjAI5wTJpodj0kh5oJEREpWXJyMunp6TRq1Mhv8sKf8847j3Xr1nmUrV27llatWhVuJyQkkJeX59Gmffv2bNu2jaZNm/o8HI7I/S+ka9eunHbaaTzzzDM+dR9//DGrVq2iX79+JfYzc+ZMDh06xE033VTmmDIyMvjd737Hhg0bSE1N5Y033gCCe2+9paSksHdv0SrS+/fv99gG/5+Ht1DGFhEREamoquwMjJydEer4/MER6lhEJDjev+wDjB49mt69e9O+fXu6du3K8uXLef3111m8eHFhm7S0NFatWkXHjh1JTEykbt26jBs3juuuu47GjRvTu3dv4uPj+fzzz1m/fn2Z1ngoSXJyMjNnzuSWW25hyJAhDB8+nPr167Nu3TpGjx5Nx44dfW6PeuTIEfbv38/JkyfZvXs3f/nLX3jxxRcZMWIEl19+uUfbH3/80ecSmJo1a/qdufLhhx/yz3/+k6uuuoozzjiDjz/+mD179tC6dWsguPfWW+fOnXnxxRfp0KEDDoeDRx99lOrVq3u08fd5eAtlbBEREZGKqkrOwNj5I+QeikDHNc+GtKsi0LGISPD8XbrQo0cPpk2bxpQpU2jdujXTpk3jpZdeolu3ojshTZ48mdWrV9O4cWPat28POGdCLF26lJycHDIyMsjIyGDSpEk0adIk4Hj+xvcuGzBgQImXcPTs2ZP33nuPb7/9liuuuIIWLVqQnZ3NXXfdxYoVK4iP98zBT5w4kdTUVM455xxuueUWcnNzWbx4MVOmTPGJ5c477yQ1NdXjESghU6dOHdatW8d1111HixYtGD16NOPGjaNPnz5Bv7fexz958mSaNm2FCTs2AAAgAElEQVRKVlYWvXv35s4776RBgwY+bVavXk2jRo0KPw9voYwdqExEREQk1hl/v9RVVMYYG8zxvLIRxuX4lpf67iOTvf4BmPEoXPZEye0gpq+vF4mUJlOdz4H+1kqqDyd/axBI+cnMzKRVq1ZMnz492qGIH8X9fRTUVcoMSLD/jhCJhmHDhgHov5sS03SeSnHC8W+IKnkJyXu5YejkoJ/V5c8fFIaORUQqt8OHD7N9+3Zd5iAiIiIipVLlLiE5kQf/3hOGjj7zunVqoyyoG9yK9iIiVVnt2rX55ptvqFevXrRDkUrMGHOTMWaxMf/f3t3H2Vzn/x9/vGYUxhgXuc7FaEOIVvqGdEGuatZVKeWiGF8XUb4lJHxrjbZtN7FpJX5FJtmobLSxCgmJdb1C1heDLZIlRDTMvH9/nDPHnHFm5gwzc2bmPO+327nN+bw/789nXp/3nPM573md9+f9sYNm9rOZ7TKz35tZdKhjExERkcsTdgmMTYf9b59aMeoydpKSDDvf8S9rpMk7RURECpDhwAXgWeAeYCowGPgslEGJiIjI5Qu7S0hWZ7h85M5aMP+bHO5k79/g7H8uLhcvC9fff8WxiYiISK7p6Jw7lm55lZn9CMwys1bOuS9CFJeIiIhcprAbgfFVhstH7qh5GTvZnuHykfq94KqSgeuKiIhIvsuQvEizATDg2nwOR0RERHJBWCUwTv0C/zziX3ZbjZzu5N+QtMS/7EZdPiIiIlIItAIckNOxlyIiIlIAhFUCY8N3kJru7mjXl4fKpXK4kx2z8PR90qnc5AojExERkbxkZtcCCcBS59zmUMcjIiIiORdWc2CsyXD5yG3Vc7gDlwrbZ+ZaPCIiIpL3zKwUsBBIBnTPc8mx119/nR07doQ6DJFMDRkyJNQhiOSLsEpgrP23/3KOLx85uAJO7c+tcERERCSPmVkJ4BMgFrjTOXcoq/rjxo3zPW/VqhWtWrXKw+iksCgoyYuGDRuGOgQRkaB98cUXfPHFF7m6z7BJYBw/CzvT3TjEgOY5ncIr4+SdIiJhbOjQoWzfvp0VK1aEOhSRgMysGDAfuBlo65zbmd026RMYIhlNnTo11CGIBKTXphREGb8ISEhIuOJ9hs0cGGszXD7SoCKUy8mNQ84eg/+bn6sxiYjkpsTEREqXLp2vv9PM8mzf8fHxdO7cOcfbJSQk0KhRo1yJoVWrVkRERBAREUHx4sW5/vrrGTNmDMnJyX710tbv37/frzyzY/jhhx8oUaIEsbGxuRKnXMo8L86/4Jm4s4tzbkNoIxIREZErFTYJjPXf+S+3yOn8FztnQ0q6DmuZ6644JhGR3OScy9OEQmGSW+1gZvTr148jR46wd+9eJkyYwNSpUwN+g1CsWDHGjh0b1H4TExPp0qULJUqU4NNPP82VWOUSU4EHgInAWTNrlu6h26iKiIgUQuGTwMhwxWszb9el78IAlf/6G5honp9pz78Y5l/n5L48iVMkXPRdCLUm+z8ke6tWraJFixaULl2asmXL0rx5c3bu3MnKlSvp168fZ86cISIigsjISMaPHw/A+fPnGTVqFDVq1KBUqVI0a9aMzz77zLfP1NRU+vfvz3XXXUdUVBR169ZlwoQJfr83NTWVESNGUL58ea655hqGDRtGSkqKb/3s2bOpUKEC58+f99uuV69edO3aNdPjmT59OvXq1aNkyZJUrFiRe++9l9TUVBISEkhMTGTRokW+41m1ahUAo0eP5oYbbiAqKoratWszatQo34iIxMREEhIS2LFjh2+7d955B4BTp04xcOBAKleuTExMDK1bt2bTpk3ZtnlUVBQVK1akevXq3HfffbRt29av/dIMHTqU999/ny1btmS7z5kzZ/Loo4/yyCOP8NZbb2VbXy7LPXhuGzYW+CrDQ/c/FxERKYTCYg6MU7/AN0f9y/6rmufniv2en61j061MWuz/Myu144Krk35fwWwjUsSlvfcyah2bj0EUMikpKXTt2pUBAwbw3nvvkZyczObNm4mMjKRly5a8+uqrjB07ln379uGcIzo6GoC+ffuSlJTE3Llzufbaa1m8eDGdO3dmw4YNNGrUiNTUVKpXr86HH35IhQoVWL9+PQMHDqRChQrEx8cD8MorrzBjxgzeeustGjVqxJQpU5gzZw5NmzYF4MEHH+Spp55i4cKFPPDAA4AnYbBgwQLmzZsX8Hg2bdrEE088wezZs2nZsiUnTpzg888/B2DEiBF88803/Pjjj7z77rs45yhfvjwA0dHRzJo1i2rVqrFz504ee+wxSpQoQUJCAg899BDbt29n0aJFrFy5EuccZcqUASAuLo7y5cuzePFiypUrR2JiIm3atOFf//oXlStXDupv8M9//pM1a9ZQu3btS9bdeuutdOvWjZEjR7Js2bJM97F69WqOHz/OPffcQ8OGDfnd737HsWPHuOaaa4KKQYLjnLv0jyQiIiKFWlgkMDYd9nwFk6buNZfOfzGrSw52eP190OWvwde/f1EOdi4SXg48GeoIsvandfDqPy4tf6oZDGt+5fVz4tSpU5w8eZKOHTv65k6oW7eub32ZMmUwMypWrOgr27dvH3PnzuXAgQNUr+65dm7IkCEsXbqU6dOnM2XKFIoVK+Y3cWHNmjXZtGkT7733ni+BMXnyZEaNGkW3bt18y+kvfShRogQ9e/Zk5syZvgTGnDlzKFOmDHFxgZO2Bw8eJDo6mk6dOlGqVClq1Kjhm7uiVKlSlCxZkp9//tnveAC/yzRq1qzJ6NGjmThxIgkJCZQoUYLo6GiKFSvmt93nn3/Otm3bOHr0KMWLFwc8c2V8/PHHzJ49mxEjRmTa7tOnT+ftt9/m/PnzJCcnExkZyRtvvBGw7osvvkiDBg347LPPaN++fcA6M2fO5OGHHyYyMpLY2FiaNWtGYmIiTz/9dKYxiIiIiEiYJDAyzn9xa7Ur3GHjgVe4AxEpLIY1z1niIaf1c6JcuXL06dOH9u3b06ZNG9q0acMDDzxAjRqZ3xN68+bNOOdo0KABzl1M5SYnJ3P33Xf7lqdNm8aMGTM4cOAAZ8+e5fz5874kyalTpzh8+DDNm188MDOjWbNmfPvtxRmSBwwYQNOmTTl06BDVqlXj7bffpm/fvkREBL5asV27dtSqVYvY2Fg6dOhA+/btuf/++30jRzLz4YcfMnnyZPbs2cPp06dJSUkhNTU1y202b97MmTNnqFChgl/5L7/8wt69e7Pc9uGHH2bcuHGcPHmSP/7xj5QrVy7Ty2J+9atfMWDAAJ599tmACYyffvqJDz74wO/OLb1792bSpElKYIiIiIhkIywTGP91JQmM0jWhVrsrikdE5HLNnDmTYcOGsWTJEj7++GPGjh3LwoULadcu8HkpNTWViIgINm7cSLFi/qf8kiU9Q9HmzZvHsGHDmDRpEi1atCAmJoYpU6awYMGCHMXWuHFjmjRpwqxZs+jSpQsbN25kzpw5mdaPjo5m8+bNrFq1iqVLl/KHP/yBMWPGsHHjRqpUqRJwm3/84x/06NGDhIQEOnToQNmyZVm4cCEjR47MMrbU1FSqVKnCl19+6ZfIAYiJicly2zJlyvguGZk9ezYNGzbknXfe4dFHHw1Y//nnn6dOnTq8++67l6ybM2cOP//8My1btvSLIzU1lbVr19KiRYssYxEREREJZ0U+gXHuAmz7wb/s1iuZe7zRf0NE5BXFJCJyJRo1akSjRo0YOXIkcXFxJCYm0q5dO66++mq/iTUBmjRpgnOOw4cPc9dddwXc35o1a2jevDmDBw/2le3Zs8f3PCYmhqpVq7Ju3Tq/e3mvX7+eatX8M8IDBgzg5Zdf5ujRo9x+++3UqVMny2OJiIjw3SN83LhxVKpUiU8++YT+/fsHPJ41a9ZQvXp1xowZ4yvLeOvSQNvdfPPNHDlyBDMLOH9FsIoVK8aYMWN49tln6d69OyVKlLikTqVKlRg+fDjPPffcJQmJmTNnMnToUAYNGuRX/uyzzzJjxgwlMERERESyUOTvQrLtCCSn68dWj4FqpS9zZxYBN/bLlbhERHJq//79jB49mrVr13Lw4EFWrFjBtm3baNiwIQCxsbGcO3eOZcuWcezYMc6ePUudOnXo2bMnffv2Zf78+SQlJbFp0yYmTpzoG2FRt25dNm/ezJIlS9izZw8vvPCC744faZ588klefvll5s+fz+7du3nqqac4fPjwJTH26NGD77//nmnTptG/f/8sj2fRokW89tprbN26lYMHDzJnzhxOnz5NgwYNfMezfft2du/ezbFjx7hw4QJ169blu+++4y9/+QtJSUm88cYbzJ0712+/sbGxHDhwgC1btnDs2DGSk5Np27YtLVu2pEuXLixZsoT9+/ezdu1axo0bx5o1a3L0d+jZsydmxp///OdM6wwfPpxz5875jWLZtm0bGzduZODAgTRo0MDv0bt3b+bNm8eZM2dyFIuIiIhIOCnyCYzNGfrXt1S9gp3VjoPS1a8oHhGRyxUVFcXu3bvp3r079erVIz4+nkceeYRnnnkGgBYtWvDYY4/Ro0cPKlWq5LsV6qxZs4iPj2fUqFHUr1+fTp06sXr1amrVqgXAoEGD6N69O7169eLWW2/l4MGDl0xqOXz4cOLj4xkwYADNmzfHOUfv3r0viTE6Opru3btTvHhxHnzwwSyPp2zZsixYsIB27dpRv359Jk2axIwZM7jtttsAz2iO+vXrc8stt1CpUiW++uorOnbsyMiRIxk2bBg33XQTy5cv54UXXvDbb7du3YiLi6NNmzZUqlTJl+BYvHgxd999NwMHDuSGG27g4YcfZvfu3ZeMIknPzC4pu+qqq3jiiSeYMGGCL+GQsV6pUqX47W9/yy+//OJbN2PGDOrVq+dLOKXXsWNHnHO89957WbaZiIiISDizjNcCF2Zm5jIez8BP4NN087ONbwV9brq4XGuy56ffnRAmXtphBaDLQri+c26EKhKW0r/fAr738pGZXTIXguSOuLg4atSowfTp00MdilymrN4f3nWZfFAWboH6ESLguXsTwNSpU0MciYhI4ZUbfYgiPQeGc5eOwLg58Lxw2YuuBtcFvhWgiIjAiRMnfBNybtu2LdThiIiIiEgRU6QTGN/+BEd/vrhcohjcUCHz+lm6sR9EFOnmEhG5Ik2aNOHHH3/kpZdeon79+qEOR0RERESKmCL9H3nG0Rc3VYarLvcGIjf+9xXHIyJSlCUlJYU6BBEREREpwor0JJ5bvvdfvuzLRwDKxF5JKCIiIiIiIiJyBYp0AiPjCIwmwdyB5OzxPIlFRERERERERC5fkU1gnLsAO476lwU1AmP7zDyJR0REREREREQuX5FNYOw8ChdSLy5XLw0VS2WzUWoKbH09T+MSERERERERkZwrsgmMbT/4LzeuHMRGSYvh1P68CEdERERERERErkDRTWAc8V++KZgExpYpeRKLiIiIiIiIiFyZsElgZDsC4/i/4MBneRaPiEhRM3ToUFq3bh3qMMJOQkICjRs3DnUYIiIiIvmuSCYwTifDngw3E7mxUjYbae4LESnkEhMTKV26dL7+TjPLs33Hx8fTuXPnHG+XkJBAo0aN8iCi3NW6dWv+53/+J8fbjRw5kpUrV+ZBRCIiIiIFW7FQB5AXtv8ALt3yr8pBTPHM68e4E7BjVl6HJSKSp5xzeZpQKExC2Q7nz5/nqquuyrP9R0VFERUVlWf7FxERESmoiuQIjJxO4NnbvQHJP+VdQCLip9bkUEdQeK1atYoWLVpQunRpypYtS/Pmzdm5cycrV66kX79+nDlzhoiICCIjIxk/fjzg+Yd61KhR1KhRg1KlStGsWTM+++ziJXOpqan079+f6667jqioKOrWrcuECRP8fm9qaiojRoygfPnyXHPNNQwbNoyUlBTf+tmzZ1OhQgXOnz/vt12vXr3o2rVrpsczffp06tWrR8mSJalYsSL33nsvqampJCQkkJiYyKJFi3zHs2rVKgBGjx7NDTfcQFRUFLVr12bUqFEkJycDnlEoCQkJ7Nixw7fdO++8A8CpU6cYOHAglStXJiYmhtatW7Np06Ys27t27dokJCTwyCOPULp0aapWrcrEiRP96kRERDB16lS6detGdHQ0Y8eO9f2tmjdvTsmSJalSpQpPP/00Fy5cADyjS1auXMnrr7/ui/PgwYMA7Ny5k44dOxITE0PlypXp2bMnR45cvC4y4wiT+Ph4OnXqxGuvvUb16tUpX748/fr149y5c1kem4iIiEhhUzQTGBnnv8ji8pHi7izxqdn8N1U77sqDEhFax2a9LFlLSUmha9eu3HnnnXz99desX7+ep556isjISFq2bMmrr75KVFQUR44c4fDhw4wYMQKAvn37snr1aubOncuOHTvo06cPnTt35uuvvwY8yYnq1avz4YcfsmvXLn7/+9/z0ksv8fbbb/t+9yuvvMKMGTN48803Wbt2LSkpKcyZM8e3/sEHH8Q5x8KFC31lp06dYsGCBfTv3z/g8WzatIknnniChIQEdu/ezeeff84999wDwIgRI+jevTtt27b1Hc9tt90GQHR0NLNmzWLXrl288cYbzJs3jxdffBGAhx56iOHDh1OvXj3fdg899BAAcXFxfP/99yxevJitW7dy55130qZNG7/kQCB/+tOfaNiwIVu2bGH8+PGMGTOGBQsW+NUZP348v/nNb9i+fTuPP/44hw4dIi4ujqZNm7J161ZmzpzJe++9x+jRowGYPHkyLVq0ID4+3hdnjRo1+P7777nrrrto3LgxGzduZPny5Zw5c4YuXbr4/b6MI0xWr17Njh07WL58Oe+//z4fffQRkycrUygiIiJFjHOuyDw8h+PcHW87V/PVi48N37lMjZ70hnOvcPExOfricxEpstLOF9la81v/c0TaY81vc6d+Dhw/ftxFRES4VatWBVw/a9YsV7p0ab+yvXv3uoiICPfvf//br7xr167u8ccfz/R3Pfvss65du3a+5WrVqrmXXnrJt5yamurq1q3rWrdu7St74okn3L333utbnjp1qqtatapLSUkJ+Dv++te/urJly7rTp08HXN+3b1/XqVOnTGNMM23aNFenTh3f8rhx41yjRo386ixfvtyVLl3anTt3zq/817/+tZswYUKm+46NjXXt27f3K+vfv7+74447fMtm5p588km/OmPGjHF169b1K5s1a5YrUaKEO3v2rHPOuVatWrmhQ4f61Xn++edd27Zt/cqOHz/uzMxt2LAh4PH17dvX1axZ06WmpvrKBgwY4Pf3y6ms3h/edSH/zM+LR9DnBQk7gwcPdoMHDw51GCIihVpu9CGK3BwYp36BAycvLkcYNKyYSeXUCwxK9R8mzU2PwcZX8iw+ESlkbhvneeRV/RwoV64cffr0oX379rRp04Y2bdrwwAMPUKNGjUy32bx5M845GjRokPYPGgDJycncfffdvuVp06YxY8YMDhw4wNmzZzl//jyxsbGAZyTF4cOHad68ua++mdGsWTO+/fZbX9mAAQNo2rQphw4dolq1arz99tv07duXiIjAg/3atWtHrVq1iI2NpUOHDrRv357777+f6OjoLNvhww8/ZPLkyezZs4fTp0+TkpJCampqltts3ryZM2fOUKFCBb/yX375hb1792a5bYsWLS5Z/uijj/zKmjZt6re8a9cuv/YCuP3220lOTmbPnj3ceOONAX/Xpk2bWLly5SWTsZoZe/fu5ZZbbgm4XYMGDfxGZVSrVo3169dneVwiIiIihU2RS2B88x//5evKQcnM5lLbPZ9a7Lu4HHk1NB2mBIaIFFgzZ85k2LBhLFmyhI8//pixY8eycOFC2rVrF7B+amoqERERbNy4kWLF/E/5JUuWBGDevHkMGzaMSZMm0aJFC2JiYpgyZcoll0lkp3HjxjRp0oRZs2bRpUsXNm7c6HeZSUbR0dFs3ryZVatWsXTpUv7whz8wZswYNm7cSJUqVQJu849//IMePXqQkJBAhw4dKFu2LAsXLmTkyJFZxpaamkqVKlX48ssv/RI5ADExMTk6zkBKlSoVVD3nsp5oNTU1lY4dOzJx4sRL4qxcOfMJnTJOGmpm2SZ1RERERAqbIpfA2JFhAs9MR184B+v/4F9W/xGIrpYncYmI5JZGjRrRqFEjRo4cSVxcHImJibRr146rr77ab2JNgCZNmuCc4/Dhw9x1110B97dmzRqaN2/O4MGDfWV79uzxPY+JiaFq1aqsW7eOVq1a+crXr19PtWr+58wBAwbw8ssvc/ToUW6//Xbq1KmT5bFERETQqlUrWrVqxbhx46hUqRKffPIJ/fv3D3g8a9asoXr16owZM8ZXtn//fr86gba7+eabOXLkCGZG7dq1s4wpo3Xr1vktr127lvr162e5Tf369fnggw/8ylavXk3x4sX51a9+lWWcH3zwATVr1iQyMjJHcYqIiIgUdUVuEs8dR/2XM01gHFgKR7emKzD4r6y/wRMRCaX9+/czevRo1q5dy8GDB1mxYgXbtm2jYcOGAMTGxnLu3DmWLVvGsWPHOHv2LHXq1KFnz5707duX+fPnk5SUxKZNm5g4caJvhEXdunXZvHkzS5YsYc+ePbzwwgu+O36kefLJJ3n55ZeZP38+u3fv5qmnnuLw4cOXxNijRw++//57pk2blunknWkWLVrEa6+9xtatWzl48CBz5szh9OnTNGjQwHc827dvZ/fu3Rw7dowLFy5Qt25dvvvuO/7yl7+QlJTEG2+8wdy5c/32Gxsby4EDB9iyZQvHjh0jOTmZtm3b0rJlS7p06cKSJUvYv38/a9euZdy4caxZsybLONetW8cf//hH9uzZw5tvvsm7777L008/neU2Q4YM4dChQwwePJhdu3axaNEiRo8ezdChQylRooQvzvXr13PgwAGOHTsGwOOPP87Jkyfp3r0769evJykpiWXLljFo0CDOnDmT5e8UERERKerCM4HhHKxN8C+rcx+Ur5dncYmIXKmoqCh2795N9+7dqVevHvHx8TzyyCM888wzgGduhscee4wePXpQqVIl361QZ82aRXx8PKNGjaJ+/fp06tSJ1atXU6tWLQAGDRpE9+7d6dWrF7feeisHDx703cEkzfDhw4mPj2fAgAE0b94c5xy9e/e+JMbo6Gi6d+9O8eLFefDBB7M8nrJly7JgwQLatWtH/fr1mTRpEjNmzPDdbWTAgAHUr1+fW265hUqVKvHVV1/RsWNHRo4cybBhw7jppptYvnw5L7zwgt9+u3XrRlxcHG3atKFSpUq+BMfixYu5++67GThwIDfccAMPP/wwu3fvvmQUSUZPP/0027Zto0mTJjz//PO88MIL3Hfffb71gS4JqVatGn//+9/ZunUrTZo0oX///vTq1ct3txTw3Gnl6quvpkGDBlSqVImDBw9StWpV1qxZQ2RkJPfeey833nijL+lRvHjxLOMUERERKeos4zW2hZmZuetec1xId9nvPwdB2RIZKu5bBB919C/r+Q+oeqvn+URvZ3R40WkbEfFnZpfMMSC5Iy4ujho1ajB9+vRQh3LFateuzdChQ7MdcVHUZPX+8K7LfCKPQszMnM4LEsiQIUMAmDp1aogjEREpvHKjD1Hk5sBIn7y4tnSA5IVLhS/H+hUts460TUteiIjIZTlx4oRvQs5t27aFOhwRERERKWKKXAIjvYCXj+yaC0f/6Vf0SsTvaJs/IYmIFFlNmjThxx9/5KWXXsp2ksvCIqs7hoiIiIhI/gqvBMb5M7BqlF/RQnuYb+ym/AtKRKSISkpKCnUIuW7fvn3ZVxIRERGRfFGkExgNMiYw1r8Mp7+9uBxxFZNsfL7GJCIiIiIiIiI5V+TuQpJe/fQJjBP7YOPL/hVufpL9VidfYxIRERERERGRnCuyCYzoq6F6ae+CS4VP+8GFcxcrRFWG5s+FJDYRERERERERyZkim8Codw345l7bOhW+Xelf4Y4/QPGYfI9LRERECq6tW7dy9uzZUIchIiIiARToOTDMrDrwKtAWMGAZ8JRz7t/ZbXvDNd4nP/wTVj3jvzK2AzTsk7vBikihUqtWLd1hQiQTtWrVCnUIueJy+hHr7ulHYqWSRDdtSJ+xz3D99dfnU7QiIiKSnQKbwDCzksAK4CzwiLf4ReBzM2vsnMvy65F6FYCf/wMLu8KFdFWvLg3t3kw3PENEwtH+/ftDHYKI5KHL7Ue0SylFu8Nw+uOvSVz5MNUHPMSg0SPzKWoRERHJSkG+hGQgEAt0cc79zTn3N6Czt2xQdhs3jDkBCzrDqf3+K+7+M8TUyO1YRUREpGC5on5EdEQx+v5UksjX32f6SxPyNFAREREJTkFOYHQC1jnnktIKnHP7gTVAl6w2rOK+pcmqu+HwWv8VNw0J+0tHvvjii1CHUOCpjbKnNsqe2ih7aqPsqY2uyGX3I9Jr/UsJvn1zHnv27Mn9CAs4vf78fffdd6EOocDQa8Of2sOf2sOf2iN3FeQERkNge4DyHUCDzDYalfIsK1JuIPI/W/xXXHsHtP5TrgZYGOkNlD21UfbURtlTG2VPbZQ9tdEVuax+RCDdTl5F4ovhNwpDrz9/hw4dCnUIBYZeG/7UHv7UHv7UHrmrICcwygM/Big/DpTLbKMh7o9Ecca/sNpt0PVjiLw6VwMUERGRAuuy+hGBlI4oxulN23V3EhERkRArsJN45prYDtB5PlxVKuDqAxe8k3lOzMeYREREpFCp9e8T9OnThwoVKoQ6lHyzYcMGfvjhh1CHISIi4mPOuVDHEJCZfQ985JwbnKH8deAB51zlANsUzIMREREpQpxzBf5WXupHiIiIFDxX2ocoyCMwduC5fjWjBsDOQBsUhg6ViIiI5Av1I0RERIqYgjwHxsdAczOLTSvwPm8JLAxJRCIiIlJYqB8hIiJSxBTkS0iigK3AWeA5b/F4oBRwk3Pu51DFJiIiIgWb+hEiIiJFT529LrkAAA2PSURBVIEdgeHtWNwN7AbeAWYDe4E26nSIiIhIVtSPEBERKXoKbAIDwDn3rXPuQedcWedcGedcN+fcwfR1zKy6mX1oZifM7KSZzTezGqGKOZTM7AEz+8jMDprZz2a2y8x+b2bRGeqVNbO3zOyomZ02s6VmdmOo4g41M1tiZqlmNj5DeVi3k5nFmdlKM/vJ+95ab2at0q0P9/ZpaWafmtkRMztlZpvMLD5DnbBpIzO71sz+bGZfmdkZ73uqZoB6QbWJmRU3swlmdsh7PvvKzO7In6PJG8G0kZm1MbM5ZrbPe9x7zGyqmVUMsL8i10a5Tf2InAm2HxGuMusvhJPs+gbhJJh+QFGV25/5hVluf7YXdsG+NjJsM81b751gfkeBTmBkx8xKAiuAusAjQG+gDvC5d124GQ5cAJ4F7gGmAoOBzzLU+wRoDzwO3A9cBawws2r5F2rBYGY9gMZAoGupwradzGwQsADYAHQFHgA+AKLSVQvn9mkELMUzEXJ/4D5gPTDD23ZpwqmNrsfzOjkOrCLwewqCb5OZwH8D/wv8BjgMfGpmjXM/9HwTTBsNAioAvwM6AL8HOgNrzXNJRHpFsY3ylfoRlwi2HxF2sukvhIUg+wZhIQf9gKIqtz/zC7Pc/mwv7IJ9bQCeRCDQCzgZ9G9wzhXaB/AkcB6ona4s1lv2VKjjC0F7XBOg7BEgBWjlXe7iXb4zXZ0Y4BjwaqiPIZ/bqxyeDv9DQCowPt26sG0noBbwMzA0izph2z7eY/09cA4omaH8K2BNuLcRnn+qU4Cal/O6AW7yvicfTVcWCewCFoT6+PK4jQKdx+/wtkffcGqjfPo7qB/h3x7Z9iPC8ZFVfyFcHsH0DcLpEUw/IFweV/qZX5QeV/rZXtQembVHuvXFgK+BUUAS8E4w+y3UIzCATsA651xSWoFzbj+wBs+bJqw4544FKN4AGHCtd7kTcMg5tyrddqeAvxF+bfZHYJtzbl6AdeHcTmknm+lZ1Ann9gHPNwjJzrmzGcpPcnFkW2fCu40CCfZ10xlIBt5PVy8FmAt0MLOr8ifc/JfFeRwunschjNsol6kfkU6Q/YhwlFV/IVwE0zcIJ8H0A8JduPcVfXLw2R5unsHzfnklJxsV9jdYQ2B7gPIdeO7zLtAKz9CdtHveZ9VmNYvgMKaAzOx2PEOFH8+kSji3U0s83+L28F6jd97M/s/MhqSrE87tAzALMDN7zcyqmlkZMxuAZ8LASd46DQjvNgok2NdNAyDJOXcuQL2r8QxPDCetvD+/SVemNsod6kdkrxWefsQ32dQrkoLoL4SLYPoG4WQW2fcDwl249xWz08r7c2dWlYoqM7seGAsM9n4BE7TCnsAoD/wYoPw4nuF+Yc3MrgUSgKXOuS3e4qzaDMKg3bzfTE4DJjjn9mRSLZzbqRqe68FfxjNEsh2e65+nmNlQb51wbh+cczuA1niuef0OT1v8GXjMOfeBt1pYt1Emgm2T7OqVz+W4Cizv5Imv4unwLUi3Sm2UO9SPyEKGfsTmUMeT34LsL4SLYPoGYSPIfkC4Uz8oExk+2xeGOJxQeQP4MP0InWAVy4NgpAAws1J43hDJQL8Qh1PQjAJK4PkAlktFANF4rq1PO6l+YWa1gdF4PqDDmjdrPB/PdXsD8VwH2wWYbmbnnHPvhTI+KRrMLBLPJSFVgducc6khDknCiPoRgPoL6alvkI76AXK59NkOZtYbaAr0uJztC3sC40cCZ+8yy/iFBTMrgWfW31g8E+ccSrc6qzZLW19kmefWeGPwXMtZwttW5l1d3MzKAD8R3u10DM/w82UZyj/Dc219ZcK7fQBewtOp7+ycu+AtW2FmFYDJwHuojQIJtk1+BALdciut3vEA64oUMzPgHTzDkeO83/alF/ZtlEvUjwggm35EWAi2vxBG/3xk2zdwzh3J/7BCJph+QLhTPyiDID7bizxvcnwinrmFznvPpYYnSXqVd/lMuvfVJQr7JSQ78FxflVEDwvd6omJ4MsI3A/c65zK2Q1ZtdtA593Mehxhq1wHFgXfxnDh/xNPRd8BI7/MbCe92CuZkGs7tA57XyLYAJ9f1wDVmVgm1USDBtskOoLb3H4b0GuLpMIbDUO7pwIPAQ865LwKsVxvlDvUjMgiiHxEugu0vhIuw+0crG8H0A8Kd+kGXyu6zPRxUACriGdmW/txaHc+dno4DcVntoLAnMD4GmptZbFqB93lLwvB6Im9W7y94JoXp4pzbEKDax8C1ZnZHuu1i8MwUHA5ttgXPNYut8bRT2sOA2d7newjvdvrI+7NDhvJ7gW+937CEc/sAfA809nb002uOZxjpcdRGgQTbJn/DMxHlg+nqRQLdgU+dc+fzJ9zQMLOJeIbs93XO/S2TamHdRrlI/Yh0guxHhItg+wvhIpi+QTgJph8Q7tQPSifIz/Zw8D2e82fGc+sPwFLv8y+z2kFhv4TkTTyzQi80s+e8ZeOBA8D/C1lUoTMVeAD4HXDWzJqlW/etc+47PCeTdcC7ZvYMcALPtYsAE/Iz2FDw3r7pksliPH02DjjnVnuXw7adnHOLzewLPNdxVgT24fmnqC3Q11stbNvHawqe21d+YmZTgbN4rn19CJjknLsQjq8hM+vmfXoLnk5+nJkdBY56J2kKqk2cc1vNbB7wqpldjefe4EPwDGe/rOslC4rs2sjMRgHDgBnA3gzn8aPOuX1QtNson6kf4S+YfkRYCLa/EC6C7BuEk2z7AaEMLj/k1md+UZBbn+1FRRCvjUDn1nPAkaDOrc65Qv3AM9zkAzxvipN4hj3WDHVcIWqLJDz36A70eD5dvbLAW8B/gNN4rl+8MdTxh7jtUoCEDGVh2054Jur6M3AYzzcJW/EMd1P7XDz+DsDnwBHvuWczMAiwcG0jIDWT88/nOW0TPEO3XwEOAT8Da4E7Qn2Med1GwIoszuMzw6GNQvA3UT/iYlsE1Y8I50eg/kK4PILpG4TTI5h+QFF+5OZnfmF/5OZne1F4BPPaCLDNPiAxmP2bdwMRERERERERkQKrsM+BISIiIiIiIiJhQAkMERERERERESnwlMAQERERERERkQJPCQwRERERERERKfCUwBARERERERGRAk8JDBEREREREREp8JTAEBEREREREZECTwkMEckRM0sN4rHPW/fttOciIiIiGZlZnwx9iF/MbI+ZvWhmxdPVu8u7/ryZXR9gP9+a2cxMfkcv77ab8vJYRCTvFQt1ACJS6DTPsLwA2Ar8FjBv2S/en+OBmHyKS0RERAonBzwAfAeUBu4DRgPRwJMZ6kbg6V/0DLCPzDzqXf9rM2vonNuRG0GLSP5TAkNEcsQ5tz79spn9AvzHObchQN2kfAtMRERECrN/OufSRm0uN7O6QD8uTWB8BnQ3s5ecc19nt1Mzqwa0Af4O3Av0AZ7JvbBFJD/pEhIRyTNmNsvMktIt1/IO4RxkZr83s8NmdsrMZptZCTO73syWmNlPZvZ/ZvZogH3eZGYfm9lxM/vZzL40s9vz98hEREQkj20GosysQroyB0wBvgd+F+R+HsUzQvS3wFdALzOzrDcRkYJKCQwRyUuOwEM6nwWq4ulUPAc8BEwH/gp8AnQFtgEzzax+2kZmdjOwBigL9AfuB44By8ysSd4dhoiIiOSz2sBJPJ/z6Z3Fk7zoaGa3BrGfR4FvnHObgHeAKkD73AxURPKPEhgiEgp7nHPxzrmlzrnJwN+A3sBLzrkpzrnlwH9z8ZrYNBOA/UBr59xfnXNL8CQ79uFJhIiIiEjhFGlmkWZW1sz64ZkHY6xzLv0XIWkjJ94CkoAXs9qhN8FxA57EBcD7eObp6pOrkYtIvlECQ0RCYUmG5V3en5+lFTjnTgA/ADUAzKwEcCfwoXc50swigUhgmXediIiIFD4G/As4DxzHk6CY7px7I1Bl59wFYBzQxszuzmK/fYAU4F3vdieBhUAXMyuda9GLSL5RAkNEQuHHDMvJWZSX8D4vjydZ8RyeDk7aIxl4As9lJSIiIlL4OKALcAueiTaXAo+bWe8stpkD7CCTuTDM7Co8l6iuBc6YWRkzK4Pn7mklge65F76I5BfdhURECosTQCqeybsSuTiMVERERAq/HWl3ITGzFXjmwppgZvOdc2czVnbOOTN7DphvZp0D7K8Tni8/WnLpFyQOz+iMGbl5ACKS95TAEJFCwTn3s5mtBm5yzm0JdTwiIiKSN5xzyWY2Es/lHkOAiWmrMtRbYGYbgRe49IuNvsBpoDOeL0AyrutjZrV1y3eRwkUJDBEpTJ4GVprZZ3i+NTkMVABuBiKcc2NCGZyIiIjkDufc38xsAzDczKZ4iwONvhxLujm0AMysEnAP8I5z7ouMG5jZETxJjEeBhFwMW0TymObAEJErldmtUtOvz2o5q3K/fXtHXvwX8B9gMvAp8CpwI7AqyHhFRESkcPhfoDLwmHf5kr6Cc24Z8AX+fYYeeObNmhlop865fwFf4UlgiEghYv53JhIRERERERERKXg0AkNERERERERECjwlMERERERERESkwFMCQ0REREREREQKPCUwRERERERERKTAUwJDRERERERERAo8JTBEREREREREpMBTAkNERERERERECjwlMERERERERESkwPv/m0y9bUIr1bIAAAAASUVORK5CYII=" id="847" name="Shape 84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png;base64,iVBORw0KGgoAAAANSUhEUgAABDAAAAHwCAYAAABQRJ8FAAAABHNCSVQICAgIfAhkiAAAAAlwSFlzAAALEgAACxIB0t1+/AAAIABJREFUeJzs3Xl4lOW9+P/3DQgECCgiKrIEvxEEoRyEY11aBVFb41pFWrX9Cla04qmtB9RD6a8FraVVqUsFlx4VrNaluB7x69GqgMelnkJdADVFWVRcKC6ghC25f3/MJCRhkkzCJDMJ79d1zTXPPM99389nnnnEyWfuJcQYkSRJkiRJymWtsh2AJEmSJElSXUxgSJIkSZKknGcCQ5IkSZIk5TwTGJIkSZIkKeeZwJAkSZIkSTnPBIYkSZIkScp5JjAkSZIk7ZQQwnMhhHOzHYekls0EhiRJkqQ6hRBWhhA2hhDWhxA+DCHcGULokO24JO06TGBIkiRJSkcETogxdgYOBoYDP89uSJJ2JSYwJEmSJKUrAMQYPwT+HzCo0rGCEML/JHtoPBlC6FpRKYQHkr02PgshzA8hDKx0rCiEsDRZ770Qwr9XOnZiCOHvyXr/E0IYXGNgIVwXQvg4hPBFCOG18nMke4rcHEJ4KnmO50IIvSvVuz6EsDpZ739DCN+odKxVCOFnIYTllY7vlzx2YLLNdSGEN0MIZ+zUlZVUJxMYkiRJkuolhNALKAIWV9p9JnAOsBfQDphU6dgTwP8Buifr3FPp2H8C45M9OwYBzybPMRS4HRgPdAVuBR4LIeyWIp7jgG8AhTHGLsAYYF2lImcB04A9gdeqnf8V4GvAHsCfgD+HENomj00Evgt8O9nuucDG5NCZp4C7gW7A94CZIYQDa7xoknaaCQxJkiRJ6XokhPApsBB4Dphe6didMcZ3YoybgQeAfyk/EGOcHWPcGGPcClwBDAkh5CcPbwEOCiHkxxi/iDG+mtw/Hrglxvi3mPBHYDNwaIq4tgL5wMAQQogxvh1j/LjS8XkxxheS558CHFbekyLG+KcY4+cxxrIY43Ukki/9k/V+CEyJMS5Pln0jxvgZcCKwIsZ4VzK214CHAHthSI3IBIYkSZKkdJ0SY+waY+wbY/xxMllR7qNK2xuBTlAxDOM3yWEYnwMrSMyn0S1Z9nTgBGBVcnhHeYKiDzAxhPBp8vEZ0BPoUT2oGONzwE3ATODjEMItIYROlYq8V6nsV8Cn5e2EECaFEJYlh6l8BnSuFFsv4N0U16EPcGi12M4C9qnl2knaSSYwJEmSJKUrNKDO2cBJwNExxt2BgmQ75fNpLIoxnkpi6MmjJHpvQCLpcFUyYdI1xrhHjLFTjPH+VCeJMd4UYxwODCTRg+LSSod7VbyBRGKjK7AmOd/FpcDoZPt7AOsrvc/3SAx9qe49YH612DrHGC+q57WRVA9NnsAIIYwOITycnChnYwjhrRDCr6tlSAkh7B5C+M8QwtoQwpchhKdDCINqaleSJLV8IYT9Qgi/DyG8GEL4KoRQVnkyvkrlBoYQHgohfJD8HrEkhDAxhNA6G3FLu7hOJIZ+fBZC6Ehi2EkECCHsFkI4K4TQOcZYCmwASpP1/gD8KIRwSLJsx+SEnx2rnyCEMDyEcEgIoQ1QAmwCyioVKQohHJ6c2+JK4KUY4wckhp1sBdaFENqGEH6R3FfuP4ErQwiFyfMMDiHsATwO9AshfD+E0Cb5PoY7B4bUuLLRA2MisA34D+DbwCzgQhKT4FT2OHAccBFwGrAb8FwIYYcuY5IkaZdRCIwm0f17Ick/gioLIewLzCfxK+/FJMaqPwxcDfyqieKUWqId/ntL89hdwGrgA2AJ8GK14z8AViSHl5xPYigGMcZFJObBuCk570YxiUlCU+lMIuHxKYkhKv8Erql0/E/AVBITew4Fvp/c/9/JR3Gy3kYqDTcBfkeiR8hTIYQvSCQ08mKMX5L4W+V7wJrk4zdAWyQ1mhBjbf/WNMIJQ9gzxriu2r4fALOBUTHG+SGEU0hMgjMyxrgwWaYziX9U/hhj/GmTBi1JknJOCOGHwG1A3xjj6kr7zwduBvqXT7yX3H8vcGSMcb8mD1ZS1oQQ7gTeizH+ItuxSNo5Td4Do3ryIul/SYwzK/9CcRKwpjx5kay3Hvgv4JRGD1KSJDVn5UssflFt/xc4/5ckSc1WrvxPfASJbmfLkq8PItG9rLqlQO/kusuSJEmp/JlE9/GZIYSCEEJ+COE7JCYSvDa7oUnKgqbtci6p0bTJdgDJ9ZenAU/HGP+e3N2VxHCR6j5NPu9BYnyaJElSFTHGT0IIh5NYzaB8+cMyYGqMcUb2IpOUDTHGc7Mdg6TMyGoCIzmD8KPAFmCn/2EJIZhdlSSpkcUYG7KMYpMJIXQjMWnnlyQmAv8UOBr4/0IIm2OM19RQz+8RkiQ1op39DpG1ISQhhPYkVhopAL4VY1xT6fBnJHpZVNe10vGUYow+ann88pe/zHoMuf7wGnmNvEZeo1x55OI1aiYuB3oDx8UYH4kxLowxTiWxIsGVIYSuNVXM9vXNpUcu3n9ej9x4eC22Py688EKGDx+eE3FceOGFWY8jxty4P7weuXk9MiErCYzk+swPAgcDx8cYl1UrspTEPBjVDQRWxxgdPiJJkmoyCHgnJiYAr+wVEhN8FjZ9SJIkaWc1eQIjhBBIrMM8Ajglxvi/KYo9BuwXQvhmpXqdSaxO8mhTxClJkpqtj4D/E0LoUm3/ocnnD5o4HkmSlAHZmANjFjAa+BVQEkL4eqVj78cYPyCRwHgZuDuEcBnwOTA5WSbluFWlZ8SIEdkOIed5jermNaqb16huXqO6eY1SCyGcntwcTmIZ9qIQwlpgbUwswX4LcBbwdAjhGmAdMBKYCDyU/K6hOnj/VeX12M5rUVWPHj2yHUJO8f6oyuuRWSFTY1HSPmEIK0iMS01lWozximS53UksdXYq0B54Efj3GGOq5VXL245N/X4kSdqVhBCIWZ7EM4RQRuplERfEGI9OljkE+AUwFOgMrCTRA/R3McbNNbTr9whJ9TJhwgQAZs2aZRw5xOtRVa5cj0x8h2jyHhgxxr5plvscOC/5kCRJAiDGWOcQ2BjjK8CJTRCOJElqIlldRlWSJKk5KCgoYNWqVdkOQ7ugPn36sHLlymyHIUk5wQSGJElSHVatWpWxJeCk+kjMfy9JgiwtoypJkiRJklQfJjAkSZIkSVLOM4EhSZIkSZJyngkMSZIkSZKU80xgSJIkSZKknGcCQ5IkSS3CuHHjOPnkk7MdhiSpkZjAkCRJ2gXNmTOH/Pz8etdbsGABrVq14tNPP93pGDKdcLjxxhu5++67M9betGnTGDx4cMbakyTtnDbZDkCSJElNL8ZICKHB9WKMjRBVatu2baNNm7q/tjYkIVOXhlyj6kpLS2ndunUGopGkXZs9MCRJklqohQsXcthhh5Gfn8/uu+/OoYceyrJly1iwYAHnnnsuX331Fa1ataJ169ZcccUVANxzzz0ccsghdO7cmb333psxY8awZs0aAFatWsXRRx8NwF577UXr1q0599xzK8539dVXU1hYSIcOHRgyZAj33HNPjbFNmzaNOXPmMG/evIoYFi5cyKpVq2jVqhX33Xcfo0aNomPHjtx22218+umnnHXWWfTq1YsOHTowaNAgZs+eXaXNVD066orpww8/5Oyzz6Zbt2507NiRgw8+mAULFjBnzhymTZvG0qVLK+K76667AHjvvff4zne+Q+fOnencuTOnn346H3zwQZX3NnjwYObMmUNhYSHt27fnj3/8I926dWPr1q1Vzn/22Wdz6qmnpvNxStIuzx4YkiRJGTBhwoSMtzlr1qwG1y0tLeXUU09l/Pjx3HvvvWzZsoXFixfTunVrjjjiCK6//nqmTJnCu+++S4yRTp06AbB161auuOIKDjzwQP75z39y+eWXc9ZZZzF//nx69erFgw8+yOjRo3nzzTfZY489yMvLA2DKlCk89NBD3HzzzfTr14+XXnqJ8ePH07VrV44//vgd4ps0aRJvvvkmn332GXfffTcxRrp27VqRCPjZz37Gtddeyx133MFuu+3Gpk2bGDZsGJMnTyY/P5+//OUv/OhHP6JPnz6MHDky5TWoK6aNGzdy5JFHss8++/DYY4/Ro0cP3njjDQC+973vsWTJEubNm8eCBQuIMdKlSxdijJx88sl07NixYv9FF13Ed77zHV555ZWKc69YsYJ7772XuXPn0rZtW3r37s1Pf/pTHn30UUaPHg3A+vXreeSRR7j//vsb/DlL0q7EBIYkSVILtH79er744gtOPPFECgoKAOjXr1/F8S5duhBCYK+99qpSb+zYsRXbBQUFzJw5k4EDB7JmzRp69OhB165dgUQPjPLtjRs3ct111/H0009zxBFHANCnTx/++te/MnPmzJQJjI4dO5KXl8fGjRt3iAHg4osv5rTTTquyb+LEiRXb5513Hs888wz33ntvygRGOjHdc889fPLJJ7zyyivsscceFe+5XKdOnWjTpk2V+J5++mmWLFnCu+++S69evQD405/+RGFhIc8++2xFD5WtW7dy9913061bt4q6Z511FnfccUdFAuOee+6hS5cuFBUV7RC/JGlHJjAkSZIyYGd6SzSGPfbYg3POOYfjjjuOUaNGMWrUKEaPHl3xR3dNFi9ezBVXXMGrr77Kp59+WjHnxerVq+nRo0fKOsuWLWPTpk18+9vfrrJ/27Zt9O3bt0HxDxs2rMrrsrIypk+fzgMPPMAHH3zA5s2b2bp1KyNGjGhwTK+++ipf+9rXKpIX6Xjrrbfo0aNHlevYt29fevTowbJlyyoSGD179qySvAAYP348w4YNq0gG3XnnnYwdO5ZWrRzVLUnpMIEhSZLUQt1xxx1ccsklPPnkkzz22GNMmTKFRx99lGOPPTZl+Y0bN/Ltb3+b4447jrvvvpvu3buzdu1avvnNb7Jly5Yaz1NWVgbA448/vkOCZLfddmtQ7B07dqzy+pprruG6667jxhtvZNCgQXTq1InJkyezdu3aJoupLpUn/KweP8DXvvY1hg4dyuzZsznllFP429/+Vus8IZKkqkxgSJIktWCDBw9m8ODBXHrppRQVFTFnzhyOPfZY2rZtS2lpaZWyb731FuvWreOqq66iT58+ACxZsqTKH+Zt27YFqFJ34MCBtGvXjpUrV3LUUUelHVuqGGrywgsvcNJJJ3HWWWdV7CsuLq6x90Q6MQ0dOpS7776bTz/9tGI4TF3xDRgwgDVr1rB69Wp69+4NwLvvvsuaNWs46KCD6nwf48eP5+qrr2bt2rV84xvf4IADDqizjiQpwQSGJElSC7Ry5UpuvfVWTj75ZPbbbz/eeecdXn/9dS666CIgMdfDpk2b+Mtf/sLQoUPp0KEDvXv3pl27dvz+97/noosuYtmyZfziF7+o0m6fPn0IITBv3jxOPPFE8vLy6NSpE5MmTWLSpEmUlZVx5JFH8uWXX/Lyyy/TunVrzjvvvJQxFhQU8OSTT1JcXMyee+5Jly5danw//fr144EHHuCFF15gzz335KabbmLFihU1JjDSiemss87it7/9LaeccgrTp09nv/32Y8mSJXTu3JmjjjqKgoICVq1axd///nd69+5Nfn4+xxxzDIMHD+bss8/m+uuvJ8bIxRdfzPDhw2sczlLZmWeeyb//+79zyy23cOutt9ZZXs1DY0zi2xC5EocSZs6cydKlS7MdRovigDtJkqQWqEOHDhQXFzNmzBj69+/PuHHj+MEPfsBll10GwGGHHcaPfvQjzjzzTLp3784111xDt27dmDNnDo8++igHHXQQV155Jdddd12Vdnv06MG0adOYMmUK++yzDz/+8Y8BuPLKK5k6dSozZsxg0KBBHHfccTz00EO1zoExfvx4BgwYwPDhw+nevTsvvvgiUHUoRrmf//znHHLIIRQVFTFixAg6derE97///VqvQV0xdejQgQULFtCzZ09OPvlkBg8ezNSpUyvOf/rpp1NUVMSoUaPo3r079913HwCPPfYYe+21F0cffTSjRo2iR48ePPzww+l8LHTq1IkxY8bQrl07zjjjjLTqSKq/dHpENbZcSl7kwvXIhBBjzHYMGRNCiC3p/UiSlGtCCMQYd/zrsgWo7XtE8n03cUSqr/LhJX/605+yHEntioqK6NWrV1o9MLz3clt5j4dsT+JrHLnJ61FVJr5DOIREkiRJzVppaSlvv/02L730EuPHj892ODX6/PPPWbhwIU8//TSvv/56tsORpGbHBIYkSZKatSVLlnD44YczatSoijk+ctHQoUP57LPPmD59OgMGDMh2OJLU7JjAkCRJUrM2ZMgQvvrqq2yHUacVK1ZkOwRJatacxFOSJEmSJOU8ExiSJEmSJCnnmcCQJEmSJEk5zzkwJEmSdlJJSQlvv/02GzZsID8/n/79+5OXl5f1tiRJaklMYEiSJDXQ8uXLmXXNVbz/5iI6b/mE1qWbKW3djvVtu9NzwDAmXDqFwsLCJm9LkqSWyASGJElSA9x47XRenHsbgzqsp0f7AO0BWgPbgDVs+scH/Pz78zl89PlcPGlyk7UlSVJL5RwYkiRJ9XTjtdNZ9vBNDO+8gfZtQsoy7dsEhnfewLKHb+LGa6c3SVu57Mc//jEjR47MdhiSpGbMBIYkSVI9LF++nBfn3kZhx81plS/suJkX597G8uXLG7Wt+pozZw75+fk73U59hJA6QZMJ48aN4+STT653vWnTpjF48OBGiEiSlGkmMCRJkuph1jVXMajD+nrVGdThC2Zde1WjtlVfMcZGTSg0J14HSWoeTGBIkiSlqaSkhPffXFTjUI+atG/TiveXLaKkpKRR2qrJwoULOeyww8jPz2f33Xfn0EMPZdmyZSxYsIBzzz2Xr776ilatWtG6dWuuuOIKALZu3crll19Or1696NixI1//+td56qmnKtosKyvjvPPOY//996dDhw7069ePa665psp5y8rKmDRpEl27dmXPPffkkksuobS0tOL4H//4R7p168bWrVur1Dv77LM59dRTa3w/t956a8WqLHvttRfHH388ZWVlTJs2jTlz5jBv3ryK97Nw4UIAJk+ezIEHHkiHDh3o27cvl19+OVu2bAESvVCmTZvG0qVLK+rdddddAKxfv57zzz+fvffem86dOzNy5EgWLVpU5zWXJDUeExiSJElpevvtt+m85ZMG1e285ROKi4sbpa1USktLOfXUUznyyCN54403eOWVV/jpT39K69atOeKII7j++uvp0KEDH3/8MR9++CGTJk0CYOzYsTz//PPcd999LF26lHPOOYeTTz6ZN954A0gkJ3r27MncuXN56623+PWvf8306dO58847K8597bXXcvvtt/OHP/yBl156idLSUu65556K42eccQYxRh599NGKfevXr+eRRx7hvPPOS/l+Fi1axL/9278xbdo0iouLefbZZ/n2t78NwKRJkxgzZgzHHHNMxfs5/PDDAejUqROzZ8/mrbfe4uabb+b+++/nqqsSPVi++93vMnHiRPr3719R77vf/S4ARUVFfPTRRzzxxBO8+uqrHHnkkYwaNYqPP/64Xp+VJClzXIVEkiQpTRs2bKB16WYSK4TUT+vSzWzYsKFR2kpl/fr1fPHFF5x44okUFBQA0K9fv4rjXbp0IYTAXnvtVbHv3Xff5b777mPVqlX07NkTgAkTJvD0009z6623ctNNN9GmTRumTp1aUad3794sWrSIe++9l3HjxgFwww03cPnll3P66adXvP7v//7vijrt27fnrLPO4o477mD06NEA3HPPPXTp0oWioqKU72f16tV06tSJk046iY4dO9KrV6+KuSs6duxIXl4eGzdurPJ+AKZMmVIl1smTJzNjxgymTZtG+/bt6dSpE23atKlS79lnn+X1119n7dq1tGvXDkjMlfHYY4/xxz/+sSLZI0lqWiYwJElSsxFC2A/4D2AYMATIAwpijKtTlD0U+CVwKLAb8A5wVYzxgYaePz8/n9LW7Ugsb1o/pa3bVZk0M5NtpbLHHntwzjnncNxxxzFq1ChGjRrF6NGj6dWrV411Fi9eTIyRgQMHEmOs2L9lyxaOPvroite33HILt99+O6tWraKkpIStW7dWJEnWr1/Phx9+yKGHHlpRPoTA17/+dd5///2KfePHj2fYsGGsWbOGHj16cOeddzJ27FhatUrdQfjYY4+lT58+FBQU8K1vfYvjjjuO0047jU6dOtV6HebOncsNN9zA8uXL+fLLLyktLaWsrKzWOosXL+arr76iW7duVfZv3ryZd955p9a6kqTG4xASScq0h06AGSHxnG3lseRKPNLOKwRGA58CC4GYqlAI4QRgAbAGOBM4GfgD0H5nTt6/f3/Wt+3eoLrr23av0gMik23V5I477uCVV17hqKOO4rHHHqN///48/fTTNZYvKyujVatW/O1vf+O1116reLz55pvccccdANx///1ccsklnHvuuTz11FO89tprTJgwoWJeiXR97WtfY+jQocyePZulS5fyt7/9raIHRyqdOnVi8eLF/PnPf6ZPnz785je/4cADD+Sjjz6qsc5f//pXzjzzTI4//ngef/xxXn31VX71q1/tMPdGquuwzz778Prrr1e5Dm+99RZXXnllvd6nJClz7IEhSZm24omqz9lUOYZciEfaSTHGBcC+ACGEHwLHVS8TQugE3AHcFGOcWOnQszt7/ry8PHoOGMamf3xQr8k3N20ro+fAYeTl5TVKW7UZPHgwgwcP5tJLL6WoqIg5c+Zw7LHH0rZt2yoTawIMHTqUGCMffvghRx11VMr2XnjhBQ499FAuvPDCin2Vl3Xt3Lkz++67Ly+//DIjRoyo2P/KK6/Qo0ePKm2NHz+eq6++mrVr1/KNb3yDAw44oNb30qpVK0aMGMGIESOYOnUq3bt35/HHH+e8885L+X5eeOEFevbsyc9+9rOKfStXrqxSJlW9gw8+mI8//pgQAn379q01JklS07EHhiRJamnGAN2A3zVG4xMuncKSjZ3rVWfJxi5MmDRlh/2ZbKu6lStXMnnyZF566SVWr17Nc889x+uvv85BBx0EQEFBAZs2beIvf/kL69ato6SkhAMOOICzzjqLsWPH8uCDD7JixQoWLVrEjBkzeOSRR4DEPBqLFy/mySefZPny5Vx55ZUVK36U+8lPfsLVV1/Ngw8+SHFxMT/96U/58MMPd4jxzDPP5KOPPuKWW26pcfLOcvPmzePGG2/k1VdfZfXq1dxzzz18+eWXDBw4sOL9LFmyhOLiYtatW8e2bdvo168fH3zwAX/6059YsWIFN998M/fdd1+VdgsKCli1ahV///vfWbduHVu2bOGYY47hiCOO4JRTTuHJJ59k5cqVvPTSS0ydOpUXXnihzmsvSWocJjAkSVJLcwSJISZfCyG8HkLYGkJYHUL4RQhhp7/7FBYWcvjo81n+Vbu0yv/jq/YcPvp8CgsLG7Wt6jp06EBxcTFjxoyhf//+jBs3jh/84AdcdtllABx22GH86Ec/4swzz6R79+4VS6HOnj2bcePGcfnllzNgwABOOukknn/+efr06QPABRdcwJgxYzj77LM55JBDWL169Q6TWk6cOJFx48Yxfvx4Dj30UGKMfP/7398hxk6dOjFmzBjatWvHGWecUev72X333XnkkUc49thjGTBgAL/73e+4/fbbK1YbGT9+PAMGDGD48OF0796dF198kRNPPJFLL72USy65hCFDhvDMM8/sMATk9NNPp6ioiFGjRtG9e/eKBMcTTzzB0Ucfzfnnn8+BBx7I9773PYqLi3foRSJJajqh8gRNzV0IIbak9yOpmZpRqSv4xCz/mzSjWrf0bMejZi+EQIwx/fEOjSg5hOQ2oG/lSTxDCP8POArYBFwBLAaOASYDN1YbVlK5vRq/RyTfd5V9N147nRfn3sagDl/Qvs2OeZFN28p446suHHHG+Vw8aXKt7yWTbTU3RUVF9OrVi1tvvTXboeSkVPeecseECRMAmDVrlnHkUBy5wutRVSa+QzgHhiRJamlaAe2AyTHGG5L7FoYQugEXhRCmxhhrX4M0DRdPmkzRqWcw69qreH/ZIjpv+YTWpZspbd2O9e2603PgcK6a+LO0ektksq3m4vPPP2fhwoU8/fTTvP7669kOR2kq/4NMVeXKdcmVOLLNxEHLZQJDkiS1NOuSz3+ptv8p4AJgIPDXVBWnTp1asV0+WWRtCgsL+d0td1JSUkJxcTEbNmwgPz+ffv36pT3JZmO01RwMHTqUzz77jOnTpzNgwIBshyNJyrD58+czf/78jLZpAkOSJLU0SxtasXICoz7y8vIYMmRIQ0/baG3lshUrVmQ7BO2EbP+ynSu/sOdKHLnCHiCqrPoPAdOmTdvpNp3EU5IktTSPAAH4VrX9x5OYF+ONJo9IkiTtNHtgSJKkZiWEcHpycziJREVRCGEtsDbGuDDGuDSEMBu4IoTQmsQknscC5wJXxBg3ZiNuSZK0c0xgSJKk5ubPQPmyDBGYmdxeAByd3D4feB/4N2BvYCVwSYzxpqYLU5IkZZIJDEmS1KzEGOscAhtj3Ab8IvlodCUlJbz99tsVE2/279+/wRNvZrItSZJaEhMYkiRJDbR8+XLmXHU1Xy5aSv9PSuiwuZSN7Vozp3senYYdxDlTLkt76dNMtiVJUktkAkOSJKkBbp1+Ne//4QFGf7EbnVq1ATomvlmVwrEfwpePvcGcBd+j5/jvcsHkS5usLUmSWipXIZEkSaqnW6dfTeuZf2bshrxkwmFHnVq1YeyGPFrPfIBbp1/TJG1lwrhx4zj55JNrLbNq1SpatWrF4sWL02532rRpDB48eGfDkyTtwkxgSJIk1cPy5ct5/w8PMHJz+7TKj9zcnvf/cD/Lly9v1LZSSScZUd2NN97I3Xffvf2cI0dy8cUXVynTu3dvPvroI/7lX/6lXm2HEOpVvrJUcaSjIddAkpSbTGBIkiTVw5yrrmb0F7vVq87pX+zGnKt27DmRybYyJT8/n86dO9daJoRA9+7dadXKr5KSpKbj/3UkSZLSVFJSwpeLltY41KMm+a3a8OXTZ7TOAAAgAElEQVSiJZSUlDRKW+kaN24cJ510EjfeeCM9e/aka9eunHvuuWzatKlKmfIeC+PGjWPBggXMnDmTVq1a0bp1a1avXr3DEJKysjLOO+889t9/fzp06EC/fv245pr6J1muuOIKCgoKaN++Pfvuuy9jx46tNY66zjtt2jTmzJnDvHnzKuotXLgQgDVr1vC9732Prl270rVrV0488cS0e7ZIkrLDSTwlSZLS9Pbbb9P/kxKgY73r9ltbQnFxMUOGDMl4W/Xx/PPP06NHD5555hnee+89zjjjDPr378/ll1++Q9kbbriB4uJiBgwYwPTp04kxstdee7F69eoqw0HKysro2bMnc+fOpVu3brzyyiucf/75dOvWjXHjxqUV14MPPsiMGTO4//77GTRoEJ988gkvv/xyrXGUlpbWet5Jkybx5ptv8tlnn3H33XcTY6Rr166UlJQwcuRIvvGNb/D888+z2267ce2113Lsscfy5ptv0r59ekN6JElNywSGJElSmjZs2ECHzaUN+gbVYfM2NmzY0Cht1UeXLl245ZZbCCHQv39/zjjjDJ555pmUCYzOnTvTtm1bOnTowF577VXlWIyxYrtNmzZMnTq14nXv3r1ZtGgR9957b9oJjNWrV9OjRw+OPfZYWrduTc+ePTn44INrjaOu83bs2JG8vDw2btxYpd5dd90FwO23316x7+abb2bvvffm8ccfZ/To0WnFLElqWg4hkSRJSlN+fj4b27VuUN2N7dqQn5/fKG3Vx8CBA6v0nujRoweffPJJg9qq7JZbbuFf//Vf6d69O/n5+Vx33XWsXr067fpnnHEGJSUlFBQUcN555zF37ly2bNnSKOddvHgx7777Lvn5+RWP3Xffnc8//5x33nkn7ZglSU3LBIYkSVKa+vfvz9vd8xpUt3ivPPr169cobdXHbrtVnTQ0hEBZWVmD2ip3//33c8kll3Duuefy1FNP8dprrzFhwoS0EhDlevbsSXFxMbfddhtdunRh0qRJDBs2rNa5Php63rKyMoYOHcrrr7/Oa6+9VvEoLi7mggsuSDtmSVLTcgiJlCkPnQArnkhs9y2C0+ZlNx5lx0MnVH09I2Tnfqh8P1aPBxIxlR+fGHcsJymlvLw8Og07iC8fe6Nek29uKNtGp2FfIy9ve8Iik201prZt21JaWlprmRdeeIFDDz2UCy+8sGJfQybEbNu2LccffzzHH388l19+Ofvssw8vvPACxxxzTMo40jlvqnoHH3ww9913H3vuuWedK65IknKHPTCkTKn8x2KqPxy1a0j12Wfjfqh8zr5FtR+XVC/nTLmMuV221qvOg122cs6USxu1rcZSUFDAK6+8wqpVq1i3bl3KMv369WPx4sU8+eSTLF++nCuvvLJitY90zZkzh9tvv50lS5awcuVK7rjjDtq2bcsBBxyQMo4YY1rnLSgoYMmSJRQXF7Nu3Tq2bdvG2Wefzd57780pp5zCwoULWblyJQsXLmTSpEkOIZGkHGYCQ5Iaw8SYGz0bJkZ7A0kZVlhYSM/xY3iu3aa6CwPPtttEz/HfpbCwsFHbaiyTJk2ibdu2DBw4kO7du1fML1F5Ho0LLriAMWPGcPbZZ3PIIYewevVqJk2aVK/z7L777tx+++0ceeSRDB48mIcffpiHH36YPn36pIzjvffeS+u848ePZ8CAAQwfPpzu3bvz4osvkpeXx8KFC9l///0ZM2YMAwYMYNy4cXz++efsscceO3nFJEmNJVSeQbq5CyHElvR+1MzMCFVf58Ifr2p65fdB+edf/XW240jFe1X1EEIgxljLDdV81fY9Ivm+q+y7dfo1vP+H+zn9i93ITzEEZEPZNuZ23kqv87/LBZNr7zGRybbUsqS697JpwoQJAMyaNcs4ciiOXJEr18M4clMmvkM4B4YkSVIDXDD5Upaf8R3mXHUNXy5aQr+1JXTYvI2N7drwj+4d6DRsCGN/Nimt3hKZbEuSpJbKBIYkSVIDFRYWcuWdt1JSUkJxcTEbNmwgPz+fsf361XuSzUy2JUlSS2QCQ5IkaSfl5eUxZMiQnGtLkqSWxASGJEmSpHopH9ufbbkSh6rKlc/FOKpqCXNxuAqJJEmSJEnKefbAkCRJklQv2f4lN1dWd8iVX9ZzTa58LsZRNY6WwB4YkiRJkiQp59kDQ5IkqQ59+vQhhJ1aul5qkD59+mQ7BEnKGSYwJEmS6rBy5cpshyBJ0i7PISSSJEmSJCnnmcCQJEmSJEk5zwSGJEmSJEnKeSYwJEmSJElSzjOBIUmSJEmScp4JDEmSJEmSlPNMYEiSJEmSpJxnAkOSJEmSJOW8NtkOQGq2HjoBVjxR+/HT5qVXp2/RjmXV/MwIDTuW6c//oRPqV7622MpNjA2LRZIkScoQe2BIDVVTIqJvUc3Ha0p41JYIUfNWfj/UJtOff3l7lc9dvl35HpUkSZKaEXtgSJlU/it6Xb9oV/41O51fv9V8nTYve59x5V4dDenh4b0pSZKkHGIPDEmSJEmSlPNMYEiSpGYjhLBfCOH3IYQXQwhfhRDKQgi966hzS7LcXU0VpyRJyjwTGJIkqTkpBEYDnwILgVpnmA0hHAGcDXzR+KFJkqTGZAJDkiQ1GzHGBTHGfWOMJwJzaysbQmgD3AL8Cvi8KeKTJEmNxwSGJElqqS4j8V3n2mwHIkmSdp6rkEiSpBYnhFAITAGOjzGWhuCqOpIkNXf2wJAkSS3RzcDcGOPCbAciSZIywx4YkiSpRQkhfB8YBpyZ7VikTJk5cyZLly7NdhgVJkyYkO0QAOPIVblyPYyj5TGBIUmSWowQQkdgBvBbYGsIoQsQSPQ63S35+qsY47ZU9adOnVqxPWLECEaMGNHYIUtpyaXkhSSlY/78+cyfPz+jbZrAkCRJLUk3YC/g18D0Svsj8F1gDPAd4LFUlSsnMKRcNGvWrKyev/yXZOMwDuNofnE0teo/BEybNm2n2zSBIUmSWpKPgBEp9t8PvE5iSVV/ypYkqRkygSFJkpqVEMLpyc3hJIaHFIUQ1gJrk5N27jBxZwhhE/BxjPH5potUkiRlkgkMSZLU3PyZxJAQks8zk9sLgKNrqBMr1ZEkSc1QVhIYIYT9gP8gMUP4ECAPKIgxrq5Upg+wIkX1COwRY1zfFLFKkqTcEmOs9zLwMcb9GyMWSZLUdLLVA6MQGA0sItHN87hayl4F/Fe1fRsaKS5JkiRJkpSDspLAiDEuAPYFCCH8kNoTGCtijK80SWCSJEmSJCkn1bsLpiRJkiRJUlNrDgmM6SGErSGEz0MIj4YQBmU7IEmSJEmS1LRyeRWSzcAtwFPAWuBAYArwQgjhX2OMxdkMTpIkSZIkNZ2cTWDEGD8CJlTa9UII4b+BpSQSGedkJTAJ4KET6ld2xRN1l5sREs8T61jlr7y9vkVw2rz041DjSPfzTaeddD/PyvdA+bkrbzeG8vjSvU8lSZKkDMvZBEYqMcb3Qwj/AxxSU5mpU6dWbI8YMYIRI0Y0fmDa9VT+o7H8dfl2TWVrUt8/PMvLNuYfq0pfqs+hpnshlfLPf2fvger16xNDXbGlal+7jPnz5zN//vxshyFJktS8EhjpqJzAkBpdJnpAlLdR/su2mrdUPRPq6q3QGJ+996YypPqPAdOmTcteMJIkaZfWHCbxrBBC6A18A3g527FIkiRJkqSmk7UeGCGE05Obw4EAFIUQ1gJrY4wLQwjXAmUkkhWfkpjE8z+AbcCvsxCyJEmSJEnKkmwOIfkzUN6vOgIzk9sLgKNJTNb5I+CHQCdgHfAMcEWM8R9NG6okSZIkScqmrCUwYoy1Dl+JMd4J3NlE4UiSJEmSpBzWrObAkCRJkiRJuyYTGJIkSZIkKeeZwJAkSZIkSTnPBIYkSZIkScp52VyFRJIkSVI9TJgwIdshAMZRnXGoNrnyueRKHDvDHhiSJElSjjvooIOyHYIkZZ09MCRJkqQcd9FFF2U7BGD7L7izZs0yDuNQmrL9ueTC/ZGp3h/2wJAkSZIkSTnPBIYkSZIkScp5JjAkSZIkSVLOM4EhSZIkSZJyngkMSZIkSZKU80xgSJIkSZKknGcCQ5IkSZIk5bw22Q5Aai763JB4XvWTelSaEep/ovrUqals3yI4bV7tdSbG7fseOgFWPFF3XVWouB8y2WhD7pemVDm+h06oep9Uv4fAe0qSJEkZZQ8MqTGU/wFX+XX5vurHGkP5H44NKV/futquKT7bdGQ6jlTtVb9Pqt9D3lOSJEnKMHtgSI2hIb82V+4RAVV/7a5+rPLxiTH1tppWqs9oZ9qp6/NPpbxOpns7VG/Pe0ySJElZYA8MSZIkSZKU80xgSJIkSZKknGcCQ5IkSZIk5TwTGJIkSZIkKeeZwJAkSZIkSTnPBIYkSWo2Qgj7hRB+H0J4MYTwVQihLITQu1qZUSGEe0II74YQNoYQlocQZoUQ9spW3JIkaeeZwJAkSc1JITAa+BRYCKRaZ/gCoBvwK+BbwK+Bk4GXQggdmihOSZKUYW2yHYAkSVK6YowLgH0BQgg/BI5LUezCGOO6Sq+fDyH8A1gAjAFmN3ackiQp8+yBIUmSWpRqyYty/5t83q8pY5EkSZljAkOSJO0KRiSfl2UzCEmS1HAmMCRJUosWQugEXA8sBR7NcjiSJKmBnANDkiS1WCGE1sB9JObNODzGWJblkNQMzZw5k6VLl2Y7jJwyYcKEbIcA5E4cucLrUVWuXA/jyBwTGJIkqUUKIQTgLuBooCjGWOdfoFOnTq3YHjFiBCNGjGis8NSMmLyQpPr74IMPWLNmTUbbNIEhSZJaqluBM4DTY4zz06lQOYEhVTdr1qxsh6Ack2u/aGf7Hi2/HsaRW3HkisTvCjvHBIYkSWpxQggzgHOB/xtj/K9sxyNJknZenQmMEEJb4ELgmRjjksYPSZIkqWYhhNOTm8OBABSFENYCa2OMC0MIlwOXALcD74QQvl6p+toY47tNG7EkScqEOhMYMcYtIYTfAN9qgngkSZLq8mcgJrcjMDO5vYDEfBffTu4/N/mobE6KfZIkqRlIdwjJm8D+wMJGjEWSJKlOMcZal4GPMY5sqlgkSVLTSTeB8QvghhDCohjjG40ZkJSLxj4Kq7YlJ52Zkd1Y0vbQCXDavKqvVzyx/fWMWibRmRGgb1HV+qLPDYnnx9qewKptT6QsM/ZReG4ljCyA2ac0XUwjC2B2pRia4ty13kM1lS2/r8pfT4w115EkSZIqqfUXjEouBzoBfw8hLA8hPB9CWFjpsaARY5Sy7rmVKXb2LWrck5a3X9/zlJdfUe0P7OqvU9WrfK66yu/Chmysem2eDduvW/m9kvKeqUlDP+tKKp+vXuduiNrirHys+j0F3leSJElqsHR7YJQCyxozEKnZaezeCXW1X/mX68rblX/drqlequOVz1efX9bFuNbzWLUzDWToXurTpol6M1SPt/L9UtN78Z6SJEnSTkorgRFjHNHIcUiSJEmSJNUo3SEkkiRJkiRJWZN2AiOEsF8I4XchhL+FEFaEEAYl9/+02vrqkiRJkiRJGZVWAiOEcBDwBvADYA3QG2ibPNwH+EmjRCdJkiRJkkT6PTBmAG8CfYHTgMqzsb0IHJrhuCRJkiRJkiqkuwrJN4AzY4xfhhBaVzv2MbBPZsOSJEmSJEnaLt0eGGW1HOsGlGQgFkmSJEmSpJTSTWC8Aoyr4dgY4IXMhCNJkiRJkrSjdIeQXAn8JYTwFPAnIALHhBB+AnwHOLKR4pMkSZIkSUqvB0aMcQFwKolJPO8gMYnnb4BvAqfGGP/aaBFKkiRJkqRdXro9MIgxzgPmhRAKge7Auhjj240WmSRJkiRJUlLaCYxyMcblwPJGiEWSJEmSJCmldCfxJIRwQAhhTgihOITwVfJ5drJHhiRJkiRJUqNJqwdGCGEE8ASJ5VLnAR8DewMnAd8NIXw7OU+GJEmSJElSxqU7hGQG8HfgWzHGL8t3hhDygaeSx4dnPjxJkiRJqmrChAnZDqGKXIknV+LIFV6PlifdISQDgd9WTl4AxBg3AL8FDsp0YJIkSZIkSeXS7YHxPtC2hmNtgQ8yE44kSZIkpWfWrFlZPX/5L/zGUTWObMv2dSiXK9ejJUm3B8ZvgWkhhB6Vd4YQ9gN+Cfw604FJkiRJkiSVq7EHRgjhrmq7OgPvhhBeZvsknocmt48C7misICVJkiRJ0q6ttiEkRwKx0uttwIdAn+SD5GuAb2Y+NCmLHjoBVjxR8XJVFkPZKTMC9C3aufqV9S2C0+btXEzNQfnnX4/3O/bR1Ptmn5Lh2Cq1/dzKxmm70T10wvbtGQEmxprLSpIkSUk1DiGJMRbEGPum+di/KYOWGl2l5EWzVDlpseKJ7e+nfH/1pEZdryu3tSsof59pvN/XOiSu1XMrd0wo7FSCoabPqpa2RxbsxPl2Rh2x7mBXuY8kSZKUUelO4ilpYtyxR0KuKu81UD3e8v119SpIdby5vPemNDEyBOCGqrtX/QT63JCqQj3Uo6fLqp9s397p8zZEOrGW97Kofh/Z+0KSJElpqlcCI4TQC+gFtK9+LMb4bKaCkiRJkiRJqiytBEYIYX/gHuCQ8l3J55jcjkDrjEcnSZIkSZJE+j0w/hPoDfwUeAvY0mgRSZIkSZIkVZNuAuNfgbExxgcbMxhJkiRJkqRUalyFpJr3sdeFJEmSJEnKknQTGL8GLg8hdGzMYCRJkiRJklJJawhJjPGPIYQDgZUhhJeBz3YsEs/JeHSSJEmSJEmkvwrJWGAyUAoczI7DSWJmw5IkSZIkSdou3Uk8pwEPAz+MMX7eiPFIkiRJkiTtIN0Exp7ALJMXkiRJkjKtpKSEt99+mw0bNpCfn0///v3Jy8vLdliScky6CYz/AQYAzzRiLJIkSbUKIewH/AcwDBgC5AEFMcbV1crtDlwLnJIs8xJwSYxxSdNGLKk2y5cvZ9Y1V/H+m4vovOUTWpduprR1O9a37U7PAcOYcOkUCgsLsx2mpByRbgLjJ8ADIYTPgCfZcRJPYoxlmQxMkiQphUJgNLAIWAgcV0O5x4HewEXA58DPgOdCCENijGuaIlBJtbvx2um8OPc2BnVYT4/2AdoDtAa2AWvY9I8P+Pn353P46PO5eNLk7AYrKSeku4zqm8Bg4C7gE2BrtUf1ST0lSZIyLsa4IMa4b4zxRGBuqjIhhFOAw4DvxxgfiDE+BZxM4nvPZU0XraSa3HjtdJY9fBPDO2+gfZuQskz7NoHhnTew7OGbuPHa6U0coaRclG4PjCtwpRFJktQ8nASsiTEuLN8RY1wfQvgvEkNKfpq1yCSxfPlyXpx7G8M7b06rfGHHzbw49zaKTj3D4STSLi6tBEaMcWojxyFJkpQpBwGp5rpYCvwghNAhxrixiWOSlDTrmqsY1GE9kLrnRSqDOnzBrGuv4ne33Nl4gUnKeekOIZEkSWouupJivi7g0+TzHk0Yi6RKSkpKeP/NRTUOG6lJ+zateH/ZIkpKShopMknNQVo9MEIIv6ijSIwxXpmBeCRJkiQAJkyYkO0Qqsi1eJqjf/7zn7Tb8B60b13vuu02vMc555xDt27dKvblymdiHKpNrnwus2bNynYIOy3dOTCm1nKsfG4MExiSJKlGIYT9gTEkVgdpX+1wjDH+MEOn+ozUvSy6Vjqe0tSpUyu2R4wYwYgRIzIUkiSALVu2sHurMhKrjdRP+1ZlfLl1a+aDktQo5s+fz/z58zPaZrpzYOww1CSE0BU4EZgInJrRqFSzh06AFU9U3TcxQ/OrzgiZbS/b6vN+Ul3XOvS5Yfv2yAKYfUq9qitXzajWpfWhE+C0eYx9NPHyztIT6tXc2Eczd29Uvuek5iaEcCrwAInhq58A1Wfvy+T/fJYCx6bYPxBYXdv8F5UTGMq+XPm1sPzX02zGkwsxZCKOV199lZt+9DKJpVLrJ+6Wx9SpUxkyZEiLuR4tTa70NMg1u+r9Uf2HgGnTpu10mw2eAyPG+GmM8S5gNjBzpyNReur5R7bSlOq69i1KPIBnQ9H2fZVfJz23sjGD2wl9i1JvK33Je6P8Mz46Jl6/1mH79RxZsGO18n05e29ki/fhruxKYD6wb4yxR4yxb7XH/hk812PAfiGEb5bvCCF0JrE6yaMZPI+keurfvz/r23ZvUN31bbvTr1+/DEckqTlJdwhJbV7D4SNqKVL01ij/1XsVwGnzADi6/DU5/qt4Ml41wMS4Y2+MSoZcuP3azj5lx/sg1b7GsOonjX+OjPKe3JXtD0yMMa7d2YZCCKcnN4eTWMagKISwFlibXDr1MeBl4O4QwmXA58DkZJ1rdvb8khouLy+PngOGsekfH9RrIs9N28roOXAYeXl5jRidpFyXiVVITgR2+suIJElq0d4C9sxQW38mMRzlfBJDT2YmX0+FxGQawAnA08ljDwJbgBExxg8yFIOkBppw6RSWbOxcrzpLNnZhwqQpjRSRpOYi3VVI7kixuy0wCBgM/DKTQUmSpBbnMuD6EMJfY4zv7kxDqebmSlHmc+C85ENSDiksLOTw0eez7OGbKOxYfTqcHf3jq/YcPvp8CgsLmyA6Sbks3SEkR7Pj5FqbSPSivx6Yk8mgJElSizOVRA+MN0MI/wA+rXY8xhiPavKoJGXFxZMmcyPw4tzbGNThC9q32TEvuWlbGW981YUjzjifiydN3rERSbucdFchKWjkOCRJUstWCryd7SAk5Y6LJ02m6NQzmHXtVby/bBGdt3xC69LNlLZux/p23ek5cDhXTfyZPS8kVcjEJJ6SJEm1ijGOyHYMknJPYWEhv7vlTkpKSiguLmbDhg3k5+fTr18/J+yUtIO0ExghhFbAIUBvoH3148klVSVJkiSpXvLy8hgyZEi2w5CU49KdxHMg8Ajwf0gsV1ZdBExgSJKkCiGEI4HFMcYvk9u1Si6BKkmSlFK6PTBmJcuOAd4A6p4uWJIk7ermA4cCryS3q08IXi4kj7VukqgkSVKzlG4C42BgbIzxocYMRpIktSgjgWWVtiVJkhos3QTGP4EtjRmIJElqWWKMC1JtS5IkNcSOCy6ndh1wUQjBrp2SJKnBQgjdQggnhhDOCSF0Te5rn5wsXJIkqUbp9sDYC+gPLAshPA18Wu14jDH+MqORSZKkFiOEEICrgR8DbUnMefGvJL5TPAr8D3Bl1gKUJEk5L90Exs8rbR+Q4ngETGBIkqSaTAb+DbgCeBr4a6Vj/wX8ABMYkiSpFml114wxtqrjUa+hJSGE/UIIvw8hvBhC+CqEUBZC6J2i3O4hhP8MIawNIXwZQng6hDCoPueSJEk54Tzgihjjr4HF1Y4tJ7FUuyRJUo2yNd60EBhNotvoQmpeVu1x4DjgIuA0YDfguRBCj6YIUpIkZcx+wMs1HNsCdGzCWCRJUjOUlQRGjHFBjHHfGOOJwNxUZUIIpwCHAd+PMT4QY3wKOJlEzJc1XbSSJCkDPgBq6kU5BFjRhLFIkqRmKJdn/D4JWBNjXFi+I8a4nsQ42VOyFpUkSWqIPwO/CCEcUWlfDCH0AyYC92UnLEmS1FykO4lnNhwELEmxfynwgxBChxjjxiaOSVJLE8ugrBTKtkEs3b5/02fbtzd+QrcYaUXZ9n3rVwMxUT9G+sQyWlFGIMK6MiDSL7mPT5LlqPacrFvjMUgcT2zwzTIS7bP9mRWxSrmjy5Kv39ler3o7KV9XHslXV9l020q33r6HwJ4DUYs3FTicxNDRVcl9fwZ6AS8Cv8lOWJIkqbnI5QRGV1J3Jy1fwnUPwASGlAtihG2bYFsJbNuYeN6afC7fV7ol8Sjbknq7tmNVtrcmEg1l2xKJh1jtuTwRkc5zWSk1TsEzs+v27Zv3ZlH143/oU+XlwsovZieeni5//ccGXtdq7k6186GqL+8s33gkM+dsEiOuM4GxC4gxloQQRgBnAd8iMXHnOhIrj9wTY9yWxfAkSVIzkMsJjGZt7KPw3Mqaj48sgNn1HQjz0Amp988I27f7FsFp86rWWfFE6mOpyqRqDxLHa6qfDeUxTqxp/tdKHjphe9zl7zX5XsY+Cv/3nRM4Olm0rs+tNn1uSDyPLGjAZ5sB1WOvMY4YE0mFzZ/Dlg38/+zdeXhU1f3H8feZJCSEXQxqZEkAEUFA0ZpSFRIUVFBBURQBZVMRAasI4lIguJUqFkSxsmsFf7YFRAsILRJEWoW6gLKIrRBAAREVUJAlOb8/JpPMmkwmM5lJ8nk9zzwz95xzz/nemRtlvnPuuZw47Hw+fhhOFjy7l7ueXabVhhpnuSUoCp5FQhbE37FUCtbaPJwpvTCl9SqfYcOGRTsEKUYsfD6xEAMojlgTa+9DrMUjlUepEhjGmLZAR6A+8LK1dp8xpjmw31p7pPi9S+0HnLMsvJ3mVu9jwoQJha8zMzPJzMwseaR/TYB/Z/uWdxgPv5ngWx5Ee/cvkr/Nm8D91qv9f4F/lbJ/F/ekgrcdy4q+3HcY79nG9bqk/r3789e3q/8Q358yt3cJJh7vuF1l/5rA6p0TmGedx/iu6cbqnQE+Lwj4eU2tNYGeP7i1/y8wuYT4w/n+nPwZftrLkR37uMoe4Ob8uXTh7aI4XKo3gLh4OHYQ8o779hesE0c8ExoiUqnl5OSQk5NT5n6MMXlAB2vtej91FwHrS3tbdhERkVjXunXraIdQqRhrS/7lyxiTiHP28o2Awflz2a+stR8bYxYB2621Y0MKwJjBwAwg3Vq7y618NtDFWtvYq/1cINNam+6nLxvM8ZQH16/xuff5lrm41wWlpFkH/uq9v7j727egTZN46xmX977FjV3egpmB4R6/q51XWZOpkHvK8/ghhM+mgL/PPWSnjsOR3XA4F47sgp/3ws/73J4LHid/CsNgVZyJA0d8UWKnWm0OnXBgMeTj4DQOeraveTZgwDjAuJ4dRWVuddsOOsjHQasU77qCfXHwn73OcS452/Dvrx1Y4yOMesEAACAASURBVOA3jYyzrTNA1u4Gi6FjY4rKTVG99/a7O53tr0gvqv/HDuezxdC1qb/9guu7VO2C2W7ZB9KuQioGYwzWWj//gyhxv3zg1wESGJcA/7LWRnVmaCz9OyLaXL+eTp8+XXHESByxEIPiiF2x8n7EShwSm0L9N4S7YP+h8CRwJdAf52Xd+93qlgPDgJASGMV4CxhgjLncWrsWwBhTG+fdSfxeCi5SoeSdhEM74Mcv4dBOZ6LClaw4nOtMTlS0qfWJdSG+uvORkOx83rfBWdesB8RVcz4c1fy/LtxO9FNWDRwJBY94cMSBKXh2xIOJo8uCePKJ4xTx5BHH+4Pii5ITJs6jbfMXnW123Oco+lLtSnCNOERbt4SjK8lV6O49Qb8lV7mSWrcHbtPL1eZWuNX1+mbPNv1c5TcFN+5AV/sbisqGuB9Tz+D6ESkrY1yZOwAcBdvuqgPXAN+Va2AiIiJS4QSbwOgDPGatXWCM8Z7euQNIK+3AxpheBS8vxvkPm27GmAPAgYJbp74FfAC8ZowZA/wIPFywzzOlHU8kKqyFo/vh4Bb4Ybvn48evPO96UZ4cCZBUD6rVLnjUKnpOrA0JBc/u5dVqwcKrnfsP2FqUoIivDtNqOcuH+7myy5UU6Bn5VSW3e+dzawdue9J7QoGIhJ0xZjwwrmDTAuuKaa6f60RERKRYwSYw6gNbA9Q5gMQQxv4rnvfce7Hg9Rqgs7XWGmO6A88W1CXhvM1aprX26xDGE4msU79wvt1CS7sJcjbBgYLHsQORHdeRADXO5JMjZ/G9SeGK8+oza2t9fjD1GZ11GlSvD0mnQVL9otcJNbwuGyil+i3DF7+IVGY5Bc8GZyJjNuA9hek4sAX4e/mFJSIiIhVRsAmMHUAH4F0/dZcAX5R2YGut9xRSf21+BIYUPERiR34eHNwMez+EvR84n7/fxlLXjAqfe26GwkDNVKjdBGo1hloNnXf/qHFm0SP5TOdMCmPo6bpk4Bp4fLvz9egLwhGHiEhorLVrcP4wgTHGAjOttd9ENyoRERGpqIJNYLwKPGKM2QksLCizxpgs4H5gQvhDE4khxw7C1+8XJSv2bQjP4pk1U6HuOVC3WVGionaTgtcNnes+iIhUAtY6b+9kjDFAK5x3Ffse2KKVM0VERCQYwSYw/gC0w3nf9lkFZe/jvKzj/6y10yIQm0j0HD8Ee96D3ath12o4sJGQF9SMT4L6reG086BeC7dHc+e6EiIiVYQxZgjwBJDiVvytMeYxa+3sKIUlIiIiFURQCQxrbR5wqzHmReAqoAFwEHinYHqoSIV3vv2IznYpWfnL4MUNYPNL3cdu0thq2tI1oy2c3hZS2kLd5s67X4iIVGHGmL44b5u+CufdxPYBZwJ9gRnGmKPW2tejGKKIiIjEuFLdb73gdqZrIxSLSPk6+TNX5a8s3Fyad3FRXTCTLaqnwFkZcNavnc9nXMxlL9cFIPfSMMcqIlLxjQHmW2v7e5W/Yoz5M/AQoASGiIiIBFSqBIZIpTK9ATPyjwbZ2EBKO2h4OZzVwZmwqJNetjt5iIhULefiTGL48xoQ+Xsti4iISIUWMIFhjMkn+Iv+rbVWyRCJXf99C774P8+yUyUkL+q3gkadoXEWNOzkvAWpiIiE6gjQMEBdw4J6ERERkYCKSzpMJORVC0VizJIeJTb5mRqsNV1Ybboz6c5uzjuEiIhIuCwHnjLGbC+4JBUAY0wHnAt7Lo9aZCIiIlIhBExgWGsnlGMcIuFx8mfY9gZ8Pieo5t/QkFT2AHBB3EFOmEQAJtWMWIQiIlXVGODXQI4x5mtgL85FPBsC/yXw5SUiIiIigNbAkMriyB745AX4bAb88kNw+9y6jt/89dfszHPeIcSVvBARkfCz1u4zxlwADAIuB04DdgJrgHnW2mAXJRIREZEqKqgEhjFmXAlNrLX28TDEI1I6+/4DH/0Rtv8F8k8FbletNrTsA5teLio7+zdYrcEpIhJxxpgEoBuwyVr7AvBClEMSERGRCijYGRgTiqlzrZOhBIaUD+u2NMv8XwW3z9C9kJDsmcAQEZFyYa09aYz5C3A1sCPa8YiIiEjF5AimkbXW4f0ATgcGAJ8DzSMYo0iR3TnwRqfi2ySdBr96yLMsITliIYmISFC+AhqU54DGmEuNMSuMMfuNMYeNMR8ZYwaWZwwiIiISPiGvgWGt/R541RhTH3gR59RQkcjY8x78a7wzgRFIvXPhot9Cq9udCYsNk8otPBERKdEfgEeNMe9aaw9EejBjTBvgH8C/gSHAUeAmYLYxppq1VlPyREREKphwLOK5EV0+IpHy3eew5kHYuSJwm8ad4aIHIP0aMEFNKhIRkfLXGefCnTuMMR/gvAuJ++3arbX2jjCO1wfnTNNrrbXHCspWGWPaAbcDSmCIiIhUMOFIYFwLRPyXlIpiwBJYvTO4tk2mOp+z0mBej2IaLuoOO5Z57FfsPpOLWZmyuDrv/ktsGTzX+5KVVsKxuhz9FtaNg89mgs0vvu2ud52P4vg57o0vdWduXhCxhGDAkiCP02sf9/fI+1xylZdGiedKqBZ1hxuXFr0Odh/wOJeDkt6taKxA/e5Y5mzHUubmdaezLRhjMmxM7ka7e5z7B/z79Pobi4RgzgnXfxO8X4djbO/jdu8/977IjZOV5nwu1d+/VFaXAydx/puhWcHDnfXZo2wSgBNuyQuXQ0DdMI8lIiIi5SDYu5DM8VNcDTgfaAOMD2dQFZn3F05/stI825WY8HD7YvWu6RZ4n/Ru/r+EpXfz6cebq1+PmAL1FwJXvCUea/4p+PRFZ/LixOGwjB1Iu6O+72tZZaU5jzHYJJY77/fIu4/S9OmKo7T7lch1TrifF67X6QHeQ3/7lEZJ+7nqdyyDeIqSFwXcP+dAX649xig4jqy0oi/d/Bef+mC5+gnr51BK5TW2v3FK9d86qewuBn6y1v5STuPNA4YaY54HnsZ5CUlvnDNB+pVTDCIiIhJGwc7A6IzvLyO/ALnAFOCVcAZVGfj7RdO9LKRfV0dZBha3X3G/UhfDFYsrvsLY3PsLYuZGme1dD/8cCt9+Uny7UWH4kc7reDo/sBTC8Iv3vB7h/eUcnJ9Laft0/cod7li4cWngcyHQ+edvH+/P0L3eva4s590oG3D/gDMO3Mb2mCkw2e11Kf/OQjknvOML1+cYyrkUy+NI7DPGxAG/A+4DagN5xpi3gcHW2h8jOba1drMxJgtYDAwvKD4BDLXW/jWSY0v4DRs2LNohALERRyzEAIojVun9kMouqASGtTYtwnFIVXbiCLw3Fja+hN8ZxHWbQ8dn4K0byj00EREpk6HAOGA18B+cl430BA4DEb0biDGmObAQ+Ay4C+cPLz2Al40xv1hrX/e334QJEwpfZ2ZmkpmZGckwpQStW7dm8+bN0Q5DRERCkJOTQ05OTlj7DMcaGCKh2/UurBgEh3N966rVht9MgAvuhbhq5R6aiIiU2Z3ATGvt3a4CY8zdwAvGmLuttSciOPbTOGdcXG+tPVVQttoYczrOOXclJjCqsunTp0c7BADuvffeaIcQM1y/rEf7s1EciiOYOETA94eA7OzsMvcZ1C0bjDEPGWOmBah73hgzusyRSNVy4idYNRz+eoX/5EXL22DQF3DR/UpeiIhUXE0B78s13gDigCYRHvt8YJNb8sJlPVDfGNMgwuOLiIhImAV7z8mBwKYAdZ8S4WmgUsns/wj+fKFzsU5vdZtDr5XQfT7UOLP8YxMRkXCqifNyEXdHCp5rRXjsfUBbY4z3bNNf47yc5PsIjy8iIiJhFuwlJI2BLwPUfUXkf0WRSsDYfAbbKbBgLOSf9K51zra49AlIqB6V+EREJCLONsY0dduOcyv3WMjTWvtVGMd9AfgL8HdjzHTgGM41MG4BnvMzM0NERERiXLAJjKPA2QHqGgLHwxOOVFb17Hc8l3+Hzy0uAeesi6vmQsPLyj8wERGJtL8FKH/TT1mcn7KQWGsXGmO6AQ8BM4Ek4H/AMGBGuMYRERGR8hNsAmMtMNoY8zdrbWGywhiTCIwqqBfxb//H/D3vBhqyy7eu3VDo9Cwk1Cj/uEREJNKieomptXYFsCKaMYiIiEj4BJvAmAD8C9hujHkN+BrnjIx+QH1gQCSCk0pg86vwz7tpyC+e5Yl1oessaNErOnGJiEjEWWtfiXYMIiIiUnkElcCw1m40xmQBz+KciukA8oH3gV7W2o2RC1EqpPxTkPMAfOLn5jVndYBrX4faWjpFREREREREghPsDAysteuBjsaY6kA94Adr7bGIRSYV1/HD8PfesNN31u5scx+Db3kG4hKiEJiIiIiIiIhUVMHeRtVdHJAAaPVu8XVkD7xxuU/y4heS+K3jVSbGTVHyQkREREREREot6ASGMeZaY8zHwCGcq3i3KSifZYy5LULxSUXy7aewIAMObPIsr9WYXnHrWOzoH524REREREREpMILKoFhjOkJLAG+o2gNDJcdwB3hD00qlD3vwRsd4advPMvP/BX0Xc/npn104hIREREREZFKIdgZGOOBudbarsAUr7rPgfPDGpVULF8tg4VXwYkjnuXNekDvHKhxRlTCEhERERERkcoj2ATGecAbBa+tV90POG+lKlXRF3+BJT3glNdtUi8cCdcvhITk6MQlIiIiIiIilUqwdyE5DJweoC4NOBCWaKRi+XwerBwMNt+z/LKnIWNsVEISERERERGRyinYGRj/AB42xtR1K7PGmERgOLA87JFJbNv8KqwY5JW8MHDFdCUvREREREREJOyCnYHxKLAe+AJYhvMykrFAW6AO0DMi0Uls2roAVgzE42oiEwdXz4NW/aIVlYiIiIiIiFRiQSUwrLU7jTHtgWzgKiAP6Ai8A4yz1n5T3P5SsiZTi17PzetOZ7vMp82AJYH3cZeVBvN6lDzmgCWwemfx9T79TDb+G9s8WN7f+UjvBjcuDTjGxpe60+7oMjYmd+P6E0t9413UHXb4Hn9ZeMeRG9be/SvN5xPsZ+tqV9znVlws/sZ21eXeVzSGd//+9gt4LkTCZOP3vHqrWnfauTXLPeU/pnefc/5NFX7ui4r6YlH3SEXtw9/flPdnH26BziV/bbLS/P+3w/scCXc84ehXRERERCq/YC8hwVq7x1o72Frb0FpbzVp7lrV2oLV2dyQDrOyy0nzL/CUvSO8W9JfWsrbLSvNTn94tuE7BI/ngb4x2R5d5PPu0KS55UZo43HiP8a5x68erz6y0kIYIen9/70lJn4XrefXO4j9f77G9t4M5N0qMz99nUNLnkh74/fYo865z3/ZzXrnOoZLi8fmbcj/HXK+LO4ZA8QUpK835HMxn72rrr8xfXUljlqaP0ibGRERERETKU7CXkEiYFfuL42TnU5N469kuwK+g7r+OBvNra0nm9fDTT8ajsHs1nDpWVGYc0G0BtLzFLXb/v4C7Yi5VfKO8b3hTdkVxLPXYdhfM7JXi+H3/CO7zCXRe+OszmF+t3Y8lHOcGUDRzIZz7BKp3lZc022OULfssgeJiDOWY3QQ6J9wVF3co52SgfQKVh+38KKBZFSIiIiISbgETGMaYOaXox1prB4chHolFB7fAm9d6Ji8Arn7FM3khIiIiIiIiEiHFzcDojMcqjcUK/0/lEhsO74a/XQW//OBbpwU7RUREREREpJwETGBYa9PKMQ6JQbXsIVh0Dfy0J9qhiIiIiAgwbNiwaIcAKA4RiY6gF/GUqiXOnuKF/Fvg4OZohyIiIiIiIiIS/CKexphkYBDQCTgN+B5YDcy11h4rbl+peB7LH0WmXeFZeM6N8OWi6AQkIiIiIkyfPj2q47tmPCgOzzhEpHwENQPDGHMm8DHwPHAxkFzw/ALwsTHmjIhFKOVv458YZJ/3LDsrA655LTrxiIiIiIiISJUX7CUkfwDqAZdba9OttR2stenAZUBdYFKkApRytutdWDXcs6xWI+jxJiRUj05MIiIiIiIiUuUFm8C4BnjYWrvOvdBa+y/gMaB7uAOTKDicC2/fDDavqCw+GXq+BTXOjF5cIiIiIiIiUuUFm8CoCXwToG5PQb1UYNXscWfy4pfvC8vyMdBtPjS4IIqRiYiIiIiIiASfwPgC6B+grh+wLTzhSLSMy78f9m3wKJvseBzO6RmliERERERERESKBHsXkmeBVwsW61wA7AXOBG4FriRwckMqgBvy/0x/+5JH2T/MdbxoHmZ0lGISERERERERcRdUAsNa+1rBbVQnArPcqvYDQ621CyIRnETeufYzns6/27OwTlMe+OlVrAl2go6IiIiIiIhIZAX9DdVaOwNIBVoDlxc8n22tnRmh2CTCkuxRXsi7leocKyqMT4LrF3LY1I1eYCIiIiIiIiJegr2EBABrbT6wNUKxSDl7LP9BWrDFs/CKl7Rop4iIiIiIiMScgAkMY0zn0nRkrX237OFIufnvEp91L2h9B5w/ICrhiIiIiIiIiBSnuBkY/wRswWsToI0tqLNAXBjjkkg68jWsGORRtIPmpHeeFqWARERERERERIpX0iUkR4CFBY+fIx+ORJzNh3duh1++Lyw6STwj4xbwdrVaUQxMREREREREJLDiEhiZwB3ATcDNwGLgFV0qUsF9Mg12eX6EzzqeYJP5VZQCEhERERERESlZwLuQWGvfs9YOBs4AhgINgBXGmF3GmKeNMeeVV5ASJj98CWsf9ihaZzrzshkdpYBEREREREREglPiXUistb8AC4AFxpizgNuA24ExxpiXrLXDIxxjldZkapg6svnOdS9OFd0y9RB1eMDxCtYEvpuu+/hZaTAv2PEmO5dNyXVtL+oGNy4tdpy5ed3pbJcVlg1YAvN6BDtgkQFLYPVO5+ustNLvXx7C9rmGyP09col2TEHxPq8KVIjYC7hizUqLZhSBNZla8Lde8Lc3YEngOle997kkIiIiIhIJgb+5+ncQ2FnwsEC9MMcjJchKC3HHj5+Hr9/3KHrc8Uf2mYZ++/U3zuqdQHo354br2Vug8h3LAvbr4p68eNd0C/lLkft+q3fGVjIjKy20urK09SfY97as44RNoPMK57nikpUW/H7lLSvNczuWz03vvyF3JW279yMSC4wx3Ywxa4wxR4wxh4wx640xmdGOS0REREqvxBkYAMaYS4H+ONfCSASWAN2Bf0QuNMm9z/ns/uuyvxkJrnYB/fAlvP+IR9G7phvP/nYAzwa4v4z3OIUxFDOLwqd+sm/n83oAk4u2/R1jk3hLJLgfk7/3rMT3sRQC9RXwffVTV5xQZqb4E8wxx8TsBrfzyhWPK/aBxb2H/s5XP+dleXCPzfs9DdfnWRauGAJ93rn3FX8uhPPvRyRcjDF3A9OA54GJOH+4uQBIjmZcIiIiEpqACQxjTHOcSYt+QBrwHvAg8Fdr7U/lEp2Unc2HFYN9Lh0Z65jBehOdL3IiIiKRZoxpAvwRGGWtdb9PuH58ERERqaCKm4GxHTgMLAKGUHTZeQNjTAPvxtbar8IfnpTZZ3Pg67UeRdmOqew3Z0cpIBERkXIxGMgDXo52ICIiIhIeJV1CUhsYgPN2qiWJK3M0El5Hv4W1YzzL0ruxcNft0YlHRESk/FwKbAP6GGN+BzTBuYbXH62106MZmIiIiISmuATGwHKLQiIjZxT88kPRdnwyXDkd5lbcS0eshV9OwdGTcPQUHDsJJ/PhRJ7zcTIv8L4vf+Ssd7U9ZSE/3/mclw/5Fk4VPOcVlBX37NE+H/JxvsY6V7i11llm3bYpaOMqc/ebOUXl+X72cdf2T279urXzeK8CvA8tX/T/2l97935bvBCgwxLG9BdbONqmP+/bPm1q4ON2cU0lK1xLw2s7GmJinREv3jF5rFPjJ96yHMPvLoch7UPfXySA1ILHH4CHga9wruX1gjEmzuuyEhEREakAAiYwrLWvlGcgEma5/4Str3mW/SYbajeJTjw4kwY//AJnuJUt2gqHjgfe56rXihIVRwseoS7x+dT7JbeJpq+PBN+2uPesJMdO+X9dkuPFJIeiwTupA6GfGyJSKTmAmsDt1lrXDYFzjDHpOBMaSmBIhTRs2LBohwAojlil90Mqu6DuQlLZ/fEDmPKhb/lvM+D+X5eufVj6d4xnimMCBPmLpr/+m7x5Jb91jOf+/GxnQUpbaO95mwDvX0yLO15/+7ja5+XDvp9gzxH4+jAs3Arv7wa87yZS8At+rlvR/Svd+vZz95FtB33jESmLwr+vApG6642IRN1BoDnwT6/ylcBVxpgzrLX7vXeaMGFC4evMzEwyMzMjGKJI8Fq3bs3mzZujHYbEqFg6P1q3bh3tECRG5OTkkJOTE9Y+jQ00Z7sCMsbYaB+P9y0eQ+K6zeMo69FnMP02mQq/zZvA/TbbrdRAn39B6q9DjtG1zwvXwFc/wJ7DBY8j8M0R56UU3nJPeV6q4vqi6F7u/uXRVa4vlBJJ3ueZzrvo0yUkFYsxBmttzF+LaIyZCQwCaltrf3Yr/y3OG3qneicwYuHfESISHNdMg+nTo7ukTazEIVIRhOPfEJqBUcmcbXO5x07yLGw3tDB5URJrYe9PsGk/fPYtfPk9fOk2C2L48jAGG6LEOKieADUSICneuZ0QB9UKHut2+99vyIVFbRIcEB8H8QbiHOAwEF/wHFdQFudVF2e82jmc+zvc6owBg/PZgec2eLUBMl8tiu/9gc4yh9s+BmdDB3DxrKK2G+8uqnP15e+uuO5FrV5yPm+5p+j11mGB27u0LPj/8Rf3+n9fixuzsCzAf6ZCadu0YNL3VyM8twF2jAzcb2Hfk52vCxN43tvlwHv2U3mOXRLvBKf7tr/kZ1iStiKRsRhnAuMqnHdUc7kG2ONv9oWIiIjENiUwKplH8x8kiV+KCpIbwGVPBWx/7CT85xv4aC9sLEhaHDgamdgcBuolAW5rPVzfAuokwZ83+d9n2W2QHA/JCc5H9QRnAqE4gRYT/F3HkMIuN41qB9+2blLo49SoVvQ6OSH4/ZJi7L8WcX7OA0fM/yYsIuXFWrvMGJMDvGyMScG5iGdv4Eqcd1gTERGRCibGvpJImexaTXf7N8+yy56CpLqFm8fdFm28+a/wyT7nXTzKqn51aFgbzq4FZ9WElBrAGs82/x1e8KVzclHZtGucz4ESGK1Tyh6biIhUWT2Ap4EJQD2ct1W9zVr7RjSDEhERkdAogVFZ5J+C1V5zuM+4GM4fyPfHYNUOWPk/WLurqHr9N6UfplMTaF4PGteFRrWgUR1n0sL9V/1CXgkMf7+Yi4iIRIq19idgRMFDREREKjglMCqLTTPgu888ilamPc/sRQ7Wf+3/lpOBJMXD+SnQ9gznDIgW9eG6/3PWvdozjDGLRFFaWhq5uW73xHkwetefmN9GbeiAvGNy3/YXbyweg4SuSZMm7Ny5M9phiIiIiHhQAqMyOPY9rPudR9ESRz9GftQhqN2b1IEODaH9WdC2AZxTv+R1JkQqutzcXHS3ARH/TKDVdEVERESiSAmMSuCXfz1F0i/fF27/TA2eMJOK2cPp2S7OxEXDUiweKSIiIiIiIhIN+p29Avv6MEx+ZyeOT6d5lL/oeIRvTapH2Xmnw32XwN/7FJXd3ErJCxEREREREakYNAOjAsr9Eab/BxZuhWdOPkY1ThTWfUNDZpn7AWhcB244F25oCen1ohWtiIiIiIiISNkpgVHBjMuB1zZBnoXz7cfcYOd71D/reILjpjoLb4aLzgJdxiwiIiIiIiKVgS4hqWBe2ehMXmAtD+eP8ag7WKMNi00/AC5OVfJCREREREREKg8lMMJowJIydrCoO0z2zDr85xv/TTvalVxmV3mU1b/qD+SbOI9YBiyBJlOdjzLHRxn7WtTd+XA32cBkQ+4p/9kW7+PwHtf9+FwPKV6o71Eon3m4zj/3fqq6gQMH4nA4iIuLIyEhgSZNmjBs2DB+/PHHwjZpaWk4HA7WrVvnsW92djZt2rTx6fPkyZOkpKRQu3Ztjhw5EvFjEBEREREJhRIYYbR6p/M5Ky3EDnYsK3yZl9aNie/BTX/1bWZsPuPMQ56Fja+AtKsKx3bF4nr2fl1arn5L09e7pptnwY5lHscYzD7ex+E9bqA4stI8Y3Z/HUuy0jyfw9W2uP0DbZe0XyjnT7jOP+99s9JC74v0biW3iXFdunRh37595ObmMnv2bP7+979z7733FtYbY6hevToPPfSQz77+bo/55ptv0qxZMzp06MCCBQsiGruIiIiISKi0BkYEzOtRtv039LGMWgm5e3zralaDKU3+xjlbN3pWdPwDGMO8HpH5ldr9mILtf2DcUgBy78NnZgmjrN99OgO5pRyncIwKqDTnSlnPq1D3j9Q5FQp/n3PufaWM70bnecmDFfcaq8TERFJSUgBITU2ld+/evPLKKx5t7rrrLmbMmMGbb75Jz549i+1v9uzZ9O/fnzp16jB16lTuvvvuiMUuIiIiIhIqJTBi0C1/K1jnwkvvVjDm13mk/G28Z8W5t8IZ7csnOJEqJBKJm3An27766iveeecdEhISPMobNWrEiBEjGDt2LNdffz0Oh/8Jd7m5uaxZs4YFCxaQlJTEPffcw2effeb3UhMRERERkWjSJSQx4tDxotfeyYuGtWD+DfBMF0jZvQC+31ZUaRzwmwnlEqOIxIbly5dTq1YtkpOTad68OVu3bmXs2LE+7caOHcuBAweYNWtWwL7mzZtHly5dOO2000hOTqZXr17MnDkzkuGLiIiIiIREMzBiwPaDMORteM9PXf+2MPZS56Uj5J2Ef2d7Nmh1O5x2bnmEKVLlxOqlSZ06dWLmzJkcPXqUmTNn8r///Y8RI0b4tKtbty4PP/ww2dnZ9O/f36feWsvcuXN55plnCsv69u3LLbfcwrPPPku1atUiehwiIiIiIqWhGRhR9sEe6PUXyD3kWV47EeZcB09kFSQvALa8Cj/+r6iRIx46jCu3pkCzbAAAIABJREFUWEUkNiQnJ5Oenk7r1q2ZMmUKP//8MxMnTvTbdsSIESQkJDB58mSfupUrV7Jr1y769u1LQkICCQkJdOvWjUOHDrFw4cJIH4aIiIiISKkogRFFS7+E/m/C4ROe5ec3gKV94IqmboWnjsO/vb6gnD8I6qRHPE4RiW3jx49n0qRJ7Nu3z6cuMTGRiRMn8swzz3DgwAGPutmzZ9OrVy8+/fRTNm7cWPgYMmQIs2fPLq/wRURERESCogRGlMz9FO5dBifyfOsW3gyN63gVfj4Hjuwq2o6rBhmPRTRGEakYOnXqRKtWrXjiiSf81vfv35+0tDTmzJlTWHbgwAHeeustBgwYQKtWrTwegwcPZvXq1ezYsaO8DkFEREREpERKYETByx/BhDXg/0aikOS9MkneCVj/tGdZ27uhdqNIhCciFdCoUaOYPXs2u3fvxhjPW8QaY5g0aRLHjx8vrHvttddISkqia9euPn1dcsklNG7cWLMwRERERCSmaBHPcjZvIzz1vmdZvAMmXQEsD7DTlj/Dkd1F23GJcMnDkQpRRGLY3Llz/Zb36dOHPn36AM5bq3q7+uqrycsrmvJ1//33c//99wccR7MvRESkIhg2bFi0QwBiJ47p06dHOwSRiNIMjHL0f5/D+BzPsurxMPs6uKlVgJ3yT/nOvmhzJ9Q8KxIhioiIiIjEvNatW0c7BBGJAs3AKCdvboOxqzzLEuNgbg/o0LCYHb94w+vOIwnwq9ERiVFEREREpCK49957ox1CTImVGSAikaYZGOXggz0w6h+ea15Ui4OZ15WQvLD58MGTnmWt74DajSMRpoiIiIiIiEjMUgIjwnYdgqFL4VR+UVm8A6Z3g05NStj5y8Xw/daibeOAS8ZGJE4RERERERGRWKYERgQdOQ6D34YffvEs/2NX6NK0hJ2thQ+8bonY8jao2yysMYqIiIiIiIhUBDGdwDDGdDLG5Pt5fB/t2EqSlw/3rYDtBz3LH/g1XH9uEB3sfAcOfOpWYCBDdx4RERERERGRqqkiLOJpgRHAf9zKTkUplqA99wGs8roL4XUtYOQlQXaw4Q+e2+fcCPUD3apEREREREREpHKrCAkMgG3W2vXRDiJY/94DL27wLGvTAJ65EowJooN9G2B3jmeZZl+IiIiIiIhIFRbTl5AUCOYrf0y5f4XnHUdSkmHWdVA9IcgONjzjud24M5xxUbjCExEREREREalwKkICA2C+MeaUMeY7Y8x8Y0yjaAdUnL0/Fb02wNSr4cyapejgy4We278aE46wREQkSFlZWYwcObLM/axZs4a4uDi+/z7ml24SERERiXmxnsA4BDwLDAGygInAlcC/jDGnRzOwYN19EVxa2nSLdbvnakpbaNI1rDGJSMU1cOBAHA4HcXFxJCQk0KRJE4YNG8aPP/7o0S4tLQ2Hw8G6des8yrOzs2nTpo1PvydPniQlJYXatWtz5MiRkOP74osvuO222zjzzDNJSkqiadOmPPjggz7xZWZm4nA4cDgcJCYmkpqayjXXXMP8+fN9+nQdi/sjLi6ORx55JOQ4IyE9PZ3nnnvOo+zSSy9l7969nHbaaVGKSkRERKTyiOk1MKy1nwLut+JYa4xZC6zHubDn+KgEVmDAEli9M3D9+Q1gVIcSOlnUHXYsC1x/8eggF87w1WRqcGWhCmdfpRmnvMaV8BuwBOb1CK5dcX9bVV2XLl147bXXOHnyJFu2bGHQoEEcOnTI48u/MYbq1avz0EMP8f7773vsb/z8N+XNN9+kWbNm1KlThwULFnD33XeXOq7169dz5ZVXkpWVxVtvvUVqaiqbNm1i9OjRLFu2jA8++IDatWsXxjBo0CCefvppTp48yd69e1m2bBl33303CxcuZOHChYVxGmOYMGECQ4cO9RivZs3STG2Ljvj4eBo0aBDtMEREREQqhZhOYPhjrf3EGLMd8Hs/jwkTJhS+zszMJDMzM2KxFPcFq3o8PH81VIsroZPikhe1GsG5t5Q6rqw0z9iy0pzP/spC4d1/SW0BSO9WdKzp3cI6TuEYErOy0pyfZbDnjb92WWlhCiZIkUyU5d5Xtv0TExNJSUkBIDU1ld69e/PKK6/4tLvrrruYMWMGb775Jj179iy2z9mzZ9O/f3/q1KnD1KlTQ0pgDBo0iJYtW7JkyZLCsoYNG3LhhRfSvHlzHn30UaZNm1ZYl5yc7HEcF110ERkZGVx99dW8+uqr3HHHHYVta9asWapEwHvvvcdDDz3E559/TlxcHC1btmTOnDm0auW8m9OiRYuYMGEC27dvp0GDBgwdOrTYGR3p6emMGDGCBx54oLAsKyuLNm3a8Pzzz5OVlUVubi6jR4/mwQcfxBhDXl4eOTk5dO7cme+++65wFkZJY6enpzNkyBB2797N66+/Tu3atbnvvvt48MEHgz7+cMrJySEnJycqY4uIiIi4q3AJjJK4JzDKy7Nd4MF/eJaN6wjN6pWik5FHYUYj+OVgUdlF90NcsCt/FpnXo+jLV1m/KAXqv9RuXFo+40hMcj8nSyPY8zcS53lF8dVXX/HOO++QkOD734pGjRoxYsQIxo4dy/XXX4/D4f+qwdzcXNasWcOCBQtISkrinnvu4bPPPvN7qUkgn376KVu2bOH111/3qTvrrLPo27cvr7/+ukcCw5+uXbvSpk0bFi5c6JHAKI28vDx69uzJnXfeyeuvv86JEyf4+OOPiYtzZpQ/+ugjevfuzbhx47jtttvYsGEDd911F3Xq1OHee+8NacxFixbRrl07hgwZ4jFTxBjjMeMl2LGnTJlCdnY2Y8aMYdmyZYwcOZLLL7+cjIyMkOIrC+8fA7Kzs8s9BhERERGI/TUwfBhjLgbOBT6IdiwuT6z13L68MfQ5v5SdbJ3vmbxIrAtthpQ5NhGpfJYvX06tWrVITk6mefPmbN26lbFjx/ptO3bsWA4cOMCsWbMC9jdv3jy6dOnCaaedRnJyMr169WLmzJmlimn79u0YY2jZsqXf+latWvHDDz/w3XffldhXq1at+OqrrzzKHn30UWrVqlX4qF27NsuW+Z/BdvjwYQ4dOsS1115LWloaLVq04NZbb+Xcc88F4I9//COZmZmMGzeO5s2b06dPHx588EEmTZpUqmN2V69ePeLi4gpnigSaLRLs2F27dmXYsGE0bdqU4cOH07x5c1atWhVyfCIiIiKVQUwnMIwxfzbGTDDG9DDGZBljRgHLgd1A8T/jlaMffyl6nRQPT3UOYdmKT5733G5zJ1SrVebYRKTy6dSpE5s2bWLDhg2MHDmSbt26MWLECL9t69aty8MPP0x2djbHjh3zqbfWMnfuXPr3719Y1rdvX1577TVOnDgRsWMojrXWZ52OBx54gI0bNxY+Pv30U7KysvzuX69ePe644w66du3Ktddeyx//+Ed2795dWL9161YuvfRSj30uu+wyvv76a3766Sfv7sIq2LHbtm3r0SY1NZVvv/02orGJiIiIxLpYv4RkM3ArcB+QDOwD/gZMsNbG5D3pfpsBjeuEsON3nxW9Ng64MLRpzCISHrF8WUpycjLp6emA81KDzp07M3HiRMaP97+u8YgRI3jhhReYPHmyT93KlSvZtWsXffv25bbbbissz8/PZ+HChfTp0yeomFq0aIG1li1bttCuXTuf+s2bN1OvXj1OP73kG0ht2bKFpk2bepTVr1/fp6w4c+bM4f777+edd97hrbfe4tFHH2XJkiV06dKl2P38LXAK4HA4sNZ6lJ08eTLoeILhPrb3JUHGGPLz8713EREREalSYnoGhrX299baC6y19ay1idbaJtbae6y1+6MdW771LWtWDwZfGIbOm98AtZuEoSMRqQrGjx/PpEmT2Ldvn9/6xMREJk6cyDPPPMOBAwc86mbPnk2vXr349NNPPWY4DBkyhNmzZwcdwwUXXMB5553nN0nyzTffsGDBAo8ESSArVqzg888/5+abbw567EDatGnD6NGjWb16NZmZmYULnZ533nk+t5ddu3YtDRs2pEaNGn77SklJYe/evYXbv/zyC9u2bfNoU61aNfLy8oqNKZSxJXyMMe8YY/KNMROjHYuIiIiUXkwnMGLZ29t9y7I7BXHXkWC0HxmGTkSkqujUqROtWrXi8ccfD9imf//+pKWlMWfOnMKyAwcO8NZbbzFgwABatWrl8Rg8eDCrV69mx44dQccxZ84ctm/fTo8ePfjggw/Ys2cPS5cupUuXLqSnp/vEd/ToUfbv38/XX3/Nf/7zH7Kzs+nVqxc33HADffv29Wh75MgR9u/f7/E4fPiw3zh27tzJww8/zL///W927drF6tWr2bRpE61btwZg1KhRrFmzhuzsbL788kvmz5/Pc889x0MPPRTw2Dp37sz8+fNZs2YNmzdvZvDgwT7JirS0NNauXcs333zDwYNFaxq5z9wIZWwJD2NMH6At4OcnCBEREakIlMAIwfFT8Id/eZZd1QwuD8ekiZQL4OzLw9CRiFQlo0aNYs6cOYVrPXhfCmGMYdKkSRw/fryw7rXXXiMpKYmuXbv69HfJJZfQuHHjwlkYEyZMCHgXE5eMjAzWr19PjRo16NmzJ82bN2fEiBF069aNdevWUaeO5/V1c+fOJTU1lWbNmnH99dfz4YcfMmPGDBYuXOgT/8SJE0lNTfV4DB8+3G8cycnJbN++nd69e3PuuecycOBA+vfvz5gxYwC48MIL+etf/8qiRYto06YNjzzyCI888gjDhg3zeL/cPfzww3Tu3JmePXty9dVXc/nll3PhhZ5T7iZOnMju3btp1qyZxyKe7n2FMnagMgmeMaYe8BxwP6A3U0REpIIy3tf0VmTGGFsexzPzY887j8Q7YFV/SKtbyo5O/ATTvBbqvGounD+grCFG9DaqUvWEej6571eaPsrj/DXG+KxpIIENGDCAb7/9NuCdP6RyKe7vo6CuQiUBjDEzgCbW2quMMfnAE9bacX7alcu/I0REws2VCJ8+fXqUIxEJLBz/hoj1RTxjzpHj8MIGz7J+bUJIXgBsfsVzu3oKtLw15NhERCJl9erVvPvuu9EOQ6TUjDGXAf1wXj4iIiIiFZgSGKU051PP26YCjLwkhI5svu+tU9vdDfFJIccmIhIpubm50Q5BpNSMMQnAn4BnrLX/jXY8IiIiUjZKYJTCoeMw62Pf8vrJIXS2cwX84LYSqCMe2t0TcmwiIiLi4yEgCXgq2oGIiJQH9zWVoqV169bce++90Q5DKiklMEph9sdw+ESYOvvYa/ZFi95QMzVMnYuIiFRtxphGwCPAYCDJGJNE0QKeicaYOsARa22++34TJkwofJ2ZmUlmZma5xCsiUlls3rw52iFIjMjJySEnJyesfSqBEaQjx2Hup2Hq7OA22PmOZ1l7rbYpIiISRk2BROA1PO88YoHRwIPAhcAm953cExgiIhVNtBfxjIUZIBI7vH8IyM7OLnOfSmAEaf5nnrMv6ib5roURtI1+/sNyVigLaYiIiEgAnwBZfspzgD8DswCtiyEiIlKBKIERhF9OwaxPPMsGXQDPfRBCZyd/hi2vhiUuERER8c9aexh4z7vcGAOQa61d67OTiIiIxDRHtAOoCBZthQNHi7aTE+COdiF2tu0NOH4oLHGJiIhIqdmCh4iIiFQwmoFRgnzrO/vitvOdl5CEZONLZY5JREREQmOtjYt2DCIiIhIazcAowZpc+N8PRdvxDrizfYid7fsP7P+PW4EJ2FREpCLIyspi5MiR0Q5DRERERKoAJTBKMMdr9kX3c+DMmiF2tullz+20q0LsSESqqoEDB+JwOIiLi6NatWo0a9aM0aNHc/To0ZJ3LobD4WDRokWl3m/x4sU8/fTTZRpbRERERCQYuoTEzYAlsHpn8W2WfOF8lGhRd9ixzPk6vRt0XwBbF3i2OXoglDBFoqbJ1MiPMWBJ5Meo6Lp06cJrr73GiRMnWLt2LYMHD+bYsWO88MILPm1PnTpFfHzk/lNft27diPUtIiIiIuJOMzDclJS88CcrLUCFK3nher3lz3DK7RfSmg3h24+cr9O7lX5gkXKUlVZ++7r+DssyZmWXmJhISkoKZ599Nrfeeiv9+vXjzTffZM2aNTgcDpYvX05GRgZJSUmsXLkSgJdffplzzjmHxMREzjnnHGbNmlXYX3p6OsYYbrrpJhwOB02bNi2se/vtt7n44oupXr06zZo147HHHuPkyZOF9d6XkKSnp/Pkk08ydOhQ6tSpQ6NGjXj22WfL4V0RERERkcpOMzAC2HIPXDIbfjpRVPbCNXBdixA73Pgnz+22d8K/xjtf37g0xE4Dy70v7F1KFTavR+n3cc3WCGXfsuwXVpMjsE7NqPDf/CApKYnjx48Xbo8dO5bJkyfTvHlzatWqxeLFixkxYgRTp06lS5cuvPPOOwwbNoyzzjqL7t27s2HDBho0aMDs2bPp3r07cXHONQ5XrFhBv379mDZtGh07diQ3N5ehQ4dy4sQJ/vCHPwSMZ8qUKWRnZzNmzBiWLVvGyJEjufzyy8nIyAj7sYuIiIhI1aEZGAG8td0zeZGSDFc1K0OHBzcXvTZx0GZIGToTEXFav3498+fPp0uXLoVl2dnZXHnllaSlpVG/fn0mT57MHXfcwT333EPz5s0ZPnw4ffv2ZdKkSQCcfvrpANSpU4cGDRpQv359AJ566inGjBnD7bffTlpaGp06deL3v/89L71U/N2UunbtyrBhw2jatCnDhw+nefPmrFq1KkLvgIiIiIhUFZqBEcD8zzy3e7eGauG68VrzHlAzNUydiUjERGC2RDgsX76cWrVqcerUKU6dOkXPnj15/vnn2bx5M8YYLrroIo/2W7duZfDgwR5ll112GW+//Xax43z00Uds2LCB3//+94Vl+fn5HD9+nP3793PGGWf43a9t27Ye26mpqXz77belOUQRERERER9KYATwmdu/tQ3Q5/wwdt7unjB2JiJVTadOnZg5cybx8fGkpqYWXvLhUqNGjaD6Mab4S2Ty8/MZP348N998s09dSkpKwP0SEhJ8xsnPzw8qJhERERGRQJTACEJmGjSqHabO6jaHxp3D1JmIVEXJycmkp6cH3f68885j3bp1DBw4sLBs7dq1tGrVqnA7ISGBvLw8j/3at2/Ptm3bPBb1FBERERGJFiUwgnBL6zB21vZuMFp6REQiw1rfy15Gjx5N7969ad++PV27dmX58uW8/vrrLF68uLBNWloaq1atomPHjiQmJlK3bl3GjRvHddddR+PGjenduzfx8fF8/vnnrF+/vnD9DBERERGR8qJv0iWolwRXBP9DZ/HiEqH1gDB1JiLiy99lIT169GDatGlMmTKF1q1bM23aNF566SW6dSu6hfPkyZNZvXo1jRs3pn379oBzMc6lS5eSk5NDRkYGGRkZTJo0iSZNmgQcz9/4JV2qIiIiIiISDM3AKEHPlmFcvPOcGyH59DB1JiJV0dy5cwPWderUyecyEJe77rqLu+66K+C+1157Lddee61P+ZVXXsmVV14ZcL93333XY/urr74qsY2IiIiISCg0A6MEN50Xxs5061QRERERERGRkCiBUYzzTofzG4Spszrp0CgzTJ2JiIiIiIiIVC1KYBSjZ8swdnb+IC3eKSIiIiIiIhIifaMukPujb9n1LULsbP8nvmVavFNEREREREQkZFrEs8Bb2z23L0mF1Fohdvb5bN+yWg1D7ExEREREqroXX3yRzZs3RzsMiXHDhg2LdggiEaUZGAW8ExjXnxtiRyePwdb5ZY5HRERERMRFyQsREc3AAODL72H7Qc+y7ueE2Nl/F8FxP9ejiIiIiIiU0fTp06MdgkhAmgEikaYZGMDy//qWnVY9xM4+83P5iIiIiIiIiIiUiRIYwDt+Ehgh+fF/sHt1mDoTEREREREREZcqn8DYdQg2HwhTZ5/PDVNHIiIVR1ZWFiNHjox2GDEtPT2d5557rsz9vPLKK9SuXTsMEYmIiIhUPFU+geHv8pGQ5OfB5nlh6kxExL+BAwficDiIi4ujWrVqNGvWjNGjR3P06NEy9+1wOFi0aFGp91u8eDFPP/10mcf358MPP6RHjx7Ur1+fpKQkzjvvPCZOnMjx48c92qWlpeFwOHA4HFSvXp3GjRtz44038ve//92nT1c790dcXBwzZsyIyDGEyt/nceutt/LVV19FKSIRERGR6KryCYx3/hemjnaugJ++DlNnIiKBdenShX379rFjxw6efPJJpk+fzpgxYwK2P3XqVETjqVu3LjVq1Ah7v2+99RYdO3YkJSWFVatW8eWXXzJhwgRmzJhB165dPY7LGMOECRPYt28fX375JW+88Qbp6enccMMNfmeHzJ49m3379hU+9u7dyx133BH2Ywi3xMRETj/99GiHISIiIhIVVTqB8d1R+GRvGTpY1B0mG+djcffi27raue8jUgUNWBJaXblz/Z1G4lFGiYmJpKSkcPbZZ3PrrbfSr18/3nzzTQBycnJwOBwsX76cjIwMkpKSWLlyJQAvv/wy55xzDomJiZxzzjnMmjWrsM/09HSMMdx00004HA6aNm1aWPf2229z8cUXU716dZo1a8Zjjz3GyZMnC+u9LyFJT0/nySefZOjQodSpU4dGjRrx7LPPluoYjx07xpAhQ7j22muZNWsWF1xwAY0aNeKWW27h7bff5v3332fq1Kke+9SsWZMGDRrQsGFDOnTowOTJk5k+fTovvPACa9as8Whbp04dGjRo4PFITEwMGM+iRYto164dycnJ1K9fn6ysLA4cKLr+sLj31h9/syvcLzMJ9HnMmzePWrVqeexX0tgOh4OZM2fSu3dvatasSbNmzZg/X7f7FhERkYqnSicw3t0Btiwd7FhWfH16N+ejuH2860Uqqaw05/PqnYHbuOpcbSU4iYmJhZdUGONMkIwdO5Ynn3ySbdu2kZGRweLFixkxYgQPPPAAmzdv5r777mPYsGEsXboUgA0bNmCtLZyZsGHDBgBWrFhBv379GDlyJFu3bmXOnDksXLiQRx99tNiYpkyZQtu2bfnkk0946KGHGDNmDB9++GHQx/TOO+9w8OBBvzNLLrzwQq644goWLFhQYj+DBw+mXr16LFy4MOixve3fv58+ffowcOBAtm3bxtq1a+nfv39hfUnvbSgCfR7GmMLPuDRjP/7449xwww1s2rSJW265hUGDBrFnz56Q4xMRERGJhiqdwFi1w3P7txmQe5/zUSodn/HcPq0lPJAPNy51PvwZZZ2PQPUiFZz339K8HsHvW5q2Vd369etZsGABXbp08SjPzs7myiuvJC0tjfr16zN58mTuuOMO7rnnHpo3b87w4cPp27cvkyZNAii8LME1M6F+/foAPPXUU4wZM4bbb7+dtLQ0OnXqxO9//3teeumlYuPq2rUrw4YNo2nTpgwfPpzmzZuzatWqoI/ryy+/BKBly5Z+61u1asUXX3xRYj8Oh4MWLVr4rBvRv39/atWqVfioXbs2mzdv9tvHN998w6lTp+jVqxeNGzemVatWDBo0iJSUFIAS39tQBPo8vAU79u23306fPn1o2rQpjz/+OPHx8bz33nshxyciIiISDVU2gXH8FKzd5Vl2ZXqInX0+23P7/MFgdImIiETG8uXLqVWrFtWrV+fSSy8lKyuL559/vrDeGMNFF13ksc/WrVv5zW9+41F22WWXsWXLlmLH+uijj3jyySc9vuzfdtttHDt2jP379wfcr23bth7bqampfPvtt8EeYlhZaz1mLQA8++yzbNy4sfDx6aefcu655/rdv127dlxxxRW0bt2am266iT/96U989913hfWhvrfhEOzYbdq0KXwdFxdHSkpK1D4PERERkVDFRzuAaPnga/j5pGdZ6wYhdvb9tqLXjnhofXvIcYlIjBhVpgvMIqpTp07MnDmT+Ph4UlNTiYuL82kT7KKa3l/sveXn5zN+/HhuvvlmnzrXDAR/EhISfMbJz88PKiaAFi1aALBlyxY6dOjgU79ly5bCNsXJz89n+/btZGRkeJSfccYZHut8FMfhcLBy5Uo+/PBDVq5cyezZs3n44Yd57733PBID3op7b40xWOt5jrmvK1JW3mOX9fMQERERiQVVdgaG9+UjAI5wTJpodj0kh5oJEREpWXJyMunp6TRq1Mhv8sKf8847j3Xr1nmUrV27llatWhVuJyQkkJeX59Gmffv2bNu2jaZNm/o8HI7I/S+ka9eunHbaaTzzzDM+dR9//DGrVq2iX79+JfYzc+ZMDh06xE033VTmmDIyMvjd737Hhg0bSE1N5Y033gCCe2+9paSksHdv0SrS+/fv99gG/5+Ht1DGFhEREamoquwMjJydEer4/MER6lhEJDjev+wDjB49mt69e9O+fXu6du3K8uXLef3111m8eHFhm7S0NFatWkXHjh1JTEykbt26jBs3juuuu47GjRvTu3dv4uPj+fzzz1m/fn2Z1ngoSXJyMjNnzuSWW25hyJAhDB8+nPr167Nu3TpGjx5Nx44dfW6PeuTIEfbv38/JkyfZvXs3f/nLX3jxxRcZMWIEl19+uUfbH3/80ecSmJo1a/qdufLhhx/yz3/+k6uuuoozzjiDjz/+mD179tC6dWsguPfWW+fOnXnxxRfp0KEDDoeDRx99lOrVq3u08fd5eAtlbBEREZGKqkrOwNj5I+QeikDHNc+GtKsi0LGISPD8XbrQo0cPpk2bxpQpU2jdujXTpk3jpZdeolu3ojshTZ48mdWrV9O4cWPat28POGdCLF26lJycHDIyMsjIyGDSpEk0adIk4Hj+xvcuGzBgQImXcPTs2ZP33nuPb7/9liuuuIIWLVqQnZ3NXXfdxYoVK4iP98zBT5w4kdTUVM455xxuueUWcnNzWbx4MVOmTPGJ5c477yQ1NdXjESghU6dOHdatW8d1111HixYtGD16NOPGjaNPnz5Bv7fexz958mSaNm2FCTs2AAAgAElEQVRKVlYWvXv35s4776RBgwY+bVavXk2jRo0KPw9voYwdqExEREQk1hl/v9RVVMYYG8zxvLIRxuX4lpf67iOTvf4BmPEoXPZEye0gpq+vF4mUJlOdz4H+1kqqDyd/axBI+cnMzKRVq1ZMnz492qGIH8X9fRTUVcoMSLD/jhCJhmHDhgHov5sS03SeSnHC8W+IKnkJyXu5YejkoJ/V5c8fFIaORUQqt8OHD7N9+3Zd5iAiIiIipVLlLiE5kQf/3hOGjj7zunVqoyyoG9yK9iIiVVnt2rX55ptvqFevXrRDkUrMGHOTMWaxMf/f3t3H2Vzn/x9/vGYUxhgXuc7FaEOIVvqGdEGuatZVKeWiGF8XUb4lJHxrjbZtN7FpJX5FJtmobLSxCgmJdb1C1heDLZIlRDTMvH9/nDPHnHFm5gwzc2bmPO+327nN+bw/789nXp/3nPM573md9+f9sYNm9rOZ7TKz35tZdKhjExERkcsTdgmMTYf9b59aMeoydpKSDDvf8S9rpMk7RURECpDhwAXgWeAeYCowGPgslEGJiIjI5Qu7S0hWZ7h85M5aMP+bHO5k79/g7H8uLhcvC9fff8WxiYiISK7p6Jw7lm55lZn9CMwys1bOuS9CFJeIiIhcprAbgfFVhstH7qh5GTvZnuHykfq94KqSgeuKiIhIvsuQvEizATDg2nwOR0RERHJBWCUwTv0C/zziX3ZbjZzu5N+QtMS/7EZdPiIiIlIItAIckNOxlyIiIlIAhFUCY8N3kJru7mjXl4fKpXK4kx2z8PR90qnc5AojExERkbxkZtcCCcBS59zmUMcjIiIiORdWc2CsyXD5yG3Vc7gDlwrbZ+ZaPCIiIpL3zKwUsBBIBnTPc8mx119/nR07doQ6DJFMDRkyJNQhiOSLsEpgrP23/3KOLx85uAJO7c+tcERERCSPmVkJ4BMgFrjTOXcoq/rjxo3zPW/VqhWtWrXKw+iksCgoyYuGDRuGOgQRkaB98cUXfPHFF7m6z7BJYBw/CzvT3TjEgOY5ncIr4+SdIiJhbOjQoWzfvp0VK1aEOhSRgMysGDAfuBlo65zbmd026RMYIhlNnTo11CGIBKTXphREGb8ISEhIuOJ9hs0cGGszXD7SoCKUy8mNQ84eg/+bn6sxiYjkpsTEREqXLp2vv9PM8mzf8fHxdO7cOcfbJSQk0KhRo1yJoVWrVkRERBAREUHx4sW5/vrrGTNmDMnJyX710tbv37/frzyzY/jhhx8oUaIEsbGxuRKnXMo8L86/4Jm4s4tzbkNoIxIREZErFTYJjPXf+S+3yOn8FztnQ0q6DmuZ6644JhGR3OScy9OEQmGSW+1gZvTr148jR46wd+9eJkyYwNSpUwN+g1CsWDHGjh0b1H4TExPp0qULJUqU4NNPP82VWOUSU4EHgInAWTNrlu6h26iKiIgUQuGTwMhwxWszb9el78IAlf/6G5honp9pz78Y5l/n5L48iVMkXPRdCLUm+z8ke6tWraJFixaULl2asmXL0rx5c3bu3MnKlSvp168fZ86cISIigsjISMaPHw/A+fPnGTVqFDVq1KBUqVI0a9aMzz77zLfP1NRU+vfvz3XXXUdUVBR169ZlwoQJfr83NTWVESNGUL58ea655hqGDRtGSkqKb/3s2bOpUKEC58+f99uuV69edO3aNdPjmT59OvXq1aNkyZJUrFiRe++9l9TUVBISEkhMTGTRokW+41m1ahUAo0eP5oYbbiAqKoratWszatQo34iIxMREEhIS2LFjh2+7d955B4BTp04xcOBAKleuTExMDK1bt2bTpk3ZtnlUVBQVK1akevXq3HfffbRt29av/dIMHTqU999/ny1btmS7z5kzZ/Loo4/yyCOP8NZbb2VbXy7LPXhuGzYW+CrDQ/c/FxERKYTCYg6MU7/AN0f9y/6rmufniv2en61j061MWuz/Myu144Krk35fwWwjUsSlvfcyah2bj0EUMikpKXTt2pUBAwbw3nvvkZyczObNm4mMjKRly5a8+uqrjB07ln379uGcIzo6GoC+ffuSlJTE3Llzufbaa1m8eDGdO3dmw4YNNGrUiNTUVKpXr86HH35IhQoVWL9+PQMHDqRChQrEx8cD8MorrzBjxgzeeustGjVqxJQpU5gzZw5NmzYF4MEHH+Spp55i4cKFPPDAA4AnYbBgwQLmzZsX8Hg2bdrEE088wezZs2nZsiUnTpzg888/B2DEiBF88803/Pjjj7z77rs45yhfvjwA0dHRzJo1i2rVqrFz504ee+wxSpQoQUJCAg899BDbt29n0aJFrFy5EuccZcqUASAuLo7y5cuzePFiypUrR2JiIm3atOFf//oXlStXDupv8M9//pM1a9ZQu3btS9bdeuutdOvWjZEjR7Js2bJM97F69WqOHz/OPffcQ8OGDfnd737HsWPHuOaaa4KKQYLjnLv0jyQiIiKFWlgkMDYd9nwFk6buNZfOfzGrSw52eP190OWvwde/f1EOdi4SXg48GeoIsvandfDqPy4tf6oZDGt+5fVz4tSpU5w8eZKOHTv65k6oW7eub32ZMmUwMypWrOgr27dvH3PnzuXAgQNUr+65dm7IkCEsXbqU6dOnM2XKFIoVK+Y3cWHNmjXZtGkT7733ni+BMXnyZEaNGkW3bt18y+kvfShRogQ9e/Zk5syZvgTGnDlzKFOmDHFxgZO2Bw8eJDo6mk6dOlGqVClq1Kjhm7uiVKlSlCxZkp9//tnveAC/yzRq1qzJ6NGjmThxIgkJCZQoUYLo6GiKFSvmt93nn3/Otm3bOHr0KMWLFwc8c2V8/PHHzJ49mxEjRmTa7tOnT+ftt9/m/PnzJCcnExkZyRtvvBGw7osvvkiDBg347LPPaN++fcA6M2fO5OGHHyYyMpLY2FiaNWtGYmIiTz/9dKYxiIiIiEiYJDAyzn9xa7Ur3GHjgVe4AxEpLIY1z1niIaf1c6JcuXL06dOH9u3b06ZNG9q0acMDDzxAjRqZ3xN68+bNOOdo0KABzl1M5SYnJ3P33Xf7lqdNm8aMGTM4cOAAZ8+e5fz5874kyalTpzh8+DDNm188MDOjWbNmfPvtxRmSBwwYQNOmTTl06BDVqlXj7bffpm/fvkREBL5asV27dtSqVYvY2Fg6dOhA+/btuf/++30jRzLz4YcfMnnyZPbs2cPp06dJSUkhNTU1y202b97MmTNnqFChgl/5L7/8wt69e7Pc9uGHH2bcuHGcPHmSP/7xj5QrVy7Ty2J+9atfMWDAAJ599tmACYyffvqJDz74wO/OLb1792bSpElKYIiIiIhkIywTGP91JQmM0jWhVrsrikdE5HLNnDmTYcOGsWTJEj7++GPGjh3LwoULadcu8HkpNTWViIgINm7cSLFi/qf8kiU9Q9HmzZvHsGHDmDRpEi1atCAmJoYpU6awYMGCHMXWuHFjmjRpwqxZs+jSpQsbN25kzpw5mdaPjo5m8+bNrFq1iqVLl/KHP/yBMWPGsHHjRqpUqRJwm3/84x/06NGDhIQEOnToQNmyZVm4cCEjR47MMrbU1FSqVKnCl19+6ZfIAYiJicly2zJlyvguGZk9ezYNGzbknXfe4dFHHw1Y//nnn6dOnTq8++67l6ybM2cOP//8My1btvSLIzU1lbVr19KiRYssYxEREREJZ0U+gXHuAmz7wb/s1iuZe7zRf0NE5BXFJCJyJRo1akSjRo0YOXIkcXFxJCYm0q5dO66++mq/iTUBmjRpgnOOw4cPc9dddwXc35o1a2jevDmDBw/2le3Zs8f3PCYmhqpVq7Ju3Tq/e3mvX7+eatX8M8IDBgzg5Zdf5ujRo9x+++3UqVMny2OJiIjw3SN83LhxVKpUiU8++YT+/fsHPJ41a9ZQvXp1xowZ4yvLeOvSQNvdfPPNHDlyBDMLOH9FsIoVK8aYMWN49tln6d69OyVKlLikTqVKlRg+fDjPPffcJQmJmTNnMnToUAYNGuRX/uyzzzJjxgwlMERERESyUOTvQrLtCCSn68dWj4FqpS9zZxYBN/bLlbhERHJq//79jB49mrVr13Lw4EFWrFjBtm3baNiwIQCxsbGcO3eOZcuWcezYMc6ePUudOnXo2bMnffv2Zf78+SQlJbFp0yYmTpzoG2FRt25dNm/ezJIlS9izZw8vvPCC744faZ588klefvll5s+fz+7du3nqqac4fPjwJTH26NGD77//nmnTptG/f/8sj2fRokW89tprbN26lYMHDzJnzhxOnz5NgwYNfMezfft2du/ezbFjx7hw4QJ169blu+++4y9/+QtJSUm88cYbzJ0712+/sbGxHDhwgC1btnDs2DGSk5Np27YtLVu2pEuXLixZsoT9+/ezdu1axo0bx5o1a3L0d+jZsydmxp///OdM6wwfPpxz5875jWLZtm0bGzduZODAgTRo0MDv0bt3b+bNm8eZM2dyFIuIiIhIOCnyCYzNGfrXt1S9gp3VjoPS1a8oHhGRyxUVFcXu3bvp3r079erVIz4+nkceeYRnnnkGgBYtWvDYY4/Ro0cPKlWq5LsV6qxZs4iPj2fUqFHUr1+fTp06sXr1amrVqgXAoEGD6N69O7169eLWW2/l4MGDl0xqOXz4cOLj4xkwYADNmzfHOUfv3r0viTE6Opru3btTvHhxHnzwwSyPp2zZsixYsIB27dpRv359Jk2axIwZM7jtttsAz2iO+vXrc8stt1CpUiW++uorOnbsyMiRIxk2bBg33XQTy5cv54UXXvDbb7du3YiLi6NNmzZUqlTJl+BYvHgxd999NwMHDuSGG27g4YcfZvfu3ZeMIknPzC4pu+qqq3jiiSeYMGGCL+GQsV6pUqX47W9/yy+//OJbN2PGDOrVq+dLOKXXsWNHnHO89957WbaZiIiISDizjNcCF2Zm5jIez8BP4NN087ONbwV9brq4XGuy56ffnRAmXtphBaDLQri+c26EKhKW0r/fAr738pGZXTIXguSOuLg4atSowfTp00MdilymrN4f3nWZfFAWboH6ESLguXsTwNSpU0MciYhI4ZUbfYgiPQeGc5eOwLg58Lxw2YuuBtcFvhWgiIjAiRMnfBNybtu2LdThiIiIiEgRU6QTGN/+BEd/vrhcohjcUCHz+lm6sR9EFOnmEhG5Ik2aNOHHH3/kpZdeon79+qEOR0RERESKmCL9H3nG0Rc3VYarLvcGIjf+9xXHIyJSlCUlJYU6BBEREREpwor0JJ5bvvdfvuzLRwDKxF5JKCIiIiIiIiJyBYp0AiPjCIwmwdyB5OzxPIlFRERERERERC5fkU1gnLsAO476lwU1AmP7zDyJR0REREREREQuX5FNYOw8ChdSLy5XLw0VS2WzUWoKbH09T+MSERERERERkZwrsgmMbT/4LzeuHMRGSYvh1P68CEdERERERERErkDRTWAc8V++KZgExpYpeRKLiIiIiIiIiFyZsElgZDsC4/i/4MBneRaPiEhRM3ToUFq3bh3qMMJOQkICjRs3DnUYIiIiIvmuSCYwTifDngw3E7mxUjYbae4LESnkEhMTKV26dL7+TjPLs33Hx8fTuXPnHG+XkJBAo0aN8iCi3NW6dWv+53/+J8fbjRw5kpUrV+ZBRCIiIiIFW7FQB5AXtv8ALt3yr8pBTPHM68e4E7BjVl6HJSKSp5xzeZpQKExC2Q7nz5/nqquuyrP9R0VFERUVlWf7FxERESmoiuQIjJxO4NnbvQHJP+VdQCLip9bkUEdQeK1atYoWLVpQunRpypYtS/Pmzdm5cycrV66kX79+nDlzhoiICCIjIxk/fjzg+Yd61KhR1KhRg1KlStGsWTM+++ziJXOpqan079+f6667jqioKOrWrcuECRP8fm9qaiojRoygfPnyXHPNNQwbNoyUlBTf+tmzZ1OhQgXOnz/vt12vXr3o2rVrpsczffp06tWrR8mSJalYsSL33nsvqampJCQkkJiYyKJFi3zHs2rVKgBGjx7NDTfcQFRUFLVr12bUqFEkJycDnlEoCQkJ7Nixw7fdO++8A8CpU6cYOHAglStXJiYmhtatW7Np06Ys27t27dokJCTwyCOPULp0aapWrcrEiRP96kRERDB16lS6detGdHQ0Y8eO9f2tmjdvTsmSJalSpQpPP/00Fy5cADyjS1auXMnrr7/ui/PgwYMA7Ny5k44dOxITE0PlypXp2bMnR45cvC4y4wiT+Ph4OnXqxGuvvUb16tUpX748/fr149y5c1kem4iIiEhhUzQTGBnnv8ji8pHi7izxqdn8N1U77sqDEhFax2a9LFlLSUmha9eu3HnnnXz99desX7+ep556isjISFq2bMmrr75KVFQUR44c4fDhw4wYMQKAvn37snr1aubOncuOHTvo06cPnTt35uuvvwY8yYnq1avz4YcfsmvXLn7/+9/z0ksv8fbbb/t+9yuvvMKMGTN48803Wbt2LSkpKcyZM8e3/sEHH8Q5x8KFC31lp06dYsGCBfTv3z/g8WzatIknnniChIQEdu/ezeeff84999wDwIgRI+jevTtt27b1Hc9tt90GQHR0NLNmzWLXrl288cYbzJs3jxdffBGAhx56iOHDh1OvXj3fdg899BAAcXFxfP/99yxevJitW7dy55130qZNG7/kQCB/+tOfaNiwIVu2bGH8+PGMGTOGBQsW+NUZP348v/nNb9i+fTuPP/44hw4dIi4ujqZNm7J161ZmzpzJe++9x+jRowGYPHkyLVq0ID4+3hdnjRo1+P7777nrrrto3LgxGzduZPny5Zw5c4YuXbr4/b6MI0xWr17Njh07WL58Oe+//z4fffQRkycrUygiIiJFjHOuyDw8h+PcHW87V/PVi48N37lMjZ70hnOvcPExOfricxEpstLOF9la81v/c0TaY81vc6d+Dhw/ftxFRES4VatWBVw/a9YsV7p0ab+yvXv3uoiICPfvf//br7xr167u8ccfz/R3Pfvss65du3a+5WrVqrmXXnrJt5yamurq1q3rWrdu7St74okn3L333utbnjp1qqtatapLSUkJ+Dv++te/urJly7rTp08HXN+3b1/XqVOnTGNMM23aNFenTh3f8rhx41yjRo386ixfvtyVLl3anTt3zq/817/+tZswYUKm+46NjXXt27f3K+vfv7+74447fMtm5p588km/OmPGjHF169b1K5s1a5YrUaKEO3v2rHPOuVatWrmhQ4f61Xn++edd27Zt/cqOHz/uzMxt2LAh4PH17dvX1axZ06WmpvrKBgwY4Pf3y6ms3h/edSH/zM+LR9DnBQk7gwcPdoMHDw51GCIihVpu9CGK3BwYp36BAycvLkcYNKyYSeXUCwxK9R8mzU2PwcZX8iw+ESlkbhvneeRV/RwoV64cffr0oX379rRp04Y2bdrwwAMPUKNGjUy32bx5M845GjRokPYPGgDJycncfffdvuVp06YxY8YMDhw4wNmzZzl//jyxsbGAZyTF4cOHad68ua++mdGsWTO+/fZbX9mAAQNo2rQphw4dolq1arz99tv07duXiIjAg/3atWtHrVq1iI2NpUOHDrRv357777+f6OjoLNvhww8/ZPLkyezZs4fTp0+TkpJCampqltts3ryZM2fOUKFCBb/yX375hb1792a5bYsWLS5Z/uijj/zKmjZt6re8a9cuv/YCuP3220lOTmbPnj3ceOONAX/Xpk2bWLly5SWTsZoZe/fu5ZZbbgm4XYMGDfxGZVSrVo3169dneVwiIiIihU2RS2B88x//5evKQcnM5lLbPZ9a7Lu4HHk1NB2mBIaIFFgzZ85k2LBhLFmyhI8//pixY8eycOFC2rVrF7B+amoqERERbNy4kWLF/E/5JUuWBGDevHkMGzaMSZMm0aJFC2JiYpgyZcoll0lkp3HjxjRp0oRZs2bRpUsXNm7c6HeZSUbR0dFs3ryZVatWsXTpUv7whz8wZswYNm7cSJUqVQJu849//IMePXqQkJBAhw4dKFu2LAsXLmTkyJFZxpaamkqVKlX48ssv/RI5ADExMTk6zkBKlSoVVD3nsp5oNTU1lY4dOzJx4sRL4qxcOfMJnTJOGmpm2SZ1RERERAqbIpfA2JFhAs9MR184B+v/4F9W/xGIrpYncYmI5JZGjRrRqFEjRo4cSVxcHImJibRr146rr77ab2JNgCZNmuCc4/Dhw9x1110B97dmzRqaN2/O4MGDfWV79uzxPY+JiaFq1aqsW7eOVq1a+crXr19PtWr+58wBAwbw8ssvc/ToUW6//Xbq1KmT5bFERETQqlUrWrVqxbhx46hUqRKffPIJ/fv3D3g8a9asoXr16owZM8ZXtn//fr86gba7+eabOXLkCGZG7dq1s4wpo3Xr1vktr127lvr162e5Tf369fnggw/8ylavXk3x4sX51a9+lWWcH3zwATVr1iQyMjJHcYqIiIgUdUVuEs8dR/2XM01gHFgKR7emKzD4r6y/wRMRCaX9+/czevRo1q5dy8GDB1mxYgXbtm2jYcOGAMTGxnLu3DmWLVvGsWPHOHv2LHXq1KFnz5707duX+fPnk5SUxKZNm5g4caJvhEXdunXZvHkzS5YsYc+ePbzwwgu+O36kefLJJ3n55ZeZP38+u3fv5qmnnuLw4cOXxNijRw++//57pk2blunknWkWLVrEa6+9xtatWzl48CBz5szh9OnTNGjQwHc827dvZ/fu3Rw7dowLFy5Qt25dvvvuO/7yl7+QlJTEG2+8wdy5c/32Gxsby4EDB9iyZQvHjh0jOTmZtm3b0rJlS7p06cKSJUvYv38/a9euZdy4caxZsybLONetW8cf//hH9uzZw5tvvsm7777L008/neU2Q4YM4dChQwwePJhdu3axaNEiRo8ezdChQylRooQvzvXr13PgwAGOHTsGwOOPP87Jkyfp3r0769evJykpiWXLljFo0CDOnDmT5e8UERERKerCM4HhHKxN8C+rcx+Ur5dncYmIXKmoqCh2795N9+7dqVevHvHx8TzyyCM888wzgGduhscee4wePXpQqVIl361QZ82aRXx8PKNGjaJ+/fp06tSJ1atXU6tWLQAGDRpE9+7d6dWrF7feeisHDx703cEkzfDhw4mPj2fAgAE0b94c5xy9e/e+JMbo6Gi6d+9O8eLFefDBB7M8nrJly7JgwQLatWtH/fr1mTRpEjNmzPDdbWTAgAHUr1+fW265hUqVKvHVV1/RsWNHRo4cybBhw7jppptYvnw5L7zwgt9+u3XrRlxcHG3atKFSpUq+BMfixYu5++67GThwIDfccAMPP/wwu3fvvmQUSUZPP/0027Zto0mTJjz//PO88MIL3Hfffb71gS4JqVatGn//+9/ZunUrTZo0oX///vTq1ct3txTw3Gnl6quvpkGDBlSqVImDBw9StWpV1qxZQ2RkJPfeey833nijL+lRvHjxLOMUERERKeos4zW2hZmZuetec1xId9nvPwdB2RIZKu5bBB919C/r+Q+oeqvn+URvZ3R40WkbEfFnZpfMMSC5Iy4ujho1ajB9+vRQh3LFateuzdChQ7MdcVHUZPX+8K7LfCKPQszMnM4LEsiQIUMAmDp1aogjEREpvHKjD1Hk5sBIn7y4tnSA5IVLhS/H+hUts460TUteiIjIZTlx4oRvQs5t27aFOhwRERERKWKKXAIjvYCXj+yaC0f/6Vf0SsTvaJs/IYmIFFlNmjThxx9/5KWXXsp2ksvCIqs7hoiIiIhI/gqvBMb5M7BqlF/RQnuYb+ym/AtKRKSISkpKCnUIuW7fvn3ZVxIRERGRfFGkExgNMiYw1r8Mp7+9uBxxFZNsfL7GJCIiIiIiIiI5V+TuQpJe/fQJjBP7YOPL/hVufpL9VidfYxIRERERERGRnCuyCYzoq6F6ae+CS4VP+8GFcxcrRFWG5s+FJDYRERERERERyZkim8Codw345l7bOhW+Xelf4Y4/QPGYfI9LRERECq6tW7dy9uzZUIchIiIiARToOTDMrDrwKtAWMGAZ8JRz7t/ZbXvDNd4nP/wTVj3jvzK2AzTsk7vBikihUqtWLd1hQiQTtWrVCnUIueJy+hHr7ulHYqWSRDdtSJ+xz3D99dfnU7QiIiKSnQKbwDCzksAK4CzwiLf4ReBzM2vsnMvy65F6FYCf/wMLu8KFdFWvLg3t3kw3PENEwtH+/ftDHYKI5KHL7Ue0SylFu8Nw+uOvSVz5MNUHPMSg0SPzKWoRERHJSkG+hGQgEAt0cc79zTn3N6Czt2xQdhs3jDkBCzrDqf3+K+7+M8TUyO1YRUREpGC5on5EdEQx+v5UksjX32f6SxPyNFAREREJTkFOYHQC1jnnktIKnHP7gTVAl6w2rOK+pcmqu+HwWv8VNw0J+0tHvvjii1CHUOCpjbKnNsqe2ih7aqPsqY2uyGX3I9Jr/UsJvn1zHnv27Mn9CAs4vf78fffdd6EOocDQa8Of2sOf2sOf2iN3FeQERkNge4DyHUCDzDYalfIsK1JuIPI/W/xXXHsHtP5TrgZYGOkNlD21UfbURtlTG2VPbZQ9tdEVuax+RCDdTl5F4ovhNwpDrz9/hw4dCnUIBYZeG/7UHv7UHv7UHrmrICcwygM/Big/DpTLbKMh7o9Ecca/sNpt0PVjiLw6VwMUERGRAuuy+hGBlI4oxulN23V3EhERkRArsJN45prYDtB5PlxVKuDqAxe8k3lOzMeYREREpFCp9e8T9OnThwoVKoQ6lHyzYcMGfvjhh1CHISIi4mPOuVDHEJCZfQ985JwbnKH8deAB51zlANsUzIMREREpQpxzBf5WXupHiIiIFDxX2ocoyCMwduC5fjWjBsDOQBsUhg6ViIiI5Av1I0RERIqYgjwHxsdAczOLTSvwPm8JLAxJRCIiIlJYqB8hIiJSxBTkS0iigK3AWeA5b/F4oBRwk3Pu51DFJiIiIgWb+hEiIiJFT529LrkAAA2PSURBVIEdgeHtWNwN7AbeAWYDe4E26nSIiIhIVtSPEBERKXoKbAIDwDn3rXPuQedcWedcGedcN+fcwfR1zKy6mX1oZifM7KSZzTezGqGKOZTM7AEz+8jMDprZz2a2y8x+b2bRGeqVNbO3zOyomZ02s6VmdmOo4g41M1tiZqlmNj5DeVi3k5nFmdlKM/vJ+95ab2at0q0P9/ZpaWafmtkRMztlZpvMLD5DnbBpIzO71sz+bGZfmdkZ73uqZoB6QbWJmRU3swlmdsh7PvvKzO7In6PJG8G0kZm1MbM5ZrbPe9x7zGyqmVUMsL8i10a5Tf2InAm2HxGuMusvhJPs+gbhJJh+QFGV25/5hVluf7YXdsG+NjJsM81b751gfkeBTmBkx8xKAiuAusAjQG+gDvC5d124GQ5cAJ4F7gGmAoOBzzLU+wRoDzwO3A9cBawws2r5F2rBYGY9gMZAoGupwradzGwQsADYAHQFHgA+AKLSVQvn9mkELMUzEXJ/4D5gPTDD23ZpwqmNrsfzOjkOrCLwewqCb5OZwH8D/wv8BjgMfGpmjXM/9HwTTBsNAioAvwM6AL8HOgNrzXNJRHpFsY3ylfoRlwi2HxF2sukvhIUg+wZhIQf9gKIqtz/zC7Pc/mwv7IJ9bQCeRCDQCzgZ9G9wzhXaB/AkcB6ona4s1lv2VKjjC0F7XBOg7BEgBWjlXe7iXb4zXZ0Y4BjwaqiPIZ/bqxyeDv9DQCowPt26sG0noBbwMzA0izph2z7eY/09cA4omaH8K2BNuLcRnn+qU4Cal/O6AW7yvicfTVcWCewCFoT6+PK4jQKdx+/wtkffcGqjfPo7qB/h3x7Z9iPC8ZFVfyFcHsH0DcLpEUw/IFweV/qZX5QeV/rZXtQembVHuvXFgK+BUUAS8E4w+y3UIzCATsA651xSWoFzbj+wBs+bJqw4544FKN4AGHCtd7kTcMg5tyrddqeAvxF+bfZHYJtzbl6AdeHcTmknm+lZ1Ann9gHPNwjJzrmzGcpPcnFkW2fCu40CCfZ10xlIBt5PVy8FmAt0MLOr8ifc/JfFeRwunschjNsol6kfkU6Q/YhwlFV/IVwE0zcIJ8H0A8JduPcVfXLw2R5unsHzfnklJxsV9jdYQ2B7gPIdeO7zLtAKz9CdtHveZ9VmNYvgMKaAzOx2PEOFH8+kSji3U0s83+L28F6jd97M/s/MhqSrE87tAzALMDN7zcyqmlkZMxuAZ8LASd46DQjvNgok2NdNAyDJOXcuQL2r8QxPDCetvD+/SVemNsod6kdkrxWefsQ32dQrkoLoL4SLYPoG4WQW2fcDwl249xWz08r7c2dWlYoqM7seGAsM9n4BE7TCnsAoD/wYoPw4nuF+Yc3MrgUSgKXOuS3e4qzaDMKg3bzfTE4DJjjn9mRSLZzbqRqe68FfxjNEsh2e65+nmNlQb51wbh+cczuA1niuef0OT1v8GXjMOfeBt1pYt1Emgm2T7OqVz+W4Cizv5Imv4unwLUi3Sm2UO9SPyEKGfsTmUMeT34LsL4SLYPoGYSPIfkC4Uz8oExk+2xeGOJxQeQP4MP0InWAVy4NgpAAws1J43hDJQL8Qh1PQjAJK4PkAlktFANF4rq1PO6l+YWa1gdF4PqDDmjdrPB/PdXsD8VwH2wWYbmbnnHPvhTI+KRrMLBLPJSFVgducc6khDknCiPoRgPoL6alvkI76AXK59NkOZtYbaAr0uJztC3sC40cCZ+8yy/iFBTMrgWfW31g8E+ccSrc6qzZLW19kmefWeGPwXMtZwttW5l1d3MzKAD8R3u10DM/w82UZyj/Dc219ZcK7fQBewtOp7+ycu+AtW2FmFYDJwHuojQIJtk1+BALdciut3vEA64oUMzPgHTzDkeO83/alF/ZtlEvUjwggm35EWAi2vxBG/3xk2zdwzh3J/7BCJph+QLhTPyiDID7bizxvcnwinrmFznvPpYYnSXqVd/lMuvfVJQr7JSQ78FxflVEDwvd6omJ4MsI3A/c65zK2Q1ZtdtA593Mehxhq1wHFgXfxnDh/xNPRd8BI7/MbCe92CuZkGs7tA57XyLYAJ9f1wDVmVgm1USDBtskOoLb3H4b0GuLpMIbDUO7pwIPAQ865LwKsVxvlDvUjMgiiHxEugu0vhIuw+0crG8H0A8Kd+kGXyu6zPRxUACriGdmW/txaHc+dno4DcVntoLAnMD4GmptZbFqB93lLwvB6Im9W7y94JoXp4pzbEKDax8C1ZnZHuu1i8MwUHA5ttgXPNYut8bRT2sOA2d7newjvdvrI+7NDhvJ7gW+937CEc/sAfA809nb002uOZxjpcdRGgQTbJn/DMxHlg+nqRQLdgU+dc+fzJ9zQMLOJeIbs93XO/S2TamHdRrlI/Yh0guxHhItg+wvhIpi+QTgJph8Q7tQPSifIz/Zw8D2e82fGc+sPwFLv8y+z2kFhv4TkTTyzQi80s+e8ZeOBA8D/C1lUoTMVeAD4HXDWzJqlW/etc+47PCeTdcC7ZvYMcALPtYsAE/Iz2FDw3r7pksliPH02DjjnVnuXw7adnHOLzewLPNdxVgT24fmnqC3Q11stbNvHawqe21d+YmZTgbN4rn19CJjknLsQjq8hM+vmfXoLnk5+nJkdBY56J2kKqk2cc1vNbB7wqpldjefe4EPwDGe/rOslC4rs2sjMRgHDgBnA3gzn8aPOuX1QtNson6kf4S+YfkRYCLa/EC6C7BuEk2z7AaEMLj/k1md+UZBbn+1FRRCvjUDn1nPAkaDOrc65Qv3AM9zkAzxvipN4hj3WDHVcIWqLJDz36A70eD5dvbLAW8B/gNN4rl+8MdTxh7jtUoCEDGVh2054Jur6M3AYzzcJW/EMd1P7XDz+DsDnwBHvuWczMAiwcG0jIDWT88/nOW0TPEO3XwEOAT8Da4E7Qn2Med1GwIoszuMzw6GNQvA3UT/iYlsE1Y8I50eg/kK4PILpG4TTI5h+QFF+5OZnfmF/5OZne1F4BPPaCLDNPiAxmP2bdwMRERERERERkQKrsM+BISIiIiIiIiJhQAkMERERERERESnwlMAQERERERERkQJPCQwRERERERERKfCUwBARERERERGRAk8JDBEREREREREp8JTAEBEREREREZECTwkMEckRM0sN4rHPW/fttOciIiIiGZlZnwx9iF/MbI+ZvWhmxdPVu8u7/ryZXR9gP9+a2cxMfkcv77ab8vJYRCTvFQt1ACJS6DTPsLwA2Ar8FjBv2S/en+OBmHyKS0RERAonBzwAfAeUBu4DRgPRwJMZ6kbg6V/0DLCPzDzqXf9rM2vonNuRG0GLSP5TAkNEcsQ5tz79spn9AvzHObchQN2kfAtMRERECrN/OufSRm0uN7O6QD8uTWB8BnQ3s5ecc19nt1Mzqwa0Af4O3Av0AZ7JvbBFJD/pEhIRyTNmNsvMktIt1/IO4RxkZr83s8NmdsrMZptZCTO73syWmNlPZvZ/ZvZogH3eZGYfm9lxM/vZzL40s9vz98hEREQkj20GosysQroyB0wBvgd+F+R+HsUzQvS3wFdALzOzrDcRkYJKCQwRyUuOwEM6nwWq4ulUPAc8BEwH/gp8AnQFtgEzzax+2kZmdjOwBigL9AfuB44By8ysSd4dhoiIiOSz2sBJPJ/z6Z3Fk7zoaGa3BrGfR4FvnHObgHeAKkD73AxURPKPEhgiEgp7nHPxzrmlzrnJwN+A3sBLzrkpzrnlwH9z8ZrYNBOA/UBr59xfnXNL8CQ79uFJhIiIiEjhFGlmkWZW1sz64ZkHY6xzLv0XIWkjJ94CkoAXs9qhN8FxA57EBcD7eObp6pOrkYtIvlECQ0RCYUmG5V3en5+lFTjnTgA/ADUAzKwEcCfwoXc50swigUhgmXediIiIFD4G/As4DxzHk6CY7px7I1Bl59wFYBzQxszuzmK/fYAU4F3vdieBhUAXMyuda9GLSL5RAkNEQuHHDMvJWZSX8D4vjydZ8RyeDk7aIxl4As9lJSIiIlL4OKALcAueiTaXAo+bWe8stpkD7CCTuTDM7Co8l6iuBc6YWRkzK4Pn7mklge65F76I5BfdhURECosTQCqeybsSuTiMVERERAq/HWl3ITGzFXjmwppgZvOdc2czVnbOOTN7DphvZp0D7K8Tni8/WnLpFyQOz+iMGbl5ACKS95TAEJFCwTn3s5mtBm5yzm0JdTwiIiKSN5xzyWY2Es/lHkOAiWmrMtRbYGYbgRe49IuNvsBpoDOeL0AyrutjZrV1y3eRwkUJDBEpTJ4GVprZZ3i+NTkMVABuBiKcc2NCGZyIiIjkDufc38xsAzDczKZ4iwONvhxLujm0AMysEnAP8I5z7ouMG5jZETxJjEeBhFwMW0TymObAEJErldmtUtOvz2o5q3K/fXtHXvwX8B9gMvAp8CpwI7AqyHhFRESkcPhfoDLwmHf5kr6Cc24Z8AX+fYYeeObNmhlop865fwFf4UlgiEghYv53JhIRERERERERKXg0AkNERERERERECjwlMERERERERESkwFMCQ0REREREREQKPCUwRERERERERKTAUwJDRERERERERAo8JTBEREREREREpMBTAkNERERERERECjwlMERERERERESkwPv/m0y9bUIr1bIAAAAASUVORK5CYII=" id="848" name="Shape 848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egewie\Desktop\index.png" id="849" name="Shape 8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2204864"/>
            <a:ext cx="8092770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/>
          <p:nvPr/>
        </p:nvSpPr>
        <p:spPr>
          <a:xfrm>
            <a:off x="179512" y="-315416"/>
            <a:ext cx="8964488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Time-scale of stochastic mRNA fluctuations depends on RNA degradation rate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egewie\Desktop\index1.png" id="855" name="Shape 8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2" y="1628800"/>
            <a:ext cx="5516394" cy="48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Shape 856"/>
          <p:cNvSpPr/>
          <p:nvPr/>
        </p:nvSpPr>
        <p:spPr>
          <a:xfrm>
            <a:off x="5940152" y="5579948"/>
            <a:ext cx="32403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Fast mRNA decay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Shape 857"/>
          <p:cNvSpPr/>
          <p:nvPr/>
        </p:nvSpPr>
        <p:spPr>
          <a:xfrm>
            <a:off x="5940152" y="2051556"/>
            <a:ext cx="32403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Slow mRNA decay</a:t>
            </a:r>
            <a:endParaRPr b="1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/>
          <p:nvPr/>
        </p:nvSpPr>
        <p:spPr>
          <a:xfrm>
            <a:off x="179512" y="-315416"/>
            <a:ext cx="8964488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protein fluctuations depend on mRNA and protein synthesis rates?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3" name="Shape 8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593" y="1628800"/>
            <a:ext cx="4464496" cy="1706326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Shape 864"/>
          <p:cNvSpPr txBox="1"/>
          <p:nvPr/>
        </p:nvSpPr>
        <p:spPr>
          <a:xfrm>
            <a:off x="1018865" y="3645024"/>
            <a:ext cx="3096344" cy="33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Exercise 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Plot protein fluctuations for various transcription and translation rates while keeping average expression constant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Quantify the noise by calculating the coefficient of variation (CV=std/mean) and histogram of the time courses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ull-size image (31 K)"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9563" y="-5722938"/>
            <a:ext cx="4886325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ll-size image (31 K)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1963" y="-5570538"/>
            <a:ext cx="4886325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Ähnliches Foto"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437" y="2468780"/>
            <a:ext cx="3528393" cy="337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1043608" y="614158"/>
            <a:ext cx="7386216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Outline I: Quantitative description of protein expression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4427984" y="2924944"/>
            <a:ext cx="4464496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determines the kinetics of mRNA and protein expression?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4427984" y="3802100"/>
            <a:ext cx="4464496" cy="5825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can we describe heterogeneous gene expression at the single-cell level?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/>
          <p:nvPr/>
        </p:nvSpPr>
        <p:spPr>
          <a:xfrm>
            <a:off x="179512" y="-315416"/>
            <a:ext cx="8964488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Fine-tuning of noise a given expression by changing transcription and translation rates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n external file that holds a picture, illustration, etc. Object name is nihms-302179-f0002.jpg" id="870" name="Shape 8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626" y="1804464"/>
            <a:ext cx="6918260" cy="4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Shape 871"/>
          <p:cNvSpPr txBox="1"/>
          <p:nvPr/>
        </p:nvSpPr>
        <p:spPr>
          <a:xfrm>
            <a:off x="6156176" y="5919415"/>
            <a:ext cx="324036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Obzudak et al., Nat Genet 2002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/>
          <p:nvPr/>
        </p:nvSpPr>
        <p:spPr>
          <a:xfrm>
            <a:off x="0" y="6093296"/>
            <a:ext cx="8964488" cy="7647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7" name="Shape 8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2778" y="2636912"/>
            <a:ext cx="2632649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Shape 878"/>
          <p:cNvSpPr/>
          <p:nvPr/>
        </p:nvSpPr>
        <p:spPr>
          <a:xfrm>
            <a:off x="3882909" y="3252770"/>
            <a:ext cx="185035" cy="46426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Shape 879"/>
          <p:cNvSpPr txBox="1"/>
          <p:nvPr/>
        </p:nvSpPr>
        <p:spPr>
          <a:xfrm>
            <a:off x="6516216" y="6372036"/>
            <a:ext cx="25512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Sigal et al., Nature (2006)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Shape 880"/>
          <p:cNvSpPr txBox="1"/>
          <p:nvPr/>
        </p:nvSpPr>
        <p:spPr>
          <a:xfrm>
            <a:off x="1797391" y="2060848"/>
            <a:ext cx="193623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Temporal profile</a:t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Shape 881"/>
          <p:cNvSpPr txBox="1"/>
          <p:nvPr/>
        </p:nvSpPr>
        <p:spPr>
          <a:xfrm>
            <a:off x="5124765" y="2060848"/>
            <a:ext cx="268759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Expression distribution </a:t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2" name="Shape 8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4765" y="2794337"/>
            <a:ext cx="2463676" cy="2218839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Shape 883"/>
          <p:cNvSpPr txBox="1"/>
          <p:nvPr/>
        </p:nvSpPr>
        <p:spPr>
          <a:xfrm>
            <a:off x="2270534" y="2348880"/>
            <a:ext cx="9971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(TOP1-YFP)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Shape 88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Shape 885"/>
          <p:cNvSpPr txBox="1"/>
          <p:nvPr/>
        </p:nvSpPr>
        <p:spPr>
          <a:xfrm>
            <a:off x="107504" y="-216768"/>
            <a:ext cx="8964488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Human proteins are log-normally distributed and vary ~2-3-fold between individual cells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/>
          <p:nvPr/>
        </p:nvSpPr>
        <p:spPr>
          <a:xfrm>
            <a:off x="323528" y="0"/>
            <a:ext cx="8393826" cy="1340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Stochastic gene expression is important for cellular decision making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1" name="Shape 8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6357" y="1484784"/>
            <a:ext cx="5962724" cy="4186219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Shape 892"/>
          <p:cNvSpPr txBox="1"/>
          <p:nvPr/>
        </p:nvSpPr>
        <p:spPr>
          <a:xfrm>
            <a:off x="785701" y="5846957"/>
            <a:ext cx="7620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Waddington's Classical Epigenetic Landscape  In 1957, Conrad Waddington proposed the concept of an epigenetic landscape to represent the process of cellular decision-making during development. 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 txBox="1"/>
          <p:nvPr/>
        </p:nvSpPr>
        <p:spPr>
          <a:xfrm>
            <a:off x="179512" y="-243408"/>
            <a:ext cx="8964488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Stochastic model of cell differentiation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Shape 898"/>
          <p:cNvSpPr txBox="1"/>
          <p:nvPr/>
        </p:nvSpPr>
        <p:spPr>
          <a:xfrm>
            <a:off x="6156176" y="5919415"/>
            <a:ext cx="324036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Fiering et al., Bioessays 2000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9" name="Shape 8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1700808"/>
            <a:ext cx="6102351" cy="4516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/>
          <p:nvPr/>
        </p:nvSpPr>
        <p:spPr>
          <a:xfrm>
            <a:off x="6156176" y="5919415"/>
            <a:ext cx="324036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Fiering et al., Bioessays 2000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legewie\Desktop\Evaluation\CDR\Why_variability.jpg" id="905" name="Shape 905"/>
          <p:cNvPicPr preferRelativeResize="0"/>
          <p:nvPr/>
        </p:nvPicPr>
        <p:blipFill rotWithShape="1">
          <a:blip r:embed="rId3">
            <a:alphaModFix/>
          </a:blip>
          <a:srcRect b="76194" l="0" r="0" t="0"/>
          <a:stretch/>
        </p:blipFill>
        <p:spPr>
          <a:xfrm>
            <a:off x="395536" y="2738895"/>
            <a:ext cx="4104456" cy="1043843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Shape 906"/>
          <p:cNvSpPr txBox="1"/>
          <p:nvPr/>
        </p:nvSpPr>
        <p:spPr>
          <a:xfrm>
            <a:off x="1043608" y="3984977"/>
            <a:ext cx="3520516" cy="815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Stem cell differentiation (Chang, Nature 2008)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Competence in B. Subtillis  (Mamaar et al., Science 2007)</a:t>
            </a:r>
            <a:endParaRPr/>
          </a:p>
          <a:p>
            <a:pPr indent="-1587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"/>
              <a:buFont typeface="Arial"/>
              <a:buNone/>
            </a:pPr>
            <a:r>
              <a:t/>
            </a:r>
            <a:endParaRPr sz="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 cell differentiation (Duffy et al., Science 2012)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Char char="•"/>
            </a:pPr>
            <a:r>
              <a:rPr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PC12 neuronal  differentiation (Chen et al., Mol Cell 2012)</a:t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Shape 907"/>
          <p:cNvSpPr/>
          <p:nvPr/>
        </p:nvSpPr>
        <p:spPr>
          <a:xfrm>
            <a:off x="556352" y="2132856"/>
            <a:ext cx="4159664" cy="2771785"/>
          </a:xfrm>
          <a:prstGeom prst="rect">
            <a:avLst/>
          </a:prstGeom>
          <a:noFill/>
          <a:ln cap="flat" cmpd="sng" w="9525">
            <a:solidFill>
              <a:srgbClr val="3660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Shape 908"/>
          <p:cNvSpPr/>
          <p:nvPr/>
        </p:nvSpPr>
        <p:spPr>
          <a:xfrm>
            <a:off x="5471901" y="4849996"/>
            <a:ext cx="28879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Stochastic photoreceptor expression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Drosophila eye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sciencemag.org/content/320/5872/65/F1.large.jpg" id="909" name="Shape 909"/>
          <p:cNvPicPr preferRelativeResize="0"/>
          <p:nvPr/>
        </p:nvPicPr>
        <p:blipFill rotWithShape="1">
          <a:blip r:embed="rId4">
            <a:alphaModFix/>
          </a:blip>
          <a:srcRect b="0" l="48710" r="0" t="9817"/>
          <a:stretch/>
        </p:blipFill>
        <p:spPr>
          <a:xfrm>
            <a:off x="5436096" y="2169383"/>
            <a:ext cx="2916104" cy="2627769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Shape 910"/>
          <p:cNvSpPr/>
          <p:nvPr/>
        </p:nvSpPr>
        <p:spPr>
          <a:xfrm>
            <a:off x="959297" y="2262738"/>
            <a:ext cx="35406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Stochastic differentiation</a:t>
            </a:r>
            <a:endParaRPr/>
          </a:p>
        </p:txBody>
      </p:sp>
      <p:sp>
        <p:nvSpPr>
          <p:cNvPr id="911" name="Shape 911"/>
          <p:cNvSpPr txBox="1"/>
          <p:nvPr/>
        </p:nvSpPr>
        <p:spPr>
          <a:xfrm>
            <a:off x="-540568" y="-315416"/>
            <a:ext cx="10225136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Consequences of stochastic gene expression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Stochastic cell differentiation in multicellular organisms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 txBox="1"/>
          <p:nvPr/>
        </p:nvSpPr>
        <p:spPr>
          <a:xfrm>
            <a:off x="-540568" y="-315416"/>
            <a:ext cx="10225136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Consequences of stochastic gene expression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Expression noise determines cell fate in Bacillus subtilis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Shape 917"/>
          <p:cNvSpPr txBox="1"/>
          <p:nvPr/>
        </p:nvSpPr>
        <p:spPr>
          <a:xfrm>
            <a:off x="6156176" y="5919415"/>
            <a:ext cx="324036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Mettetal et al., Science 2007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8" name="Shape 9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8906" y="1728604"/>
            <a:ext cx="7606188" cy="4199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 txBox="1"/>
          <p:nvPr/>
        </p:nvSpPr>
        <p:spPr>
          <a:xfrm>
            <a:off x="-523736" y="-315416"/>
            <a:ext cx="10225136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Consequences of stochastic gene expression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Expression noise determines embryonic cell fates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Shape 924"/>
          <p:cNvSpPr txBox="1"/>
          <p:nvPr/>
        </p:nvSpPr>
        <p:spPr>
          <a:xfrm>
            <a:off x="6156176" y="5919415"/>
            <a:ext cx="324036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Mettetal et al., Science 2007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5" name="Shape 9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49" y="1412776"/>
            <a:ext cx="8277225" cy="4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/>
          <p:nvPr/>
        </p:nvSpPr>
        <p:spPr>
          <a:xfrm>
            <a:off x="3563888" y="260648"/>
            <a:ext cx="1872208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Shape 931"/>
          <p:cNvSpPr txBox="1"/>
          <p:nvPr>
            <p:ph type="ctrTitle"/>
          </p:nvPr>
        </p:nvSpPr>
        <p:spPr>
          <a:xfrm>
            <a:off x="-180528" y="-243408"/>
            <a:ext cx="9433048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Shape 932"/>
          <p:cNvSpPr txBox="1"/>
          <p:nvPr/>
        </p:nvSpPr>
        <p:spPr>
          <a:xfrm>
            <a:off x="1043608" y="3399135"/>
            <a:ext cx="7272808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 expression at the single-cell level is a stochastic event due to low molecule numbers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only two copies of each gene per cell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low concentrations of regulating transcription factors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 expression noise can be fine-tuned by transcription and translation kinetics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low transcription rate + high translation rate =&gt; large protein fluctuations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Noise gene expression is important for stochastic cellular decision making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Heterogeneous expression of master transcription factors governs stochastic choice of cellular differentiation program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1780278" y="1556792"/>
            <a:ext cx="5511445" cy="4262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deterministic model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gene expression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Modeling circadian oscillators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Stochastic model of gene expression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captures cellular heterogeneity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Stochastic cellular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 making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149" name="Shape 14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150" name="Shape 150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151" name="Shape 151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683568" y="-172688"/>
            <a:ext cx="77048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Outline II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60040" y="158775"/>
            <a:ext cx="86764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simple model for transcriptional regulation of protein expression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158" name="Shape 15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159" name="Shape 159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160" name="Shape 160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mbedded Image" id="161" name="Shape 161"/>
          <p:cNvPicPr preferRelativeResize="0"/>
          <p:nvPr/>
        </p:nvPicPr>
        <p:blipFill rotWithShape="1">
          <a:blip r:embed="rId3">
            <a:alphaModFix/>
          </a:blip>
          <a:srcRect b="71765" l="4185" r="67916" t="0"/>
          <a:stretch/>
        </p:blipFill>
        <p:spPr>
          <a:xfrm>
            <a:off x="740630" y="2564904"/>
            <a:ext cx="2583595" cy="2594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bedded Image" id="162" name="Shape 162"/>
          <p:cNvPicPr preferRelativeResize="0"/>
          <p:nvPr/>
        </p:nvPicPr>
        <p:blipFill rotWithShape="1">
          <a:blip r:embed="rId3">
            <a:alphaModFix/>
          </a:blip>
          <a:srcRect b="71765" l="45719" r="10341" t="0"/>
          <a:stretch/>
        </p:blipFill>
        <p:spPr>
          <a:xfrm>
            <a:off x="4348861" y="2132856"/>
            <a:ext cx="4068987" cy="259457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4211960" y="4509120"/>
            <a:ext cx="4486806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Assumptions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Translation proportional to mRNA concentration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First-order decay of mRNA and protein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10163" y="6035208"/>
            <a:ext cx="43979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mRNA, Protein	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Variables/Concentrations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="1" baseline="-25000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i,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b="1" baseline="-25000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Kinetic parameters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107504" y="44624"/>
            <a:ext cx="892899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Assumptions underlying ordinary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differential equation models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1493612" y="4936521"/>
            <a:ext cx="29546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Deterministic		</a:t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1" name="Shape 171"/>
          <p:cNvGrpSpPr/>
          <p:nvPr/>
        </p:nvGrpSpPr>
        <p:grpSpPr>
          <a:xfrm>
            <a:off x="1493612" y="3501008"/>
            <a:ext cx="2954655" cy="1035001"/>
            <a:chOff x="1277588" y="1383464"/>
            <a:chExt cx="2954655" cy="1035001"/>
          </a:xfrm>
        </p:grpSpPr>
        <p:sp>
          <p:nvSpPr>
            <p:cNvPr id="172" name="Shape 172"/>
            <p:cNvSpPr/>
            <p:nvPr/>
          </p:nvSpPr>
          <p:spPr>
            <a:xfrm>
              <a:off x="1277588" y="1383464"/>
              <a:ext cx="29546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Continous		</a:t>
              </a:r>
              <a:endPara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16115" y="1833690"/>
              <a:ext cx="179350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 concentration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of mRNAs/proteins</a:t>
              </a: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Shape 174"/>
          <p:cNvSpPr/>
          <p:nvPr/>
        </p:nvSpPr>
        <p:spPr>
          <a:xfrm>
            <a:off x="1259631" y="5364505"/>
            <a:ext cx="218995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Average behavior of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large molecule numbers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" name="Shape 175"/>
          <p:cNvGrpSpPr/>
          <p:nvPr/>
        </p:nvGrpSpPr>
        <p:grpSpPr>
          <a:xfrm>
            <a:off x="982047" y="2094528"/>
            <a:ext cx="3877985" cy="1046440"/>
            <a:chOff x="665223" y="4055946"/>
            <a:chExt cx="3877985" cy="1046440"/>
          </a:xfrm>
        </p:grpSpPr>
        <p:sp>
          <p:nvSpPr>
            <p:cNvPr id="176" name="Shape 176"/>
            <p:cNvSpPr/>
            <p:nvPr/>
          </p:nvSpPr>
          <p:spPr>
            <a:xfrm>
              <a:off x="665223" y="4055946"/>
              <a:ext cx="38779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Spatially homogenous	</a:t>
              </a:r>
              <a:endPara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1324389" y="4517611"/>
              <a:ext cx="149714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Cell assumed to</a:t>
              </a: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be well-stirred</a:t>
              </a:r>
              <a:endParaRPr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Shape 178"/>
          <p:cNvSpPr/>
          <p:nvPr/>
        </p:nvSpPr>
        <p:spPr>
          <a:xfrm>
            <a:off x="881247" y="4964107"/>
            <a:ext cx="7651193" cy="1129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15988" l="-188" r="57360" t="0"/>
          <a:stretch/>
        </p:blipFill>
        <p:spPr>
          <a:xfrm>
            <a:off x="5076056" y="1818548"/>
            <a:ext cx="3116627" cy="441876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/>
          <p:nvPr/>
        </p:nvSpPr>
        <p:spPr>
          <a:xfrm>
            <a:off x="7020272" y="5816733"/>
            <a:ext cx="1512168" cy="420579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360040" y="158775"/>
            <a:ext cx="867645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determines the protein dynamics in response to changes in transcription?</a:t>
            </a:r>
            <a:endParaRPr b="1" sz="3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186" name="Shape 18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Unfortunately we are unable to provide accessible alternative text for this. If you require assistance to access this image, or to obtain a text description, please contact npg@nature.com" id="187" name="Shape 187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www.nature.com/ni/journal/v10/n3/images/ni.1699-F2.jpg" id="188" name="Shape 188"/>
          <p:cNvSpPr/>
          <p:nvPr/>
        </p:nvSpPr>
        <p:spPr>
          <a:xfrm>
            <a:off x="155575" y="-3429000"/>
            <a:ext cx="5886450" cy="714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mbedded Image" id="189" name="Shape 189"/>
          <p:cNvPicPr preferRelativeResize="0"/>
          <p:nvPr/>
        </p:nvPicPr>
        <p:blipFill rotWithShape="1">
          <a:blip r:embed="rId3">
            <a:alphaModFix/>
          </a:blip>
          <a:srcRect b="71765" l="4185" r="67916" t="0"/>
          <a:stretch/>
        </p:blipFill>
        <p:spPr>
          <a:xfrm>
            <a:off x="783214" y="2276872"/>
            <a:ext cx="2583595" cy="2594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bedded Image" id="190" name="Shape 190"/>
          <p:cNvPicPr preferRelativeResize="0"/>
          <p:nvPr/>
        </p:nvPicPr>
        <p:blipFill rotWithShape="1">
          <a:blip r:embed="rId3">
            <a:alphaModFix/>
          </a:blip>
          <a:srcRect b="71765" l="45719" r="10341" t="0"/>
          <a:stretch/>
        </p:blipFill>
        <p:spPr>
          <a:xfrm>
            <a:off x="4391445" y="1844824"/>
            <a:ext cx="4068987" cy="259457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3643881" y="6165304"/>
            <a:ext cx="51986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⇒ Approximate solution using numerical integration</a:t>
            </a:r>
            <a:endParaRPr b="1" sz="1800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Shape 192"/>
          <p:cNvCxnSpPr/>
          <p:nvPr/>
        </p:nvCxnSpPr>
        <p:spPr>
          <a:xfrm>
            <a:off x="1220664" y="5425479"/>
            <a:ext cx="191117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3" name="Shape 193"/>
          <p:cNvCxnSpPr/>
          <p:nvPr/>
        </p:nvCxnSpPr>
        <p:spPr>
          <a:xfrm flipH="1" rot="10800000">
            <a:off x="1220664" y="4921423"/>
            <a:ext cx="1" cy="50405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4" name="Shape 194"/>
          <p:cNvCxnSpPr/>
          <p:nvPr/>
        </p:nvCxnSpPr>
        <p:spPr>
          <a:xfrm flipH="1" rot="10800000">
            <a:off x="1220664" y="5065471"/>
            <a:ext cx="1695300" cy="2880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Shape 195"/>
          <p:cNvSpPr txBox="1"/>
          <p:nvPr/>
        </p:nvSpPr>
        <p:spPr>
          <a:xfrm>
            <a:off x="1043608" y="5209455"/>
            <a:ext cx="2568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1043608" y="4947845"/>
            <a:ext cx="25680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788282" y="5065439"/>
            <a:ext cx="3273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baseline="-25000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aseline="-2500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2612146" y="5425479"/>
            <a:ext cx="5196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baseline="-25000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1888101" y="5425479"/>
            <a:ext cx="37382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t=0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2871993" y="4931555"/>
            <a:ext cx="70564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2029289" y="5193165"/>
            <a:ext cx="742511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OFF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4255056" y="4718371"/>
            <a:ext cx="3119508" cy="34297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712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4255056" y="5005556"/>
            <a:ext cx="4565416" cy="6556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4294649" y="4286323"/>
            <a:ext cx="350858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Analytical Solution (by integration)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4183048" y="4286323"/>
            <a:ext cx="4637424" cy="1374925"/>
          </a:xfrm>
          <a:prstGeom prst="rect">
            <a:avLst/>
          </a:prstGeom>
          <a:noFill/>
          <a:ln cap="flat" cmpd="sng" w="9525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Larissa-Design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