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446" r:id="rId3"/>
    <p:sldId id="469" r:id="rId4"/>
    <p:sldId id="467" r:id="rId5"/>
    <p:sldId id="350" r:id="rId6"/>
    <p:sldId id="447" r:id="rId7"/>
    <p:sldId id="477" r:id="rId8"/>
    <p:sldId id="495" r:id="rId9"/>
    <p:sldId id="496" r:id="rId10"/>
    <p:sldId id="497" r:id="rId11"/>
    <p:sldId id="498" r:id="rId12"/>
    <p:sldId id="514" r:id="rId13"/>
    <p:sldId id="487" r:id="rId14"/>
    <p:sldId id="448" r:id="rId15"/>
    <p:sldId id="449" r:id="rId16"/>
    <p:sldId id="450" r:id="rId17"/>
    <p:sldId id="451" r:id="rId18"/>
    <p:sldId id="490" r:id="rId19"/>
    <p:sldId id="500" r:id="rId20"/>
    <p:sldId id="501" r:id="rId21"/>
    <p:sldId id="493" r:id="rId22"/>
    <p:sldId id="499" r:id="rId23"/>
    <p:sldId id="502" r:id="rId24"/>
    <p:sldId id="393" r:id="rId25"/>
    <p:sldId id="407" r:id="rId26"/>
    <p:sldId id="408" r:id="rId27"/>
    <p:sldId id="409" r:id="rId28"/>
    <p:sldId id="504" r:id="rId29"/>
    <p:sldId id="417" r:id="rId30"/>
    <p:sldId id="404" r:id="rId31"/>
    <p:sldId id="503" r:id="rId32"/>
    <p:sldId id="418" r:id="rId33"/>
    <p:sldId id="435" r:id="rId34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85" autoAdjust="0"/>
    <p:restoredTop sz="94660"/>
  </p:normalViewPr>
  <p:slideViewPr>
    <p:cSldViewPr>
      <p:cViewPr>
        <p:scale>
          <a:sx n="93" d="100"/>
          <a:sy n="93" d="100"/>
        </p:scale>
        <p:origin x="-1662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8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79E91-B137-41F5-B3E9-3DC5115A3ACE}" type="datetimeFigureOut">
              <a:rPr lang="de-DE" smtClean="0"/>
              <a:t>31.03.2017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DBBCB-D19F-4E02-9438-B1FCF48B00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7685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B3C435-7C3B-4640-8C92-A18C98787D0F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00E9AD-D3B7-9C45-9F2B-CE531BE0233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31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E6F7-123E-4409-B1BE-9A5AAF6A4CF6}" type="datetimeFigureOut">
              <a:rPr lang="de-DE" smtClean="0"/>
              <a:t>31.03.2017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3DF89-83AD-475C-944B-4A798E3E6F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8034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E6F7-123E-4409-B1BE-9A5AAF6A4CF6}" type="datetimeFigureOut">
              <a:rPr lang="de-DE" smtClean="0"/>
              <a:t>31.03.2017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3DF89-83AD-475C-944B-4A798E3E6F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1309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E6F7-123E-4409-B1BE-9A5AAF6A4CF6}" type="datetimeFigureOut">
              <a:rPr lang="de-DE" smtClean="0"/>
              <a:t>31.03.2017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3DF89-83AD-475C-944B-4A798E3E6F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2629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E6F7-123E-4409-B1BE-9A5AAF6A4CF6}" type="datetimeFigureOut">
              <a:rPr lang="de-DE" smtClean="0"/>
              <a:t>31.03.2017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3DF89-83AD-475C-944B-4A798E3E6F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7177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E6F7-123E-4409-B1BE-9A5AAF6A4CF6}" type="datetimeFigureOut">
              <a:rPr lang="de-DE" smtClean="0"/>
              <a:t>31.03.2017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3DF89-83AD-475C-944B-4A798E3E6F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9075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E6F7-123E-4409-B1BE-9A5AAF6A4CF6}" type="datetimeFigureOut">
              <a:rPr lang="de-DE" smtClean="0"/>
              <a:t>31.03.2017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3DF89-83AD-475C-944B-4A798E3E6F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949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E6F7-123E-4409-B1BE-9A5AAF6A4CF6}" type="datetimeFigureOut">
              <a:rPr lang="de-DE" smtClean="0"/>
              <a:t>31.03.2017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3DF89-83AD-475C-944B-4A798E3E6F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4019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E6F7-123E-4409-B1BE-9A5AAF6A4CF6}" type="datetimeFigureOut">
              <a:rPr lang="de-DE" smtClean="0"/>
              <a:t>31.03.2017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3DF89-83AD-475C-944B-4A798E3E6F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8780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E6F7-123E-4409-B1BE-9A5AAF6A4CF6}" type="datetimeFigureOut">
              <a:rPr lang="de-DE" smtClean="0"/>
              <a:t>31.03.2017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3DF89-83AD-475C-944B-4A798E3E6F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2332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E6F7-123E-4409-B1BE-9A5AAF6A4CF6}" type="datetimeFigureOut">
              <a:rPr lang="de-DE" smtClean="0"/>
              <a:t>31.03.2017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3DF89-83AD-475C-944B-4A798E3E6F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5317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E6F7-123E-4409-B1BE-9A5AAF6A4CF6}" type="datetimeFigureOut">
              <a:rPr lang="de-DE" smtClean="0"/>
              <a:t>31.03.2017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3DF89-83AD-475C-944B-4A798E3E6F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8689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BE6F7-123E-4409-B1BE-9A5AAF6A4CF6}" type="datetimeFigureOut">
              <a:rPr lang="de-DE" smtClean="0"/>
              <a:t>31.03.2017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3DF89-83AD-475C-944B-4A798E3E6F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0312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gif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2319015"/>
            <a:ext cx="8350696" cy="1470025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Protein Biochemistry &amp; Bioinformatics</a:t>
            </a:r>
            <a:br>
              <a:rPr lang="en-US" sz="4000" b="1" dirty="0" smtClean="0"/>
            </a:br>
            <a:r>
              <a:rPr lang="en-US" sz="4000" dirty="0" smtClean="0"/>
              <a:t>Dynamic modeling</a:t>
            </a:r>
            <a:endParaRPr lang="de-DE" sz="4000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1331640" y="4077072"/>
            <a:ext cx="6400800" cy="1752600"/>
          </a:xfrm>
        </p:spPr>
        <p:txBody>
          <a:bodyPr>
            <a:normAutofit/>
          </a:bodyPr>
          <a:lstStyle/>
          <a:p>
            <a:r>
              <a:rPr lang="de-DE" sz="2000" dirty="0" smtClean="0"/>
              <a:t>Stefan </a:t>
            </a:r>
            <a:r>
              <a:rPr lang="de-DE" sz="2000" dirty="0" err="1" smtClean="0"/>
              <a:t>Legewie</a:t>
            </a:r>
            <a:r>
              <a:rPr lang="de-DE" sz="2000" dirty="0" smtClean="0"/>
              <a:t> &amp; Stephan </a:t>
            </a:r>
            <a:r>
              <a:rPr lang="de-DE" sz="2000" dirty="0" err="1" smtClean="0"/>
              <a:t>Baumgaertner</a:t>
            </a:r>
            <a:endParaRPr lang="de-DE" sz="2000" dirty="0" smtClean="0"/>
          </a:p>
          <a:p>
            <a:r>
              <a:rPr lang="de-DE" sz="2000" dirty="0" smtClean="0"/>
              <a:t>Institute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Molecular</a:t>
            </a:r>
            <a:r>
              <a:rPr lang="de-DE" sz="2000" dirty="0" smtClean="0"/>
              <a:t> </a:t>
            </a:r>
            <a:r>
              <a:rPr lang="de-DE" sz="2000" dirty="0" err="1" smtClean="0"/>
              <a:t>Biology</a:t>
            </a:r>
            <a:r>
              <a:rPr lang="de-DE" sz="2000" dirty="0" smtClean="0"/>
              <a:t>, Mainz</a:t>
            </a:r>
            <a:endParaRPr lang="de-DE" sz="2000" dirty="0"/>
          </a:p>
        </p:txBody>
      </p:sp>
      <p:pic>
        <p:nvPicPr>
          <p:cNvPr id="5" name="Picture 2" descr="https://teamweb.uni-mainz.de/sites/imb/scientificmanagement/docs/Templates/Blue%20IMB%20logo_Englis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632" y="5373216"/>
            <a:ext cx="1978847" cy="131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42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60040" y="158775"/>
            <a:ext cx="867645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b="1" dirty="0" err="1" smtClean="0">
                <a:solidFill>
                  <a:prstClr val="black"/>
                </a:solidFill>
              </a:rPr>
              <a:t>What</a:t>
            </a:r>
            <a:r>
              <a:rPr lang="de-DE" sz="3600" b="1" dirty="0" smtClean="0">
                <a:solidFill>
                  <a:prstClr val="black"/>
                </a:solidFill>
              </a:rPr>
              <a:t> </a:t>
            </a:r>
            <a:r>
              <a:rPr lang="de-DE" sz="3600" b="1" dirty="0" err="1" smtClean="0">
                <a:solidFill>
                  <a:prstClr val="black"/>
                </a:solidFill>
              </a:rPr>
              <a:t>determines</a:t>
            </a:r>
            <a:r>
              <a:rPr lang="de-DE" sz="3600" b="1" dirty="0" smtClean="0">
                <a:solidFill>
                  <a:prstClr val="black"/>
                </a:solidFill>
              </a:rPr>
              <a:t> </a:t>
            </a:r>
            <a:r>
              <a:rPr lang="de-DE" sz="3600" b="1" dirty="0" err="1" smtClean="0">
                <a:solidFill>
                  <a:prstClr val="black"/>
                </a:solidFill>
              </a:rPr>
              <a:t>the</a:t>
            </a:r>
            <a:r>
              <a:rPr lang="de-DE" sz="3600" b="1" dirty="0">
                <a:solidFill>
                  <a:prstClr val="black"/>
                </a:solidFill>
              </a:rPr>
              <a:t> </a:t>
            </a:r>
            <a:r>
              <a:rPr lang="de-DE" sz="3600" b="1" dirty="0" err="1">
                <a:solidFill>
                  <a:prstClr val="black"/>
                </a:solidFill>
              </a:rPr>
              <a:t>protein</a:t>
            </a:r>
            <a:r>
              <a:rPr lang="de-DE" sz="3600" b="1" dirty="0">
                <a:solidFill>
                  <a:prstClr val="black"/>
                </a:solidFill>
              </a:rPr>
              <a:t> </a:t>
            </a:r>
            <a:r>
              <a:rPr lang="de-DE" sz="3600" b="1" dirty="0" err="1">
                <a:solidFill>
                  <a:prstClr val="black"/>
                </a:solidFill>
              </a:rPr>
              <a:t>dynamics</a:t>
            </a:r>
            <a:r>
              <a:rPr lang="de-DE" sz="3600" b="1" dirty="0">
                <a:solidFill>
                  <a:prstClr val="black"/>
                </a:solidFill>
              </a:rPr>
              <a:t> </a:t>
            </a:r>
            <a:r>
              <a:rPr lang="de-DE" sz="3600" b="1" dirty="0" smtClean="0">
                <a:solidFill>
                  <a:prstClr val="black"/>
                </a:solidFill>
              </a:rPr>
              <a:t>in </a:t>
            </a:r>
            <a:r>
              <a:rPr lang="de-DE" sz="3600" b="1" dirty="0" err="1" smtClean="0">
                <a:solidFill>
                  <a:prstClr val="black"/>
                </a:solidFill>
              </a:rPr>
              <a:t>response</a:t>
            </a:r>
            <a:r>
              <a:rPr lang="de-DE" sz="3600" b="1" dirty="0" smtClean="0">
                <a:solidFill>
                  <a:prstClr val="black"/>
                </a:solidFill>
              </a:rPr>
              <a:t> </a:t>
            </a:r>
            <a:r>
              <a:rPr lang="de-DE" sz="3600" b="1" dirty="0" err="1" smtClean="0">
                <a:solidFill>
                  <a:prstClr val="black"/>
                </a:solidFill>
              </a:rPr>
              <a:t>to</a:t>
            </a:r>
            <a:r>
              <a:rPr lang="de-DE" sz="3600" b="1" dirty="0" smtClean="0">
                <a:solidFill>
                  <a:prstClr val="black"/>
                </a:solidFill>
              </a:rPr>
              <a:t> </a:t>
            </a:r>
            <a:r>
              <a:rPr lang="de-DE" sz="3600" b="1" dirty="0" err="1" smtClean="0">
                <a:solidFill>
                  <a:prstClr val="black"/>
                </a:solidFill>
              </a:rPr>
              <a:t>changes</a:t>
            </a:r>
            <a:r>
              <a:rPr lang="de-DE" sz="3600" b="1" dirty="0" smtClean="0">
                <a:solidFill>
                  <a:prstClr val="black"/>
                </a:solidFill>
              </a:rPr>
              <a:t> in </a:t>
            </a:r>
            <a:r>
              <a:rPr lang="de-DE" sz="3600" b="1" dirty="0" err="1" smtClean="0">
                <a:solidFill>
                  <a:prstClr val="black"/>
                </a:solidFill>
              </a:rPr>
              <a:t>transcription</a:t>
            </a:r>
            <a:r>
              <a:rPr lang="de-DE" sz="3600" b="1" dirty="0" smtClean="0">
                <a:solidFill>
                  <a:prstClr val="black"/>
                </a:solidFill>
              </a:rPr>
              <a:t>?</a:t>
            </a:r>
            <a:endParaRPr lang="de-DE" sz="3600" b="1" dirty="0">
              <a:solidFill>
                <a:prstClr val="black"/>
              </a:solidFill>
            </a:endParaRPr>
          </a:p>
        </p:txBody>
      </p:sp>
      <p:sp>
        <p:nvSpPr>
          <p:cNvPr id="6" name="AutoShape 6" descr="Unfortunately we are unable to provide accessible alternative text for this. If you require assistance to access this image, or to obtain a text description, please contact npg@nature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12" name="AutoShape 8" descr="Unfortunately we are unable to provide accessible alternative text for this. If you require assistance to access this image, or to obtain a text description, please contact npg@nature.c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13" name="AutoShape 10" descr="http://www.nature.com/ni/journal/v10/n3/images/ni.1699-F2.jpg"/>
          <p:cNvSpPr>
            <a:spLocks noChangeAspect="1" noChangeArrowheads="1"/>
          </p:cNvSpPr>
          <p:nvPr/>
        </p:nvSpPr>
        <p:spPr bwMode="auto">
          <a:xfrm>
            <a:off x="155575" y="-3429000"/>
            <a:ext cx="588645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prstClr val="black"/>
              </a:solidFill>
            </a:endParaRPr>
          </a:p>
        </p:txBody>
      </p:sp>
      <p:pic>
        <p:nvPicPr>
          <p:cNvPr id="12290" name="Picture 2" descr="Embedd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" r="67916" b="71765"/>
          <a:stretch/>
        </p:blipFill>
        <p:spPr bwMode="auto">
          <a:xfrm>
            <a:off x="783214" y="2060848"/>
            <a:ext cx="2583595" cy="259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Embedd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0" r="10341" b="71765"/>
          <a:stretch/>
        </p:blipFill>
        <p:spPr bwMode="auto">
          <a:xfrm>
            <a:off x="4391445" y="1628800"/>
            <a:ext cx="4068987" cy="259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feld 14"/>
          <p:cNvSpPr txBox="1"/>
          <p:nvPr/>
        </p:nvSpPr>
        <p:spPr>
          <a:xfrm>
            <a:off x="4578854" y="3960346"/>
            <a:ext cx="352153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00B050"/>
                </a:solidFill>
              </a:rPr>
              <a:t>Exercise 2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Plot Protein(t) and mRNA(t) for k</a:t>
            </a:r>
            <a:r>
              <a:rPr lang="en-US" baseline="-25000" dirty="0" smtClean="0">
                <a:solidFill>
                  <a:srgbClr val="00B050"/>
                </a:solidFill>
              </a:rPr>
              <a:t>1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and d</a:t>
            </a:r>
            <a:r>
              <a:rPr lang="en-US" baseline="-25000" dirty="0" smtClean="0">
                <a:solidFill>
                  <a:srgbClr val="00B050"/>
                </a:solidFill>
              </a:rPr>
              <a:t>1</a:t>
            </a:r>
            <a:r>
              <a:rPr lang="en-US" dirty="0" smtClean="0">
                <a:solidFill>
                  <a:srgbClr val="00B050"/>
                </a:solidFill>
              </a:rPr>
              <a:t> varied separately </a:t>
            </a:r>
          </a:p>
          <a:p>
            <a:endParaRPr lang="en-US" baseline="-25000" dirty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Which parameter affects response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time needed to reach steady state?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Which parameter affects the steady state level? 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21" name="Gerade Verbindung mit Pfeil 20"/>
          <p:cNvCxnSpPr/>
          <p:nvPr/>
        </p:nvCxnSpPr>
        <p:spPr>
          <a:xfrm>
            <a:off x="1220664" y="5209455"/>
            <a:ext cx="1911176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 flipV="1">
            <a:off x="1220664" y="4705399"/>
            <a:ext cx="1" cy="50405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winkelte Verbindung 29"/>
          <p:cNvCxnSpPr/>
          <p:nvPr/>
        </p:nvCxnSpPr>
        <p:spPr>
          <a:xfrm flipV="1">
            <a:off x="1220664" y="4849415"/>
            <a:ext cx="1695152" cy="288032"/>
          </a:xfrm>
          <a:prstGeom prst="bentConnector3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1043608" y="4993431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0</a:t>
            </a:r>
            <a:endParaRPr lang="de-DE" sz="1100" dirty="0"/>
          </a:p>
        </p:txBody>
      </p:sp>
      <p:sp>
        <p:nvSpPr>
          <p:cNvPr id="32" name="Textfeld 31"/>
          <p:cNvSpPr txBox="1"/>
          <p:nvPr/>
        </p:nvSpPr>
        <p:spPr>
          <a:xfrm>
            <a:off x="1043608" y="4731821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X</a:t>
            </a:r>
            <a:endParaRPr lang="de-DE" sz="1100" dirty="0"/>
          </a:p>
        </p:txBody>
      </p:sp>
      <p:sp>
        <p:nvSpPr>
          <p:cNvPr id="33" name="Textfeld 32"/>
          <p:cNvSpPr txBox="1"/>
          <p:nvPr/>
        </p:nvSpPr>
        <p:spPr>
          <a:xfrm>
            <a:off x="788282" y="4849415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k</a:t>
            </a:r>
            <a:r>
              <a:rPr lang="en-US" sz="1400" baseline="-25000" dirty="0" smtClean="0"/>
              <a:t>1</a:t>
            </a:r>
            <a:endParaRPr lang="de-DE" sz="1400" baseline="-25000" dirty="0"/>
          </a:p>
        </p:txBody>
      </p:sp>
      <p:sp>
        <p:nvSpPr>
          <p:cNvPr id="34" name="Textfeld 33"/>
          <p:cNvSpPr txBox="1"/>
          <p:nvPr/>
        </p:nvSpPr>
        <p:spPr>
          <a:xfrm>
            <a:off x="2612146" y="5209455"/>
            <a:ext cx="519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time</a:t>
            </a:r>
            <a:endParaRPr lang="de-DE" sz="1400" baseline="-25000" dirty="0"/>
          </a:p>
        </p:txBody>
      </p:sp>
      <p:sp>
        <p:nvSpPr>
          <p:cNvPr id="35" name="Textfeld 34"/>
          <p:cNvSpPr txBox="1"/>
          <p:nvPr/>
        </p:nvSpPr>
        <p:spPr>
          <a:xfrm>
            <a:off x="1888101" y="5209455"/>
            <a:ext cx="3738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t=0</a:t>
            </a:r>
            <a:endParaRPr lang="de-DE" sz="1100" dirty="0"/>
          </a:p>
        </p:txBody>
      </p:sp>
      <p:sp>
        <p:nvSpPr>
          <p:cNvPr id="36" name="Textfeld 35"/>
          <p:cNvSpPr txBox="1"/>
          <p:nvPr/>
        </p:nvSpPr>
        <p:spPr>
          <a:xfrm>
            <a:off x="2871993" y="4715531"/>
            <a:ext cx="7056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Gene ON</a:t>
            </a:r>
            <a:endParaRPr lang="de-DE" sz="1100" dirty="0"/>
          </a:p>
        </p:txBody>
      </p:sp>
      <p:sp>
        <p:nvSpPr>
          <p:cNvPr id="37" name="Textfeld 36"/>
          <p:cNvSpPr txBox="1"/>
          <p:nvPr/>
        </p:nvSpPr>
        <p:spPr>
          <a:xfrm>
            <a:off x="2029289" y="4977141"/>
            <a:ext cx="7425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Gene OFF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34795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60040" y="158775"/>
            <a:ext cx="867645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b="1" dirty="0" smtClean="0">
                <a:solidFill>
                  <a:prstClr val="black"/>
                </a:solidFill>
              </a:rPr>
              <a:t>Protein </a:t>
            </a:r>
            <a:r>
              <a:rPr lang="de-DE" sz="3600" b="1" dirty="0" err="1">
                <a:solidFill>
                  <a:prstClr val="black"/>
                </a:solidFill>
              </a:rPr>
              <a:t>dynamics</a:t>
            </a:r>
            <a:r>
              <a:rPr lang="de-DE" sz="3600" b="1" dirty="0">
                <a:solidFill>
                  <a:prstClr val="black"/>
                </a:solidFill>
              </a:rPr>
              <a:t> </a:t>
            </a:r>
            <a:r>
              <a:rPr lang="de-DE" sz="3600" b="1" dirty="0" err="1" smtClean="0">
                <a:solidFill>
                  <a:prstClr val="black"/>
                </a:solidFill>
              </a:rPr>
              <a:t>solely</a:t>
            </a:r>
            <a:r>
              <a:rPr lang="de-DE" sz="3600" b="1" dirty="0" smtClean="0">
                <a:solidFill>
                  <a:prstClr val="black"/>
                </a:solidFill>
              </a:rPr>
              <a:t> </a:t>
            </a:r>
            <a:r>
              <a:rPr lang="de-DE" sz="3600" b="1" dirty="0" err="1" smtClean="0">
                <a:solidFill>
                  <a:prstClr val="black"/>
                </a:solidFill>
              </a:rPr>
              <a:t>determined</a:t>
            </a:r>
            <a:r>
              <a:rPr lang="de-DE" sz="3600" b="1" dirty="0" smtClean="0">
                <a:solidFill>
                  <a:prstClr val="black"/>
                </a:solidFill>
              </a:rPr>
              <a:t> </a:t>
            </a:r>
            <a:r>
              <a:rPr lang="de-DE" sz="3600" b="1" dirty="0" err="1" smtClean="0">
                <a:solidFill>
                  <a:prstClr val="black"/>
                </a:solidFill>
              </a:rPr>
              <a:t>by</a:t>
            </a:r>
            <a:r>
              <a:rPr lang="de-DE" sz="3600" b="1" dirty="0" smtClean="0">
                <a:solidFill>
                  <a:prstClr val="black"/>
                </a:solidFill>
              </a:rPr>
              <a:t> </a:t>
            </a:r>
            <a:r>
              <a:rPr lang="de-DE" sz="3600" b="1" dirty="0" err="1" smtClean="0">
                <a:solidFill>
                  <a:prstClr val="black"/>
                </a:solidFill>
              </a:rPr>
              <a:t>mRNA</a:t>
            </a:r>
            <a:r>
              <a:rPr lang="de-DE" sz="3600" b="1" dirty="0" smtClean="0">
                <a:solidFill>
                  <a:prstClr val="black"/>
                </a:solidFill>
              </a:rPr>
              <a:t> </a:t>
            </a:r>
            <a:r>
              <a:rPr lang="de-DE" sz="3600" b="1" dirty="0" err="1" smtClean="0">
                <a:solidFill>
                  <a:prstClr val="black"/>
                </a:solidFill>
              </a:rPr>
              <a:t>and</a:t>
            </a:r>
            <a:r>
              <a:rPr lang="de-DE" sz="3600" b="1" dirty="0" smtClean="0">
                <a:solidFill>
                  <a:prstClr val="black"/>
                </a:solidFill>
              </a:rPr>
              <a:t> </a:t>
            </a:r>
            <a:r>
              <a:rPr lang="de-DE" sz="3600" b="1" dirty="0" err="1" smtClean="0">
                <a:solidFill>
                  <a:prstClr val="black"/>
                </a:solidFill>
              </a:rPr>
              <a:t>protein</a:t>
            </a:r>
            <a:r>
              <a:rPr lang="de-DE" sz="3600" b="1" dirty="0" smtClean="0">
                <a:solidFill>
                  <a:prstClr val="black"/>
                </a:solidFill>
              </a:rPr>
              <a:t> </a:t>
            </a:r>
            <a:r>
              <a:rPr lang="de-DE" sz="3600" b="1" dirty="0" err="1" smtClean="0">
                <a:solidFill>
                  <a:prstClr val="black"/>
                </a:solidFill>
              </a:rPr>
              <a:t>degradation</a:t>
            </a:r>
            <a:r>
              <a:rPr lang="de-DE" sz="3600" b="1" dirty="0" smtClean="0">
                <a:solidFill>
                  <a:prstClr val="black"/>
                </a:solidFill>
              </a:rPr>
              <a:t> </a:t>
            </a:r>
            <a:r>
              <a:rPr lang="de-DE" sz="3600" b="1" dirty="0" err="1" smtClean="0">
                <a:solidFill>
                  <a:prstClr val="black"/>
                </a:solidFill>
              </a:rPr>
              <a:t>rates</a:t>
            </a:r>
            <a:endParaRPr lang="de-DE" sz="3600" b="1" dirty="0">
              <a:solidFill>
                <a:prstClr val="black"/>
              </a:solidFill>
            </a:endParaRPr>
          </a:p>
        </p:txBody>
      </p:sp>
      <p:sp>
        <p:nvSpPr>
          <p:cNvPr id="6" name="AutoShape 6" descr="Unfortunately we are unable to provide accessible alternative text for this. If you require assistance to access this image, or to obtain a text description, please contact npg@nature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12" name="AutoShape 8" descr="Unfortunately we are unable to provide accessible alternative text for this. If you require assistance to access this image, or to obtain a text description, please contact npg@nature.c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13" name="AutoShape 10" descr="http://www.nature.com/ni/journal/v10/n3/images/ni.1699-F2.jpg"/>
          <p:cNvSpPr>
            <a:spLocks noChangeAspect="1" noChangeArrowheads="1"/>
          </p:cNvSpPr>
          <p:nvPr/>
        </p:nvSpPr>
        <p:spPr bwMode="auto">
          <a:xfrm>
            <a:off x="155575" y="-3429000"/>
            <a:ext cx="588645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5450568" y="5517233"/>
            <a:ext cx="3430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mRNA and protein synthesis rates</a:t>
            </a:r>
            <a:endParaRPr lang="de-DE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5877608" y="2991842"/>
            <a:ext cx="243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mRNA degradation rate</a:t>
            </a:r>
            <a:endParaRPr lang="de-DE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5713021" y="5805264"/>
            <a:ext cx="2953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hange only final steady state</a:t>
            </a:r>
            <a:endParaRPr lang="de-DE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31"/>
              <p:cNvSpPr txBox="1"/>
              <p:nvPr/>
            </p:nvSpPr>
            <p:spPr>
              <a:xfrm>
                <a:off x="5056755" y="1916832"/>
                <a:ext cx="4006033" cy="585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𝑃𝑟𝑜𝑡𝑒𝑖𝑛</m:t>
                      </m:r>
                      <m:r>
                        <a:rPr lang="en-US" sz="1400" b="0" i="1" smtClean="0">
                          <a:latin typeface="Cambria Math"/>
                        </a:rPr>
                        <m:t>(</m:t>
                      </m:r>
                      <m:r>
                        <a:rPr lang="en-US" sz="1400" b="0" i="1" smtClean="0">
                          <a:latin typeface="Cambria Math"/>
                        </a:rPr>
                        <m:t>𝑡</m:t>
                      </m:r>
                      <m:r>
                        <a:rPr lang="en-US" sz="1400" b="0" i="1" smtClean="0">
                          <a:latin typeface="Cambria Math"/>
                        </a:rPr>
                        <m:t>)=</m:t>
                      </m:r>
                      <m:acc>
                        <m:accPr>
                          <m:chr m:val="̅"/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𝑃𝑟𝑜𝑡𝑒𝑖𝑛</m:t>
                          </m:r>
                          <m:r>
                            <m:rPr>
                              <m:nor/>
                            </m:rPr>
                            <a:rPr lang="de-DE" sz="1400" dirty="0"/>
                            <m:t> </m:t>
                          </m:r>
                        </m:e>
                      </m:acc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1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/>
                                          <a:ea typeface="Cambria Math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1400" i="1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1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/>
                                          <a:ea typeface="Cambria Math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1400" i="1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en-US" sz="1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32" name="Textfeld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6755" y="1916832"/>
                <a:ext cx="4006033" cy="58516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hteck 1"/>
          <p:cNvSpPr/>
          <p:nvPr/>
        </p:nvSpPr>
        <p:spPr>
          <a:xfrm>
            <a:off x="5796136" y="3291599"/>
            <a:ext cx="26427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changes final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steady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state </a:t>
            </a:r>
          </a:p>
          <a:p>
            <a:pPr algn="ctr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and response time</a:t>
            </a:r>
            <a:endParaRPr lang="de-DE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AutoShape 2" descr="data:image/png;base64,iVBORw0KGgoAAAANSUhEUgAABMAAAATACAYAAAAWSjuWAAAABHNCSVQICAgIfAhkiAAAAAlwSFlzAAALEgAACxIB0t1+/AAAIABJREFUeJzs3XeYHWXd//H3vSVbUkkPCWnSSQiBhKIooQnSbKACgmBBQVF5jChgQYpYUOF5bKAo/qRYkA7SS5CeAAKhJiGBQEgvpG67f3/M2WSz2SSb7Dk7p7xf1zXXzJmZnfmkYL5+zz33hBgjkiRJkiRJUrEqSzuAJEmSJEmSlEs2wCRJkiRJklTUbIBJkiRJkiSpqNkAkyRJkiRJUlGzASZJkiRJkqSiZgNMkiRJkiRJRc0GmCRJkiRJkoqaDTBJkiRJkiQVNRtgkiRJkiRJKmoVaQfIhb59+8bhw4enHUOSJBW5KVOmLIgx9ks7Rz6yHpMkSZ2hvfVYUTbAhg8fzuTJk9OOIUmSilwIYVbaGfKV9ZgkSeoM7a3HfARSkiRJkiRJRc0GmCRJkiRJkoqaDTBJkiRJkiQVNRtgkiRJkiRJKmo2wCRJkkpMCGFICOH/QgiPhxBWhhBiCGF4G+dtE0L4YwhhQQhhRQjhvhDC6M5PLEmS1DE2wCRJkkrP9sCngMXAI22dEEIIwG3A4cCZwCeBSuDBEMKQTsopSZKUFTbAJEmSSs+kGOOAGOMRwD83cs4xwAeAk2KM18cY78rsKwPO7qSckiRJWWEDTJIkqcTEGJvacdoxwDsxxgdb/NxSklFhH81VNkmSpFyoSDuApPzT2AR1jVDfBA0bWeqbkvM2OKcRGmKrcxuhKUJjTNatl7gFx9p7biT53Kz5c8v9LfetPS9uuL+tfa33b3CP5h2bunerjJvSnvPaeamsXatd52Qrd7Yyd+KvXflhSHf4s62arbUb8GIb+6cCJ4cQusUYl3dyJknSpsQIsQmaGiA2trFuhNiQrDd6TotzN3lO04YLsY19TetybW4/zdsb29/iGK3vH9ddc20h3sb22oKw1XabxzZxnS26x0buuSVZ1ztGi/2t/vzX37GJ41v4sx251pivwNivkTYbYFKBiBHWNMKKOljZACvrYEU9rMwsK1quM+esqEt+Zk1Dsq5rsb3B54bM58akaSVJxaChMe0EBa03MLON/Ysy622A9RpgIYTTgNMAhg4dmstskpSupkZoWAUNq6FxdbJuWLX+9kaPrYamOmjMLE31mXUdNNa3Wrc83tZ5rY43NaT9OyNtaOW8tBMANsCkThdj0qRauBLmr4SFq2DRKli6BpatzqzXtFivXve5vpMaU2UBupRDZRlUbMVSWQblLdYVZVAekqWsLLl+WUiewV77ufV287kttzdyrLwMAi2uG4CQ7AuZX1No/hzW3wdt799gHy2u2cbPbXDNdpxLG/fZlNCOk9pznfael7X7Zek62crT2b/XSldledoJSkuM8UrgSoBx48Y5WFJS+mKE+hWwZinULYXVS6BuGdQvh7rlybH6Fcnn1tvNxxtWrH9u4+r8bjSFMgjlUFaRWZdDqEjWa/dtbL0F54ayzPllQFmmqC1bt9C8HdrY14796+3bzP6W9yKsW8NGtjdxbG0h2Oo6mzq2ueu09x5t3m9j92Ddeev9+beuUjd1fEvO3cJrtTxW0498YANMypIYk0bWO8thznvJeu7yTJMr0+hqbnqt2coRCV3KoWtlstRk1rWV0LUL1FQk69oW+2sqobocqiqgqq11G/u6lCcNq/Y0ACRJRW0xySiv1nq3OC5JudfUCKsXw6oF65bVC5N9dUuT5taapbBmybrtlvtjLoYDB6iogYrqzFID5Znt8urNHKuG8iooq4TyLsnSvL123QXKKzPrNo63eW5msZCX2mQDTNoCy+tg1lKYuWTdMnsZvPMezFne/sZWTQX0rU2WPjXQuwZ6VkPPKuhRlax7Vq/b7pFZqv0vVpLUeaYCH25j/67Am87/JWmrxQirFsLKd2H5HFgxB1bObdHgWtiq2bWIDs3AWVEDVT2hS89kXdUTKrtBl25Q2TXZruy6/nbzsYqurc6rTa5no0kqOP7faakN81fAKwvglYXw6kJ4Y3HS+Jq/ctM/16MKtu0Gg7on64HdoV+LRldz06u2snN+HZIkdcCtwKkhhANijA8DhBB6AEcD16WaTFL+ql8By96C996E995KlhVzkkZXc8Nr5dxkvqotUb0N1PSF6r7JuqZPsq9lU6uq17rtlvvLu+Tm1yqpoNgAU0lrbILXFsKL8+HlBUnT69UFsGBV2+dXlcPQnjC8FwzrCSN6wXY9YVA32LY7dPPfVklSgQghHJvZ3Cuz/kgIYT4wP9PwuhV4HLgmhPBtkkcezyGZ5ONnnZ1XUp5YvQSWTIMl05Mm17I3W6zfSh5NbI+qXtB1EHQdmFkPSOYJqunbaukD1b2TeackqQP8XxGVlPkrYPIceO7dZHl+XvLmxNa6d4Gd+sDOfZP1+3rD8J7JyK4yRzpLkorDP1t9/m1m/TAwIcbYFEI4Crg0c6yapCF2YIzxrc6LKalTNT+euGTahsviaZtvcJV3ge7bQfeh0GNost112xaNroHJUlHdOb8eScqwAaaiNn8FPPk2PD4bnngbpi3a8JztesCYAbBL36ThtXNfGNzdR/olScUtxrjZf+lijIuAz2cWScUkRlj+Nix8CRZOTdYLpsKil5PJ5DemohZ6vS9ZegzPNLmGrlvX9su8qU+S8osNMBWVhiZ4dg48MBMenJk81thSTQXsNQjGDoKxA2CPgdCnNo2kkiRJUiepXwkLXoB5z8K852D+f5OGV92yts/v0gN6bZ8s22y/brvX9snoLb8pllSAbICp4K2sh/vfgLunw8OzYNmadcdqKmD8trDvkGTZvT9UlqeXVZIkScqpuvfg3adh7pSk2TXvWVj8KsSmDc+t7gN9d4M+u0Kf5vWuUDvAJpekomMDTAVpVX0ywuv215Pm1+qGdcdG9oIDh8NBI5LmV5V/yyVJklSMYhMsegXeeQLmZJYFLwJx/fNCOfQdBf3HJku/Mcnnmn42uiSVDFsDKhgxwpQ58LepcMfr609ev+cgOHJ7OGRk8oZGSZIkqeg01iWju956CGZPgnefhDVL1z+nrCJpcg0Yt67h1XeUk85LKnk2wJT3Fq2CG19OGl+vt5jEfo8BcOSOcMT2MKRHevkkSZKknGish7mT4a0Hk6bX249Cw8r1z+m+HQzad93SfyxU1qQSV5LymQ0w5a3XFsKVU+CW16CuMdnXrxaO3QU+vRuM2CbdfJIkSVLWLZkBb9yZLLMnQf2K9Y/32RWGTIDtJsC274fug9NIKUkFxwaY8kqM8MTbcMWUZI4vgABMGAbHj4KDRziJvSRJkopIw5qk0TXz3zDjzmTC+pZ675I0u7abAEMOgK4D0kgpSQXPBpjyQozwwEy4/En479xkX3UFHLcrfGksDHNeL0mSJBWL1Utg+q3w+o3w5n3rj/Kq6gnDDoORR8CwD0O3QenllKQiYgNMqXv6bfjpY/D0O8nn3jVwyhg4afdkW5IkSSp4qxbB9FvgtRtg1r3Q1OKNTv3GwIgjkmXbfZOJ7CVJWeX/sio1L8+Hnz8O97+RfN6mGr46Pml8Vfs3U5IkSYVu9eJklNdrNyQjvZoakv2hDIYeBDscC+87xnm8JKkT5HWbIYRwBPBdYE+gCXgNODvG+ECqwdQhS9fAzx6Fa1+ACHSthC/tCV8cC92r0k4nSZIkdUBjPcy8C6b+BWbcBo11yf5QBkMPhh2Pgx0+DrX9080pSSUmbxtgIYQvA7/OLBcCZcAeQG2aubT1YoSbX4WLJsGCVVBRloz2+tp46OufqiRJkgrZ/BfgxT/BK9fBynmZnSFpeu30adj+Y1DbL9WIklTK8rIBFkIYDlwGfDvGeFmLQ3enEkgdNn0xfO8BeGx28nn8tvDjg2DHPunmkiRJkrZa/Sp47Z/w/BXwzmPr9vfeGXb9HOz6Weg+JL18kqS18rIBBnye5JHH36cdRB3TFOGqZ+Fnj0FdYzLP17n7w7G7QllIO50kSZK0FRa/Ds/9Fl76SzLPF0CX7rDLZ2HUqTBgHASLXUnKJ/naANsfeAX4TAjh+8AwYCbwqxjjb9IMpvabuwIm3gOT3kw+H7dr0vzyzY6SJEkqODHCWw/ClF/BjDtIZrMlaXbt/mXY+TPQpVuqESVJG5evDbBtM8vPgXOB6cBxwK9DCBUxxstb/0AI4TTgNIChQ4d2YlS15f4ZMPE+WLQqGfX180Ph0JFpp5IkSZK2UMMaeOV6eOYymP/fZF95FexyIuxxBgzYK918kqR2ydcGWBnQHTglxnhjZt8DmbnBzgE2aIDFGK8ErgQYN25c7JyYam1NA1z8H/hLpjbYfzv45YdhgF+GSZIkqZDUr4QX/gBP/xyWv53sq+0Pe3wVxnzFtzhKUoHJ1wbYQmAH4N5W++8BDg8hDIoxzun8WNqUd5fDV+6AZ9+FyjL49vvhS3s615ckSZIKyJplyfxeU34Jq+Yn+/rsBuMmws7HQ0VVuvkkSVslXxtgU4F90w6h9psyB758O8xfCYO7w++PhN0HpJ1KkiRJaqe65fDM5TD5UlizJNk3YBzs+z1439EQytLNJ0nqkHxtgN0EfAE4DLihxf7DgdmO/sovt70G37oH1jTCfkPgNx+BPrVpp5IkSZLaoWENPP97eOLidSO+hnwI9jkPhh3q2xwlqUjkawPsTuBB4IoQQl9gBskk+B8GTk0zmNaJEX4/BX7yaPL5s6Ph/AOgsjzdXJIkSdJmNTXCS/8PHjsf3su8tnzQPrD/j2HoQalGkyRlX142wGKMMYTwMeAS4EfANsArwIkxxutSDScAmiJcOAn+9Fzy+bwPwpfG+gWZJEmSCsCbD8CD34QFLySf+46CD1ycedTRglaSilFeNsAAYozLgK9mFuWRhib47n3wz5eTye4vOwyO2jHtVJIkSdJmLJ4Gk74N025OPvcYBvtfDDt9Bsp8jEGSilneNsCUn+ob4Rt3wx2vQ00FXHEUHDAs7VSSJEnSJtS9B49fkExy31QPlV1hn3Nhr/+Biuq000mSOoENMLVbQ9O65lf3LnD1R2HctmmnkiRJkjYixmS01wNnwvK3k327nZLM89VtUKrRJEmdywaY2qWhCb7Zovl1zcdhj4Fpp5IkSZI2YtmbSeNr+q3J54Hj4eDfwsBx6eaSJKXCBpg2K0Y49wG47bWk+fVXm1+SJEnKV00N8Mz/wmM/gPoV0KV7MuJrzOnO8yVJJcwGmDbrp4/C36dCdQX8+RgYa/NLkiRJ+WjRq3DX52DOk8nnHY+DAy+Dbs7bIUmlzgaYNumPz8DvpkBFGfzuCBg/OO1EkiRJUiuxKRn19Z9zoGE1dBsMh14BI49MO5kkKU/YANNG3T0dLnok2f75oXDQiHTzSJIkSRtYMgPuPhVmT0o+7/Y5mHAZVPdKN5ckKa/YAFObnp8LX78LIvDt/eATO6edSJIkSWpl6l/g/q8mc33VDoBDr4Ttj0k7lSQpD9kA0wbmLofP3wqrG+C4XeCr49NOJEmSJLVQ917S+Hrpr8nnnT4NB/8Gavqkm0uSlLfK0g6g/FLXCF+5E+avhH0Gw48PhhDSTiVJktIQQvhACOGeEMK8EMJ7IYRnQgifTzuXStzcZ+GavZLmV0UtHPZnOPJ6m1+SpE1yBJjW86OH4Zk5MKgb/PYI6OKboiVJKkkhhN2B+4AngC8BK4FjgatCCFUxxt+lmU8lKEZ49tcwaSI01kG/3eHIv0Mf5+qQJG2eDTCt9c+X4JoXoKocrjgS+tamnUiSJKXoM0A5cHSMcXlm372ZxtjJgA0wdZ76FXD3F+HVvyWfx5wBB1wKlTXp5pIkFQwbYALg9UXw/QeT7QsmwJiBaaaRJEl5oAtQRzLyq6WlwDadH0cla8kMuPXjMP95qOwGh/8Zdjw27VSSpALjHGBidQOc+W9Y1ZC87fEzo9JOJEmS8sDVQAD+N4SwbQihVwjhS8DBwK9STabSMfMeuHZc0vzaZkc48UmbX5KkreIIMHHRI/DyAhjRCy46MO00kiQpH8QYXwwhTABuAr6a2V0PfCXG+Le2fiaEcBpwGsDQoUM7I6aKVYzw9M/gP+dCbIKRR8ER10BVz7STSZIKlCPAStz9b8Bfn08mu//1R6Brl7QTSZKkfBBC2AH4FzAVOBo4BPg98PsQwolt/UyM8coY47gY47h+/fp1XlgVl8Y6uPvz8Mh3k+bXfj+Ej91i80uS1CGOACthi1fBd+5LtifuB6P6p5tHkiTllR+TjPg6OsZYl9l3fwihD3B5COH6GGNTevFUlFYvgds+CW8+ABW1cMS1sMPH0k4lSSoCjgArYT94COavhL23hS+OTTuNJEnKM6OB51s0v5o9BfQB/OpM2bV0JvztA0nzq3YAfPphm1+SpKxxBFiJuuN1uPU1qK2ESw+FcluhkiRpfe8Cu4cQurRqgu0DrAYWpRNLRendp+Gmo2HlXOizG3ziDugxLO1UkqQiYgOsBC1dDT98KNk+d38Y1ivVOJIkKT/9GvgncFsI4bfAKuAY4HjgV22MDJO2zsy74ZZPQMNKGHoIHP1PqLZAlSRllw2wEnTJo8mjj+O3hRNHp51GkiTloxjjDSGEI4DvAH8EqoHpJG+EvCLNbCoir/4T7jwRmupht8/BoX+A8sq0U0mSipANsBLz5Ntw/YtQWQaXHAxlIe1EkiQpX8UY/w38O+0cKlLP/xHu+3Lypse9/gcOuBSCxakkKTec+amE1DXCOfcn218dDzv0TjePJEmSStTTl8K9X0qaXx+40OaXJCnnHAFWQq7+L0xfDCN6wRnj0k4jSZKkkhMjPPp9ePLi5PNB/wdjv5ZuJklSSbABViLmrYDLn0y2zz8AqvyTlyRJUmeKER45B57+KYRyOPzPsOtJaaeSJJUI2yAl4mePwvI6OGQETBiedhpJkiSVlBjhP+clza+yCjjq77DDJ9JOJUkqIc4BVgKefRf++TJ0KYcffCjtNJIkSSopMcJjP4CnLklGfh35N5tfkqROZwOsyMUIF01Ktr80Fob1SjePJEmSSszjP4InLso0v66HHT+ZdiJJUgmyAVbk7p0Bk+dA7xo43YnvJUmS1JkevyBpgIVyOPI62Om4tBNJkkpUzuYACyEMBIYC1a2PxRgn5eq+WqehCX7yaLL99b2he1W6eSRJUnZYZ6kgPHM5PPZDCGVwxDWw06fSTiRJKmFZb4CFEAYDfwUOaOswEIHybN9XG/rHVJi+GIb1hBNHp51GkiR1lHWWCsZL18CD30y2D/sT7PyZdPNIkkpeLkaA/Q4YDZwNvACsycE9tBmrG+BXTybb335/MgG+JEkqeNZZyn8z7oC7Tkm2J/wSdvtcqnEkSYLcNMA+CHw9xvjXHFxb7XTtCzBvBezWD47cIe00kiQpS6yzlN9m/wduOxZiI+x9Dux1VtqJJEkCcjMJ/ipgXg6uq3ZaVQ+/m5xs/8++UBbSzSNJkrLGOkv5a/7zcPNR0LAaRn8J9r847USSJK2ViwbYH4CTcnBdtdM1L8D8lbB7fzh4RNppJElSFllnKT8texP+dTisWQo7fBIO+R0Ev4WVJOWPXDwC+TZwUgjhfuDfwKLWJ8QY/5SD+wpYWQ+/z4z+Omtf6w5JkoqMdZbyz5plcNNRsGIObDcBjrgWypyAVpKUX3LRAPt9Zj0cOLCN4xGwMMuR616ABatg7EA4cHjaaSRJUpZZZym/NDXA7Z+GBS/ANjvBMTdCRVXaqSRJ2kAuGmA+dJeSukb4w7PJ9pnjHf0lSVIRss5S/ogRHvgGzLwLavrCJ+6A6m3STiVJUpuy3gCLMc7K9jXVPje/Au8uh536wIGWx5IkFR3rLOWVZy6H//4WyrvAR2+GXu9LO5EkSRuVixFgAIQQRgEHAL1J5qd4KMY4NVf3K3VNEX4/Jdn+yjjf/ChJUjGzzlLqpt0KD/1Psn3Y1TD4A6nGkSRpc7LeAAshVABXA8cDLdswMYRwHXBKjLEx2/ctdfdMh+mLYXB3OHqHtNNIkqRcsM5SXlgwFe48AYjw/gtgl+PTTiRJ0maV5eCaPwQ+BfyAZJ6Kmsz6B8CnM2tlWfPory/tCZW+dEeSpGJlnaV0rV4Ct3wM6lfAzsfDvt9LO5EkSe2Si0cgPwtcFGO8uMW+WcDFIYRy4FSS4k1Z8swcePZd6FkFn94t7TSSJCmHrLOUntgEd54IS6ZBvzHw4T/61iVJUsHIxQiwbYHHNnLsscxxZdGfn0vWJ4yC2sp0s0iSpJyyzlJ6Hjsf3rgTqnvDR2+Cytq0E0mS1G65aIC9A2xsFsz3Z44rS95dDndOg/IAJ49JO40kScox6yyl4/Wb4IkLIZTBkX+Dnr5yXJJUWHLxCOS1wHkhhKbM9hxgIPAZ4Dzgpzm4Z8n6f89DQxMcuQNs2z3tNJIkKcess9T5Fr4M/z452f7gT2D4oenmkSRpK+SiAXY+MBL4UWa7WQCuBy7IwT1L0uoGuO6FZPvUPdLNIkmSOsX5WGepM9Uth1s/AfXLYadPw7iJaSeSJGmrZL0BFmNsAE4IIVwMfAjoDSwCJsUYp2b7fqXs1ldh8WoY3R/GDUo7jSRJyjXrLHWqGOH+M2DRK9BnNzjsKie9lyQVrFyMAAMgU4RZiOXQdS8m65N3txaRJKmUWGepU0y9Gl76K1TUwtH/gMquaSeSJGmrZaUBFkIYCsyJMdZntjcpxvhmNu5byl6aD8++Cz26wNE7pp1GkiTlinWWUrFgKtz/1WT74N9An13TzSNJUgdlawTYG8B+wFPATCBu5vzyLN23ZF2bmfvr47tATWW6WSRJUk5ZZ6lz1a+A2z8FDatg15Nh1ClpJ5IkqcOy1QD7PDC9xfbmCjN1wIo6uPnVZPvEUelmkSRJOWedpc51/5mw8CXovXMy+kuSpCKQlQZYjPEvLbavzsY1tXG3vgbL62CvQbBT37TTSJKkXLLOUqd66a8w9c9QUQ1H/QO6dEs7kSRJWVGW7QuGEB4IIey8kWM7hhAeyPY9S811mccfTxydbg5JktS5rLOUU0tmwH1nJNsH/h/0s9iUJBWPrDfAgAlAj40c6w4csDUXDSHcFUKIIYSLtjZYMXhtITw/D7p3gSN3SDuNJEnqZBPIQZ21KSGEI0IIk0IIy0MIy0IIk0MIB2X7PkpZUyP8+2SoXw47Hgujv5B2IkmSsioXDTDY+NwU7wOWb+nFQgjHA2M6lKhI3PBysj56R6jO1gxukiSpkGS1ztqUEMKXgVuAKcDHgeOAfwK12byP8sDTP4N3HoWug+CQ30MIaSeSJCmrstJCCSGcCpya+RiBK0MI77U6rQYYBdy/hdfeBvgVcBZwXQejFrSGJrjplWT7k7ukm0WSJHWOXNZZm7nvcOAy4NsxxstaHLo7W/dQnpj7DDz2g2T78Kuhpk+qcSRJyoVsjQBrAhozS2j1uXlZCPwO2NLx1D8FXowxXp+lrAXrkTdh3goY0SuZAF+SJJWEXNZZm/L5zL1+n8VrKt/Ur4I7PwtNDTD2TBj+4bQTSZKUE9l8C+RfAEIIDwKnxxhf6eh1Qwj7Ayfj448A/Cvz+OMnd3FUuiRJpSJXdVY77A+8AnwmhPB9YBgwE/hVjPE3nXB/dYZHvgOLXobeO8MHf5J2GkmScibrs0jFGA/MxnVCCF2AK4BLY4yvtuP804DTAIYOHZqNCHll6Rq4Z3ryte8n2nz3kyRJKnbZqrPaadvM8nPgXGA6yRxgvw4hVMQYL2/9A8VejxWdmffAs/8HZRVwxLVQ6dRukqTilbNp1EMIY4CdgOrWx2KM/68dlzibZD6Li9tzvxjjlcCVAOPGjdvY5LAF687XYU0jfGA7GLyxdz9JkqSSkIU6qz3KSN4seUqM8cbMvgcyc4OdA2zQACv2eqyorFkKd2eemH3/j2DAnunmkSQpx7LeAAsh9ALuAPZt3pVZtyyCNlmYhRCGAucBXwSqQghVLQ5XZe7xXoyxMTup899tryXrj+2Ubg5JkpSebNRZW2AhsANwb6v99wCHhxAGxRjnZOle6myTzobls2Hg3jD+O2mnkSQp57I1CX5LPwb6AB8iKco+DhwEXAvMAPZuxzVGknyjeQ2wuMUCMDGzPTqrqfPYvBXw+GzoUg6HbZ92GkmSlKJs1FntNTWL11I+mXU/PH8llHeBw/4EZeVpJ5IkKedy0QA7jKQ4eyLzeXaM8aEY48nAfcA32nGN54AD21ggaYodCEzLZuh8dsfr0BRhwjDoWbX58yVJUtHKRp3VXje1uGdLh2fu6+ivQlS3HO75YrK97w+g727p5pEkqZPkYg6wQcAbMcbGEMJqkrkjmt0I/G1zF4gxLgEear0/JK8+nBVj3OBYMbs18/jj0Tumm0OSJKWuw3XWFrgTeBC4IoTQl2SE2XHAh4FTs3gfdab/nAvLZkK/PWD82WmnkSSp0+RiBNi7QO/M9ixgvxbHfIBvC721DJ6ZAzUVcMjItNNIkqSUdVqdFWOMwMdImmo/Am4H9gFOjDFenc17qZPMfmTdWx8P/zOUV6adSJKkTpOLEWD/IZmY9Rbgr8APM28LagA+B9y6tReOMYbNn1Vcbs+M/jp0JNRao0iSVOpyVme1Jca4DPhqZlEhq18J92Te+rj3d6H/HunmkSSpk+WiAfYjYNvM9s9JJmr9NFBLUpSdmYN7Fq3bfPxRkiStY52lrfPY+bD4deizG+zzvbTTSJLU6bLeAIsxTgemZ7brgW9lFm2hN5fC1PnQtRI+NCztNJIkKW3WWdoq8/4LU34JBDjsKqjwrUqSpNKT1TnAQghdQgiLQgjHZPO6pequ6cn6oBFQnYuxepIkqWBYZ2mrxCa47ysQG2GPr8KgfdJOJElSKrLaAIsx1pHMQbE6m9ctVXdNS9aHvy/dHJIkKX3WWdoqz/8B5jwBXQfB/helnUaSpNTk4i2QNwPH5uC6JWXuCpgyB6rKYcLwtNNIkqQ8YZ2l9lsxFx75brJ94GVQ1TPdPJIkpSgXD9b9G/jfEMINJEWZvrQSAAAgAElEQVTaHCC2PCHG+EAO7ltU7sk8/vihYdCtS7pZJElS3rDOUvs99D+wZgkMPxx2PC7tNJIkpSoXDbB/ZdafyCzNIhAy6/Ic3Leo/NvHHyVJ0oass9Q+M++FV66Dimo4+DcQQtqJJElKVS4aYAfR6ptIbZnFq+CJ2VAe4JCRaaeRJEl5xDpLm9ewGu4/I9ne9/vQy4JSkqSsN8BijA9l+5ql5sGZ0BjhA9tBr+q000iSpHxhnaV2eeonsGQa9NkVxk1MO40kSXkh65PghxBmhBDGbOTYqBDCjGzfs9jc/0ayPtQv6yRJUgvWWdqspW8kDTCAQ34H5U4mK0kS5OYtkMOBqo0cqwaG5eCeRaO+ER6elWwfNDzVKJIkKf8MxzpLm/LQt6BxDex8Agz5UNppJEnKG7logMHG56YYByzJ0T2LwtPvwHt1sH1vGNYr7TSSJCkPWWepbTPvhWk3QWVX+NDP0k4jSVJeycocYCGEs4CzMh8jcFsIoa7VaTVAb+Bv2bhnsWp+/PHgEenmkCRJ+cE6S+3SWA8PfiPZ3ud70H1wunkkScoz2ZoEfwZwf2b7c8BkYH6rc9YALwF/zNI9i9IDNsAkSdL6rLO0ec/9Gha9DL22h73O2vz5kiSVmKw0wGKMtwC3AIQQAC6IMb6RjWuXkhmLYcYS6FEFew1KO40kScoH1lnarBVz4bHzk+0DL4OKjU0TJ0lS6crWCLC1YoynZvuapaL58ccJw6AiV7OzSZKkgmWdpTY9cg7ULYORRyaLJEnaQNYbYAAhhJHAp4ChJG8kainGGL+Qi/sWOh9/lCRJm2OdpfXMeQqm/hnKu8CEX6WdRpKkvJX1BlgI4WPAP0jeMDmPZE6Kljb25qKStrIeJs+BABzgC8wlSVIbrLO0nhjXTXy/51mwzQ7p5pEkKY/lYgTYhcBDwIkxxtYTtGojnpgNdY0wZgBsU5N2GkmSlKess7TOa/+EOU9A7QDY97y000iSlNdy0QAbCXzLomzLTHozWX9waLo5JElSXrPOUqJhNTzy3WT7AxdAl+7p5pEkKc/lYqr1V4A+ObhuUZs0K1n7+KMkSdoE6ywlnv0/WPoG9B0Foz6fdhpJkvJeLhpgZwPnZiZoVTvMXgbTF0O3LjB2YNppJElSHrPOEqxcAE9enGwfcCmU5eS9VpIkFZVc/Gt5Psk3ky+HEF4HFrU6HmOMB+TgvgXrkczjjx/YDirL080iSZLy2vlYZ+nxH8GapTD8sGSRJEmblYsGWCPwag6uW7Qezjz+6PxfkiRpM6yzSt3CV+C/v4NQloz+kiRJ7ZL1BliMcUK2r1nMGprg0beSbef/kiRJm2KdJSadDbERdj8tmf9LkiS1Sy7mANMWeGEeLFsDw3rC0J5pp5EkSVLeevMBmHEbVHaD91+QdhpJkgpKThpgIYTBIYRfhhAmhxDeCCGMyuz/Zghhn1zcs1A9lhn9tf926eaQJEmFwTqrRMWmZPQXwN7fha4D0s0jSVKByXoDLISwG/ACcBLwDjAU6JI5PAz4RrbvWciaG2D72QCTJEmbYZ1Vwl67AeZOga6DYK+z0k4jSVLBycUIsF8ALwMjgE8AocWxx4B9c3DPgrSmASbPSbb3HZxuFkmSVBCss0pRYz3857xke78fQmVtunkkSSpAuXgL5P7A8THG5SGE8lbH5gIDc3DPgvTcXFjdADv2gX5d004jSZIKgHVWKXrxKlgyDbbZEUZ9Pu00kiQVpFyMAGvaxLG+wKoc3LMgPZ55/PH9Q9LNIUmSCoZ1VqmpXwGP/yjZ3v9iKK9MN48kSQUqFw2wp4BTN3LsU8CjObhnQXpsdrLezwaYJElqH+usUjPlMljxLgwcDzt8Mu00kiQVrFw0wC4Ejg4h3EMyQWsEDgkh/AX4OHBxDu5ZcFbVw7PvJhN37GsDTJIktU+qdVYI4a4QQgwhXJTL+yhj1UJ4+mfJ9gd/AiFs+nxJkrRRWW+AxRgfBj5GMjnrn0h6PD8BPgh8LMb4ZLbvWYimzIG6Rti1H/SqTjuNJEkqBGnWWSGE44Exubq+2vDkj6FuGQw/DIYelHYaSZIKWi4mwSfGeAdwRwhhe6A/sDDG+Gou7lWofPxRkiRtjTTqrBDCNsCvgLOA63J5L2UsexOe+3Wyvf8l6WaRJKkI5KQB1izGOA2Ylst7FKonbYBJkqQO6OQ666fAizHG60MINsA6w+M/gsY62Pl4GDA27TSSJBW8rD8CGUL4VQjhrxs59tcQws+zfc9Cs7oBnp+XPLMwftu000iSpEKRRp0VQtgfOBn4aravrY1YPA2m/gVCObz/grTTSJJUFHIxCf4xwD0bOXY3ybwVJe2/c5P5v3bqAz2d/0uSJLVfp9ZZIYQuwBXApe15zDKEcFoIYXIIYfL8+fOzGaW0PP4jiI2w2ymwzfZpp5EkqSjkogE2GHhzI8dmZ46XtKffTtbjS/53QpIkbaHOrrPOBmpo59slY4xXxhjHxRjH9evXL8tRSsTCl+Dla6GsEvb7ftppJEkqGrlogC0GNvZV1fbA8hzcs6A89U6y9vFHSZK0hTqtzgohDAXOA74PVIUQeoUQemUON38uz9b9lPHY+UCE0V+CHsPSTiNJUtHIRQPsPuB7IYQBLXdmPp8L3JuDexaMxiZ4Zk6yvbcNMEmStGU6s84aCVQD15A03poXgImZ7dFZvJ/mPQev/RPKq2Cfc9NOI0lSUcnFWyC/DzwNvB5CuJ11w/GPAlYD38vBPQvGKwvhvToY0gMGdU87jSRJKjCdWWc9BxzYxv4HSZpiV+HbvrPrsR8m6z3OgO7OlSFJUjZlvQEWY5wZQhgPXAAcCvQBFgA3AT+MMc7K9j0LyVOZ+b8c/SVJkrZUZ9ZZMcYlwEOt94cQAGbFGDc4pg6Y8xRMvxUqamHv76adRpKkopOLEWDEGGeSvC5brTydmf9rb7/UkyRJW8E6q0g99oNkvefXobZ/ulkkSSpCOWmAqW0xrmuAjXMEmCRJKkAxxpB2hqIz+z8w827o0h3GTUw7jSRJRSknDbAQwgHA8cBQkslTW4oxxoNzcd9899YymLcCetfA9tuknUaSJBUi66wiEyM8mpm6bc+zoKZPunkkSSpSWW+AhRC+DPwOWAS8BqxpfUq271kopmTe/rjnQAgl+7sgSZK2lnVWEXrzAZj9MFRvA3udlXYaSZKKVi5GgH0LuA74fIyxLgfXL1jPvpus9xyUbg5JklSwrLOKSYzw6PeT7XETobpXunkkSSpiZTm45mDgzxZlG3o2MwJs7MB0c0iSpIJlnVVM3vg3zHkcavrC2K+nnUaSpKKWiwbYFGBkDq5b0FY3wEsLoCzAmAFpp5EkSQXKOqtYxLjuzY97fxe6dEs3jyRJRS4XDbCvA98MIXwoB9cuWC/MhYYm2LkPdO2SdhpJklSgrLOKxRt3wtwpUDsAxpyedhpJkopeLuYAuw3oATwYQlgJLG51PMYYh+XgvnltSmb+Lx9/lCRJHWCdVQxihMd/lGyPPxsqa9PNI0lSCchFA+x+IObgugVt7fxfToAvSZK2nnVWMZh5N7z7NNT2hzFfSTuNJEklIesNsBjjKdm+ZqGLEZ7xDZCSJKmDrLOKQMvRX+MmOvpLkqROkos5wNTKO+/BvBXQswpG+HZrSZKk0jXrPpjzRPLmR+f+kiSp0+SkARZCGB1CuCGEMD+E0JBZ/yOEMLqdP39sCOHmEMJbIYRVIYRXQwiXhBC65yJvrj3bYv6vspBuFkmSVNg6WmcpRS1Hf+31Ld/8KElSJ8r6I5AhhPHAw8Aq4FbgXWAgcDRwZAjhQzHGKZu5zETgbeAcYDawB3A+cGAI4f0xxqZs584lH3+UJEnZkKU6S2l560F451Go7g1jv5p2GkmSSkouJsG/BHgRODjG+F7zzszorfsyxz+8mWscHWOc3+LzQyGERcBfgAnAA1lNnGPPz03WYwakm0OSJBW8bNRZSsvjFyTrvf4HuhTkgw2SJBWsXDwCuS9wScuiDCDz+afAfpu7QKvmV7OnM+vBHU7YiRqb4MV5yfbuNsAkSVLHdLjOUkreehhmPwxVvWDsmWmnkSSp5OSiAba5V3Nv7au7D8isX97Kn0/FtEWwqgGG9IDeNWmnkSRJBS5XdZZy7Ynm0V9nQVWPdLNIklSCctEAexI4t/WE9SGErsB3gCe29IIhhMHABcB9McbJGznntBDC5BDC5Pnz2xpAlo7nm0d/9U83hyRJKgpZr7PUCWb/B958AKp6wtivp51GkqSSlIs5wM4FHgJmhRBuB+aQTM56BNCVdSO52iWE0A24BWgATt3YeTHGK4ErAcaNG5c33342z//l44+SJCkLslpnqZM0j/4a+w2o7pVuFkmSSlTWG2AxxqdCCPsCPwAOA3oDi4AHgQtjjC+091ohhBrgNmAkcECMcXa28+baC87/JUmSsiSbdZY6yTuPw6x7k0nv9/pm2mkkSSpZWWmAhRDKgCOBN2KML8YYnweObXXOaGA40K7CLIRQCdwAjAMOLcSCrq4RXso8jTnKRyAlSdJWyEWdpU7U/ObHsV+H6m3SzSJJUgnL1hxgJwLXA8s3cc57wPUhhOM3d7FMoXctcBDwsRhjQc5n8dpCWNMII3pBz6q000iSpAKV1TpLnWjOUzDzLqjslkx+L0mSUpOtBthJwJ9jjDM3dkLm2FXA59pxvd8AxwG/AFaEEPZtsQzJQt5O0fz442hHf0mSpK2X7TpLnWXt3F9fg5o+6WaRJKnEZasBtidwTzvOu4/kkcbN+UhmfR7weKvli1sTMA3NE+CPcf4vSZK09bJdZ6kzvDsZZtwBlV1hr2+lnUaSpJKXrUnwuwOL23He4sy5mxRjHN7RQPngeSfAlyRJHZfVOkud5IkLk/WYM6C2b7pZJElS1kaALQCGteO8oZlzi97qBnh1AQRgt35pp5EkSQXMOqvQzH0Wpt8KFTUwfmLaaSRJEtlrgP2H9s05cUrm3KL3+kKob4KR20DXLmmnkSRJBcw6q9CsHf11OtQ6GawkSfkgWw2wy4CDQwi/CiFs0O4JIVSGEC4jeavjr7J0z7w2dX6ydvSXJEnqIOusQjL/eZh2E1RUw/hvp51GkiRlZGUOsBjj4yGEb5G8tfHEEMI9wKzM4WHAoUAf4Fsxxieycc98t7YB5pd+kiSpA6yzCkzz6K/dvwxdB6abRZIkrZWtSfCJMV4WQngG+A7wcaAmc2gV8BDwkxjjI9m6X757qbkB5pynkiSpg6yzCsSCF+G1G6C8CsafnXYaSZLUQtYaYAAxxknApBBCGdDc+lkYY2zM5n3yXVOElzNT0O7qI5CSJCkLrLMKwBMXJevRX4Ju26abRZIkrSerDbBmMcYmYF4url0IZi2BFfUwsBv0qU07jSRJKialXmflrYUvw6v/gPIusPd30k4jSZJaydYk+GrBCfAlSZJKzBMXAhFGfQG6D0k7jSRJasUGWA40z//l44+SJEklYOHL8MrfoKwS9j4n7TSSJKkNNsBywBFgkiSp0IUQjg0h3BxCeCuEsCqE8GoI4ZIQQve0s+Wd5tFfo78IPbZLO40kSWqDDbAcsAEmSZKKwESgETgH+AjwO+B04N7MRPwCR39JklQgcjIJfimbtwLmr4TuXWBIj7TTSJIkbbWjY4zzW3x+KISwCPgLMAF4IJVU+eaJi0hGf33B0V+SJOUxv73Lspbzf5WFdLNIkiRtrVbNr2ZPZ9aDOzNL3lr4CrxyvaO/JEkqADbAsswJ8CVJUhE7ILN+OdUU+WLt3F9fgB5D004jSZI2wQZYlr28IFnv0jfdHJIkSdkUQhgMXADcF2OcnHae1Dn6S5KkgmIDLMteWZisd+6Tbg5JkqRsCSF0A24BGoBTN3HeaSGEySGEyfPnt/UEZRF5MjP316jPO/pLkqQCYAMsi+oaYcZiCMCONsAkSVIRCCHUALcBI4HDYoyzN3ZujPHKGOO4GOO4fv2KeD6IlqO/9nH0lyRJhcAGWBZNXwQNTTCsJ9RUpp1GkiSpY0IIlcANwDjgiBjjCylHyg9PXgSxKTP6a1jaaSRJUjtUpB2gmDQ//riT839JkqQCF0IoA64FDgKOijE+kXKk/ODoL0mSCpINsCx6NTMBvvN/SZKkIvAb4DjgYmBFCGHfFsdmb+pRyKLWPPpr9Bcd/SVJUgHxEcgscgSYJEkqIh/JrM8DHm+1fDGtUKla9Gpm9FcF7HNu2mkkSdIWcARYFq0dAWYDTJIkFbgY4/C0M+Sdxy9w9JckSQXKEWBZsnQNvLMcqspheM+000iSJCmr5r/QYu4vR39JklRobIBlyWuZ0V879IFyf1clSZKKy6PfAyKM+YqjvyRJKkC2arKkef4vJ8CXJEkqMu88AdNvhYpa2Oe8tNNIkqStYAMsS17JjABzAnxJkqQi82im6bXXN6HrgHSzSJKkrWIDLEtedQSYJElS8Zl1P7z5AFT1gnET004jSZK2kg2wLIhxXQPMEWCSJElFIkb4T2bC+/FnQ/U26eaRJElbzQZYFsxbAcvWQM8q6F+bdhpJkiRlxfRb4d2noLY/7Pn1tNNIkqQOsAGWBa8vStY79oEQ0s0iSZKkLGhqzLz5Edjne1DZNd08kiSpQ2yAZUFzA2z73unmkCRJUpa8cj0seBG6D4XdT0s7jSRJ6iAbYFkwLdMA28EGmCRJUuGrX7Vu7q/3nw8VVanGkSRJHWcDLAtetwEmSZJUPKb8Et57C/rtAbuenHYaSZKUBTbAssBHICVJkorE8jnw1CXJ9oRfQFl5unkkSVJW2ADroIUrYdEq6FoJg7qlnUaSJEkd8uj3oH4FvO8YGHpQ2mkkSVKW2ADroGmLk/UOvX0DpCRJUkGb+yy8+Gcoq4AP/TztNJIkKYtsgHXQ6wuTtY8/SpIkFbAY4eFvARH2+Br03jHtRJIkKYtsgHVQyxFgkiRJKlDTb4W3HoTq3rDfD9JOI0mSsswGWAc1jwCzASZJklSgGuvg4YnJ9n7nQ/U2qcaRJEnZV5F2gELnGyAlKXuWLVvGvHnzqK+vTzuKBEDXrl0ZMmQIZWV+Z1jUnv0/WDINttkJxnwl7TSStEWsn1TMKisr6d+/Pz169OjwtWyAdcCyNTB3BVSVw5CO/1lIUklbtmwZc+fOZfDgwdTU1BB8s4hS1tTUxNtvv82CBQvo379/2nGUK8vegsd+mGxP+CWUV6abR5K2gPWTilmMkVWrVvH2228DdLgJ5teZHTAtM/rrfb2h3N9JSeqQefPmMXjwYGpray3elBfKysoYMGAAS5cuTTuKcunBb0D9CtjhkzDyiLTTSNIWsX5SMQshUFtby+DBg5k3b16Hr2fbpgPWPv7oNBGS1GH19fXU1NSkHUNaT2VlJQ0NDWnHUK5Mvw2m3QSV3eDAy9JOI0lbzPpJpaCmpiYrj/jaAOuA6Zk3QDr/lyRlh99cKt/4d7KI1b0HD5yZbH/gQug+JN08krSV/LdKxS5bf8dtgHXAjEwD7H2OAJMkSSosk86GZbOg/54w9mtpp5EkSTlmA6wDmhtgI22ASZK01qhRozj//PPXfh4+fDiXXnrpJn/m6quvplu3bjlOJmXMug/++3soq4TDr4Yy3wslSaVuwoQJfO1rxfOFSLdu3bj66qvXfg4hcMMNN2zyZ84//3xGjRqV42TpsQG2lRqaYFZmTtwRvdLNIklKzymnnEIIgRACFRUVDB06lNNPP53Fixevd97w4cMJIfDII4+st39jhUZdXR39+vWjW7duBT8J+9NPP80ZZ5yx9nNbBdinP/1pZsyYkfMsU6dO5dhjj2XkyJGEENZr1KlErFkGd38h2d7vh9BvdLp5JKkEtayfKisrGTlyJBMnTmTFihUdvnZ7Gj1tufHGG7nkkks6fP98NWfOHI4++mgAZs6cSQiByZMnr3fOxIkTefjhh3OeZdKkSRxzzDEMHjyYEMJ6jbpcsgG2ld5amjTBtu0GNb4tW5JK2iGHHMKcOXOYOXMmf/zjH7n99tvXa/g0q66u5jvf+U67rnnzzTczYsQI9ttvP6677rpsR+5U/fr1o7a2dpPn1NTU0L9//5xnWblyJcOHD+eiiy5ixIgROb+f8tADZ8J7b8KAvWDv9v33KEnKvub6acaMGVx00UX89re/5dvf/vZGz8/GJOib0rt3b7p3757Te6Rp4MCBVFVVbfKcbt260adPn5xnWb58OaNGjeLyyy/v1Jc42ADbSjOWJGsff5QkVVVVMXDgQIYMGcKHP/xhPvWpT3HPPfdscN5pp53Gs88+y4033rjZa1511VWcdNJJnHzyyVx11VVblauuro5zzz2XYcOGUVVVxciRI/nf//3ftccnTZrEPvvsQ3V1NQMGDOCss86irq5u7fEJEyZwxhlncO6559K3b1/69+/PxIkTaWpqWnvOvHnz+OhHP0pNTQ3Dhg3jT3/60wY5Wj4COXz4cACOO+44QghrP7f1COQVV1zB9ttvT5cuXdh+++35wx/+sN7xEAJXXnklxx13HF27dmXkyJFcc801m/w9GT9+PJdeeiknnHDCZptyKkIvXg0v/T+oqIWP/NVHHyUpRc3103bbbccJJ5zAZz/7WW6++WYAHnroIUII3Hnnney999506dKFu+++G9h0fbCxOgPgtttuY6+99qK6upoRI0Zw3nnnbVD3tHwEsvkLsy9/+cv06NGDIUOG8POf/3yLf51Lly7l9NNPZ9CgQVRXV7PLLrvw97//fe3xG2+8kdGjR1NVVcV2223HxRdfTIxxi3JMmzaNCRMmUF1dzU477cTtt9++QY6WI+OavwQcP348IQQmTJgAbPhkQlNTExdeeCHbbbcdVVVVjB49mltuuWXt8eaRZP/617849NBDqa2tZdddd+Xee+/d5O/JEUccwY9//GOOPfZYyso6ry3lv/pbyfm/JCn3hl2ezn1nfWPrf3bGjBncddddVFZuODx4u+2248wzz+Scc87hmGOOoaKi7X+GZ82axUMPPcQ111xDbW0tp59+Ov/9738ZM2bMFmX53Oc+xyOPPMLll1/O2LFjefvtt5k5cyYAb7/9Nh/5yEc46aSTuPrqq5k+fTpf/OIXKSsr4xe/+MXaa1x77bV84xvf4LHHHuO5557jhBNOYK+99uL4448HkkcYZs2axX333UdtbS1nnXXW2nu05emnn6Z///784Q9/4KijjqK8vLzN8276/+zdd3iUVdrH8e9JIYXeAoQWIJQgIlEWdUEQC6KrgA0LRhQ7C7gWVHZdBbGLBXRZBVFUUN9VLKgLKIgdF0FQgUiHQKhKiUAgCXPeP86kEiCBTJ7J5Pe5rudKcs7J5J55gNzcc8r77zNkyBCeffZZevXqxaxZsxg8eDANGzbMm74P8NBDD/H444/z2GOPMWnSJAYNGkT37t1p1qxZqV4rqQR+XwZz/uo+P/tfUDfJ23hERALhaY9OhLzLHn3MUURHR3PgwIFCbffeey9PP/00iYmJVK9e/aj5weHyjFmzZjFgwADGjh1L9+7dSUtL49Zbb+XAgQNH3Kf02WefZdSoUQwfPpwZM2YwbNgwunXrxumnn16i52St5YILLmDnzp28+uqrtG3blpUrV7Jv3z4AFi5cyOWXX87999/PgAED+OGHH/IKXUOHDi1RHD6fj4svvpjatWszb9489u3bx+23337Ia1nQ/Pnz6dKlCzNnzuSkk06iSpUqxY4bO3YsTz31FC+++CKdO3dmypQpXHLJJSxcuJBOnTrljfvHP/7BU089xfjx43n44Ye58sorWb9+fdDt76oZYMdIBTAREck1c+ZMqlWrRkxMDK1atWLZsmWHXeo4YsQItm/fzssvv3zYx3v11Vc599xzqV+/PlWrVuWSSy45ZPbT0axcuZK3336bl19+mUsvvZSWLVtyxhlnkJKSAsD48eOJj49n/PjxJCUlceGFF/L444/zwgsv5CVlAO3bt+ehhx6iTZs29O/fn549ezJnzhwAVqxYwYwZM5gwYQJdu3YlOTmZ1157jczMzMPGVb9+fQBq1apFw4YN874uasyYMaSkpDBkyBDatGnD0KFDGTBgAE888UShcSkpKVxzzTUkJiYyevRoIiIi+Oqrr0r1WkklcGA3fHQ55OyD9ilwwkCvIxIRkQLmz5/P1KlTOeeccwq1jxw5kl69etGyZUvq169/1PzgcHnGI488wvDhw7n++utp1aoVPXv25IknnuDFF18sNNuqqF69ejFkyBASExMZOnQoiYmJeXlQScyePZt58+Yxbdo0evfuTYsWLejVqxf9+vUD4JlnnqFHjx6MGjWKNm3aMGDAAO6+++5D8p0jxTF79myWLVvGlClTSE5OpmvXrjz33HPk5OQcNq7c16Vu3bo0bNiQOnXqFDtuzJgx3H333Vx99dW0adOGhx56iDPOOOOQouEdd9zBRRddROvWrXn00UfZsWMHixcvLvHrVF40A+wYaQmkiEjgHc9MrPLUvXt3JkyYQGZmJhMnTmT16tUMGzas2LG1a9dmxIgRjBo1Kq8YVZDP5+PVV1/lySefzGtLSUmhf//+jBkzhujo6BLFtGjRIsLCwujZs2ex/ampqZx22mmFpp1369aNrKwsVq1aRceOHQHyPuaKj49n27ZteY8RFhZGly5d8vqbN29OfHx8iWI8ktTUVAYNGlSorVu3bkyfPr1QW8H4IiIiqF+/fl58IgD4cuCj/m4GWJ0kOHs8GI9mSIiIBFoZzMQqL7lvIObk5JCdnU3fvn15/vnnC43p3Llzoa9Lmh8UtXDhQubPn1+osOTz+cjMzGTLli00atSo2O87Uh5UEosWLaJRo0YkJRU/6zg1NZW//OUvhdq6devGqFGjyMjIoEaNGkeNIzU1lcaNGxea/X7qqace99LCjIwMNm3aRNeuXQ+J77///W+htoLx5eaBwZiPaQbYMT1nwf0AACAASURBVNIMMBERyRUbG0tiYiInnngi48aNY9++fYwePfqw44cOHUpkZCTPPPPMIX2ffvopaWlpDBgwgIiICCIiIjj//PPZtWsX06ZNC+TTyGMKFAeKLuU0xhTaA6zo+EAr+rNKEp9UYta6Te/Xfwox9eHij6FKcC3HEBGprLp3787ixYtZvnw5+/fv57333jvkQJyqVauW6LGOlov4fD4efPBBFi9enHf9/PPPrFy58rCz0cHbPKO0+Vh5OlI+ltsXjPmYCmDH4I8DsG0vRIW7UyBFREQKevDBB3niiSfYtGlTsf3R0dGMHj2ap556iu3btxfqmzRpEpdcckmhBG3x4sXcdNNNpdoMv1OnTvh8PubOnVtsf1JSEt9//32h5OSbb76hSpUqtGrVqkQ/o127dvh8PubPn5/XlpaWdtjnnSsyMpKDBw8ecUxSUhLffvttobZvvvmG9u3blyg2EayF70bCTy9CeBT0+xBqtfQ6KhER8ct9A7F58+bF7p1anJLkB8XlGSeffDK//voriYmJh1yH25O1LCQnJ7N582ZSU1OL7T/c82nSpEmJT6RMSkoiPT2dDRs25LXNnz//iAWo3D2/jpSP1ahRg/j4+JDKx4K2AGaMaWqMedcYs9sYk2GMec8YExQ72q7zL39MqAXhQfsKioiIV84880zat2/Pww8/fNgxKSkpJCQkFDo1cfv27UyfPp2BAwfSoUOHQtcNN9zAF198werVq0sUQ+6eXTfeeCPTpk1j7dq1fP3117zxxhsADB48mE2bNjF48GBSU1P55JNPuO+++xgyZEiJT0ds27YtvXv35pZbbmHevHksXryY66677qjHWSckJDBnzhy2bNnCzp07ix0zfPhw3njjDf71r3+xcuVKnn/+eaZOnco999xTotgOJysrK6+ouH//frZs2cLixYtZtWrVcT1uqArmfOyIrIWv74PvHwIT5k58jC/ZhsUiIhK8SpIfFJdnPPDAA7z55ps88MADLFmyhF9//ZV33333uPOKozn77LM59dRTufTSS5k1axZr167ls88+yzvt8q677uLLL79k5MiRrFixgqlTp/L000+XKq5zzjmHdu3ace2117J48WLmzZvHHXfcccTCXlxcHDExMcyaNYutW7eye/fuYscNHz6cMWPG8NZbb7FixQoeeOABvv76a+6+++7SvRBF7NmzJy8f8/l8pKWlsXjxYtLS0o7rcY8mKMs3xphY4HOgHTAQSAFaA3ONMSWbAxlAq7X8UUREjuKuu+5i0qRJrF+/vtj+sLAwnnjiCfbv35/X9sYbbxAVFcV55513yPguXbrQtGnTvFlgI0eOPOp0/9dff52rr76aYcOG0a5dO6677rq8BKdx48bMmDGDRYsW0alTJwYNGsRVV13Fo48+WqrnOXnyZFq0aMFZZ53FRRddxNVXX13oyPHiPP3008ydO5emTZuSnJxc7Jh+/frx/PPP8+yzz9K+fXvGjh3L+PHjC50AeSw2bdpEcnIyycnJrF69mpdeeonk5GRuvPHG43rcUBTs+dhh5RyAOYPhhychLAL+8ja0vdzrqEREpAyUJD8oLs8477zz+OSTT5g7dy5dunShS5cuPP7448d9avR11113xLwnLCyMGTNm0LVrV6655hqSkpK4/fbbycrKAtzMtHfeeYdp06bRoUMH7rvvvrw3JEsqLCyM999/H5/Px6mnnsq1117L/fffT1RU1GG/JyIignHjxvHyyy8THx9P3759ix03bNgwhg8fzj333EOHDh14//33mTZtWqlPJi9qwYIFeflYZmYmDz74IMnJyTzwwAPH9bhHY4504oFXjDG3A88Aba21q/xtLYCVwD3W2kM3TSmgc+fOdsGCBQGL75l5MHY+/LUz3NP16ONFROToUlNTD7tBqBxq4MCBbNmyhVmzZnkdSsg70p9NY8xCa23nYjsruGDPx4q1cxV8ciVsXQjhVeDC/0Bi8Um9iEgoUP7krR49etCuXTteeuklr0MJeWWRjwXrKZB9gO9zky0Aa+1aY8y3QF9cMuaZtToBUkREPGSt5fPPPy/VMdwixyCo87FC9m2HH8e6K3sP1EiAC9+GRqd6HZmIiISo3bt3s3z5ct577z2vQ5ESCtYC2AnAh8W0LwU8n8OuJZAiIuIlY0yhjU5FAiR487E9m2DDXPh9Gfy21J3ymJPp+tpcDudOgOhanoYoIiKhrWbNmmzZssXrMKQUgrUAVgcoblfcHYCnZSdrNQNMREREKoWgzcdI/xb+e03htpYXQZd7obH2pxAREZFDBWsBrNSMMTcDNwPHvZHdkRw4CFd1gG17oVZ0wH6MiIiISIVTXvkYcZ2g9aVQtz3UPQEadoZarQL380RERKTCC9YC2E6Kf2fxcO9EYq2dAEwAt+lqoAKLjoAHugfq0UVEKjdr7VFPNhQpT8F4WFA5Ctp8jNqtoc+7AXt4EZGKRPmThLqyysfCyuRRyt5S3L4TRbUHlpVzLCIiUg4iIyPJzMz0OgyRQrKzs4mICNb3CwNO+ZiISJBT/iSVQWZmJpGRkcf9OMFaAJsOnGaMaZnbYIxJALr6+0REJMTExcWRnp7Ovn37KvusGwkSPp+PrVu3UrNmTa9D8YryMRGRIKf8SUKZtZZ9+/aRnp5OXFzccT9esL6lOREYAnxojLkfsMBoYAPwkpeBiYhIYNSoUQOATZs2kZ2d7XE0Ik7VqlWpV6+e12F4RfmYiEiQU/4koS4yMpIGDRrk/Vk/HkFZALPW7jXGnAU8C7wBGGAO8Ddr7R5PgxMRkYCpUaNGmfxyE5Hjp3xMRKRiUP4kUjJBWQADsNamAZd6HYeIiIhIZaV8TEREREJFsO4BJiIiIiIiIiIiUiZUABMRERERERERkZCmApiIiIiIiIiIiIQ0FcBERERERERERCSkGWut1zGUOWPMdmB9gH9MPeC3AP8MOTrdh+ChexEcdB+Cg+5D8Aj0vWhura0fwMevsJSPVSq6D8FB9yF46F4EB92H4BEU+VhIFsDKgzFmgbW2s9dxVHa6D8FD9yI46D4EB92H4KF7Edp0f4OD7kNw0H0IHroXwUH3IXgEy73QEkgREREREREREQlpKoCJiIiIiIiIiEhIUwHs2E3wOgABdB+Cie5FcNB9CA66D8FD9yK06f4GB92H4KD7EDx0L4KD7kPwCIp7oT3AREREREREREQkpGkGmIiIiIiIiIiIhDQVwEREREREREREJKSpAFYKxpimxph3jTG7jTEZxpj3jDHNvI4rVBljLjPGfGCM2WCMyTTGLDfGPGaMqV5kXG1jzMvGmN+MMXuNMbONMSd6FXdlYIyZaYyxxpiHi7TrXpQDY8wFxpivjDF7/P8WLTDGnFWgX/chwIwxXY0xnxpjthlj/jDG/GiMGVRkjO5DGTLGNDHGPG+MmWeM2ef/NyihmHElet2NMdHGmKeMMZv9v2PmGWO6l8dzkeOjfKx8KR8LXsrHvKV8zHvKx8pfRc/HVAArIWNMLPA50A4YCKQArYG5xpiqXsYWwu4GDgIjgPOBfwO3AZ8ZY8IAjDEG+AjoDQwFLgUicfeliRdBhzpjzFXAScW0616UA2PMLcCHwELgYuBy4B0g1t+v+xBgxpiOwGzc63oTcAnwAzDJGHObf4zuQ9lLBPoDO4GvixtQytd9Eu7+PQBcCGwGZhljOgUkeikTysc8oXwsCCkf85byMe8pH/NMxc7HrLW6SnABt+N++ScWaGsB5AB3eh1fKF5A/WLargUscJb/677+r3sWGFMT2AGM8/o5hNoF1Aa2AFf5X/eHC/TpXgT+9U8AMoG/HWGM7kPg78OjQBZQrUj7PGCe7kPAXvewAp/f6H99E4qMKdHrjvtPowWuL9AWASwHpnv9XHUd8c+B8rHyf82VjwXZpXzM89df+VgQXMrHPHvdK3Q+phlgJdcH+N5auyq3wVq7FvgWd4OljFlrtxfT/IP/Y2P/xz7AJmvt3ALftxtXcdZ9KXtPAEustW8V06d7EXiDAB/w4hHG6D4EXhVcwrWvSPtu8mdW6z6UMWutrwTDSvq69wGygf8rMC4HeBs4zxgTVSZBSyAoHytnyseCkvIxbykfCw7KxzxQ0fMxFcBK7gRgSTHtS4H25RxLZdbD/zHV//FI96WZMaZauURVCRhjuuHe8f3rYYboXgReN+BX4EpjzGpjTI4xZpUxpuA90X0IvMmAAcYZY+KNMbWMMTcBZwPP+sfoPnijpK/7CcBaa23RpHkpLqFODFyIcpyUjwUH5WMeUT4WFJSPBYfJKB8LVkGbj6kAVnJ1cOtci9qBm4YsAWaMaQw8BMy21i7wNx/pvoDuTZkwxlQBXgLGWGuXH2aY7kXgxeP2unkKeBzoBXwGvGCMud0/RvchwKy1S4AzgX5AOu71/hdwq7X2bf8w3QdvlPR1P9q4OmUcl5Qd5WMeUz7mHeVjQUP5WBBQPhbUgjYfiyjrBxQJBH+V+EPcHh/XexxOZXQPEAM84nUglVwYUB24zlr7nr/tc//JKyOAsR7FVakYY1oD03DvTt2K2wekL/CiMWa/tXaql/GJiASK8jHPKR8LDsrHgoDyMTkWKoCV3E6KrxAfrmopZcQYE4NbL9wS6GGt3Vig+0j3JbdfjoNxR8v/A7fJYVSRtdhRxphawB/oXpSH33HvOH5WpP1ToLcxphG6D+XhUdx+BRdZa7P8bXOMMXWBscaYt9B98EpJX/edQPMjjNtRTJ8EB+VjHlE+5i3lY0FF+VhwUD4WvII2H9MSyJJbilujWlR7YFk5x1JpGGMigXeBzsAF1tpfigw50n1Js9buCXCIlUFLIBqYgvtHKvcCdzT6TuBEdC/Kw9ISjtF9CKwTgZ8LJFu55gN1gTh0H7xS0td9KdDCGBNbzLgsYBUSrJSPeUD5WFBQPhY8lI8FB+VjwSto8zEVwEpuOnCaMaZlboN/mmtXf5+UMWNMGDAVOAvoZ639vphh04HGxpgeBb6vBnARui9lZTHQs5gLXBLWE/ePk+5F4L3v/3hekfbewEZr7WZ0H8rDFqCjfy+Wgk4F9uPerdJ98EZJX/ePgEjg8gLjIoArgE+ttQfKJ1w5BsrHypnysaChfCx4KB8LDsrHglfQ5mPGWlvWjxmSjDFVgZ9wa4vvBywwGrf+u6Oqx2XPGPNv3HruR4CPi3RvtNZu9Cdl3wBNgeG4d79GAB2Bk6y1G8ox5ErFGGOBR6y19/u/1r0IMGOMAeYAJ+GWQazB/cK4EbjeWjtZ9yHwjDGXAe/gljqMx/1e6IM7ketZa+2dug+B4X/twZ3wdCswGNgObLfWflma190Y8zbuPy/DgbXAbcCFwJ+ttT+WzzOS0lI+Vv6UjwU35WPlT/lYcFA+5p0KnY9Za3WV8AKa4Tbay8Ctsf8ASPA6rlC9gHW4xLa4a2SBcXWAV3BV/n34fyF5HX+oX/778HCRNt2LwL/uNXAn3GzFTQ3+Gbha96Hc78P5wBe4X/Z/4N6ZHwyE6z4E9HU/3O+EL0r7uuM2kn4G9w7yfuB/wJleP0ddJfpzoHysfF9v5WNBfCkf8+x1Vz4WBJfyMc9e9wqbj2kGmIiIiIiIiIiIhDTtASYiIiIiIiIiIiFNBTAREREREREREQlpKoCJiIiIiIiIiEhIUwFMRERERERERERCmgpgIiIiIiIiIiIS0lQAExERERERERGRkKYCmIhUWMYYW4JrnX/s5NzPRURERKRsKB8TkYrCWGu9jkFE5JgYY04r0vQ+8BMwskDbAWvtImNMK6CGtXZRecUnIiIiEuqUj4lIRRHhdQAiIsfKWvt9wa+NMQeA34q2+8euLrfARERERCoJ5WMiUlFoCaSIVApFp9wbYxL8U/JvNcY8ZozZYoz5wxgzxRgTa4xJNMbMMsbsMcasMsYMLOYxTzLGTDfG7DTGZBpjvjXGnFGuT0xERESkglA+JiJeUgFMRCq7EUA8MBB4ALgCeBE3ff8T4GLgZ+BVY8wJud9kjDkZ+A6oA9wEXAr8Dsw2xpxSnk9AREREpIJTPiYiAaclkCJS2a221ua+mzjL/45hCpBirZ0CYIxZAPQBLgOW+sc+BaQBZ1lrs/zjZgFLgH8C/crvKYiIiIhUaMrHRCTgNANMRCq7GUW+/tX/cVZug7V2J7ANaApgjIkBegDvAD5jTIQxJgIwwGyge6CDFhEREQkhysdEJOA0A0xEKrudRb7OOkJ7tP/zOkA47p3Ffxb3oMaYMGutr6yCFBEREQlhysdEJOBUABMRKb1dgA/4F/B6cQOUbImIiIgElPIxESkVFcBERErJWrvXGPM1cBLwo5IrERERkfKlfExESksFMBGRY3Mn8BVuo9ZJwGagHnAyEG6tvc/L4EREREQqAeVjIlJi2gRfROQYWGt/BP6EO2p7HPApMBY4EZeIiYiIiEgAKR8TkdIw1lqvYxAREREREREREQkYzQATEREREREREZGQpgKYiIiIiIiIiIiENBXAREREREREREQkpKkAJiIiIiIiIiIiIU0FMBERERERERERCWkqgImIiIiIiIiISEhTAUxEREREREREREKaCmAiIiIiIiIiIhLSVAATEREREREREZGQpgKYiIiIiIiIiIiENBXAREREREREREQkpKkAJiIiIiIiIiIiIU0FMBERERERERERCWkqgImIiIiIiIiISEhTAUxEREREREREREJahNcBBEK9evVsQkKC12GIiIhIiFu4cOFv1tr6XscRjJSPiYiISHkoaT4WkgWwhIQEFixY4HUYIiIiEuKMMeu9jiFYKR8TERGR8lDSfExLIEVEREREREREJKSpACYiIiIiIiIiIiFNBTAREREREREREQlpKoCJiIiIiIiIiEhIUwFMRERERERERERCWkieAnk0GRkZbNu2jezsbK9DEQEgMjKSuLg4atSo4XUoIiIiIiIiIiGn0hXAMjIy2Lp1K40bNyYmJgZjjNchSSVnrSUzM5P09HQAFcFEREREREREylilWwK5bds2GjduTGxsrIpfEhSMMcTGxtK4cWO2bdvmdTgiIiIiIiIiIafSzQDLzs4mJibG6zBEDhETE6NluSIiZWBnJvy8DX7eCpHhcOspXkckIiIiUslk7oCNX8HGL6H1JdDkDK8jqnwFMEAzvyQo6c+liEjp7T4AS7bBL1vzi14bMvL7m9RQAUxEREQk4Pb95opdudf2n/P7TLgKYCIiIiIltTcLlm6Hn7a6Qtcv22DtrkPHRUdAh/rQsQGc2ACsBb3HICIiIlKG9u9yM7w2fA4b5hYueAGER0Gj06BJD2h1oTcxFqECmIiIiASd/Tmu2JVb6Pp5K6zaAbbIuKhwSKrnCl0nNYCOcdCqDkRUul1ORURERAIo6w9I/wbS/AWvbYvA+vL7I6Ih/s/Q5Exo2gMadnFtQaRcC2DGmDOBucV07bbW1iowrjbwFNAPiAHmAXdYa38pjzilYujQoQOXXXYZI0eOBCAhIYEhQ4Zw9913H/Z7Jk+ezJAhQ9izZ085RSkiIkeT44Plv8PiLfmzu1b8DgeLVLsiwqBdPVfk6tgAToyDNnWhSrg3cYuIiIiErOx9sOk7V+xK+xy2/AD2YH5/WCTEd4WmPaHZWdDo1KAreBXl1QywYcAPBb7Oyf3EuI2QPgISgKHATmAEMNcY08lau7Ec4wwa1113Ha+99hoA4eHhxMfH85e//IVHH32U2rVr541LSEhg/fr1fPXVV5xxRv4a25EjR/Luu++yZMmSQo+blZVF48aNyczMJD09nZo1a5bPEwqAH374gapVq+Z9bYzhnXfe4bLLLstru+KKK7jgggsCHsvEiRN5/fXXWbJkCdZakpOTGT16NN26dQv4zxYRCXZb9sCPm2HxVlf0+nkrZOYUHhNmoF1dN7OrY5yb3dW2nlveKCIiIiJlLOcAbP7eFbw2zHWfH8zK7zfhbklj057uatwVImO9i/cYeJVGplprvz9MXx+gK3CWtXYugDFmHrAWuAdXPKuUzjnnHN544w1ycnJYtmwZN9xwA7t27eKtt94qNC46Opp7772X77777qiP+cEHH9CiRQtq1qzJm2++yW233Rao8AOufv36Rx0TExNTLqeAfvHFF1xxxRWMGzeO2NhYnn32Wc477zwWL15M69atA/7zRUSCxb5st4Rx0RZY5C96bSlmEm7zmtCpIXRq4GZ3nVAfYiLLP14RERGRSsH6YNtPsP4zSJsN6V9Dzv4CAwzEnexmdzXt6Taxr1Lds3DLQjDukNEH2JRb/AKw1u7GzQrr61lUQSAqKoqGDRvSpEkTevXqRf/+/fn0008PGXfzzTezaNEi3nvvvaM+5qRJk0hJSeHaa69l0qRJxxRXVlYWf//732nevDlRUVG0bNmScePG5fV/9dVXnHrqqURHR9OgQQPuuOMOsrLyK8lnnnkmgwcP5u9//zv16tUjLi6Ou+++G58vfz3xtm3b6Nu3LzExMTRv3pxXXnnlkDgSEhIYM2ZM3ucAl19+OcaYvK8nT55MtWrVCn3fSy+9RGJiIlWqVCExMZGJEycW6jfGMGHCBC6//HKqVq1Ky5YtmTJlyhFfk6lTpzJkyBCSk5Np27Yt//73v6levTozZ848+gsqIlJB+Sys3AH/WQp/nwPnvwkd/g3934XHvoGZq13xq0YVOKMZDOsCr/SBH2+Cr66Dcb1hUDJ0jlfxS0RERKTMZWyAX16Bj6+CfzeEKSfD1/e6IljOfqh3Ipx8O/T9AP76O6QshB5PQcsLKnzxC7ybATbVGFMP2AXMAu6z1qb5+04AlhTzPUuBa40x1ay1ZbqBU/OxZfloJbf+9mP/3jVr1jBz5kwiIw/9H0LTpk0ZOnQoI0aMoE+fPkREFH+b169fzxdffMGUKVOIjY3ltttu46effuKkk04qVSwDBw7k66+/ZuzYsSQnJ5Oens66desASE9P5/zzzyclJYXJkyezevVqbrzxRsLCwnj66afzHmPq1KncfvvtfPfddyxevJirr76aU045hauuugpwS0DXr1/P7NmziY2N5Y477sj7GcX54YcfiIuLY+LEiVx44YWEhxe/Qcz777/PkCFDePbZZ+nVqxezZs1i8ODBNGzYkIsuuihv3EMPPcTjjz/OY489xqRJkxg0aBDdu3enWbNmJXqNsrKy2L9/f6HlqiIiFd3OTLeUcdFWN7vr562QkVV4TLiB9vXh5IZuhldyQ2hZ2y1xFBEREZEAOpDhljOu/8xdO1cU7q/eFJqf665mZ0Ps0VdVVWTlXQDbDTwNfAlkAMnA34F5xphka+02oA6wrpjv3eH/WBs4pABmjLkZuBkocVGiopk5cybVqlXj4MGD7N/vpiY+88wzxY4dMWIEL7/8Mi+//DK33nprsWNeffVVzj333Lylg5dccgkTJ07khRdeKHFMK1eu5O2332bGjBn07t0bgJYtW+btPzZ+/Hji4+MZP348YWFhJCUl8fjjj3PLLbcwevRoYmPdmuH27dvz0EMPAdCmTRsmTpzInDlzuOqqq1ixYgUzZszgm2++oWvXrgC89tprtGzZ8rBx5T6nWrVq0bBhw8OOGzNmDCkpKQwZMiTvZy9cuJAnnniiUAEsJSWFa665BoDRo0czduxYvvrqq7y2o7n//vupVq0affr0KdF4EZFgYy2s3gkLNsHCze5avfPQcQ2ruSJXp4au6NUhDmI1m0tEREQk8A5mw+b/uSWN6z9znxfcuL5KDbecsfm50PwcqN0GTOV5V7JcC2DW2kXAogJNXxpjvgLm4za8/+dxPPYEYAJA586di56SfkTHMxOrPHXv3p0JEyaQmZnJxIkTWb16NcOGFb8lWu3atRkxYgSjRo0iJSXlkH6fz8err77Kk08+mdeWkpJC//79GTNmDNHRJTu9YdGiRYSFhdGzZ89i+1NTUznttNMIC8tfbdutWzeysrJYtWoVHTt2BMj7mCs+Pp5t27blPUZYWBhdunTJ62/evDnx8fElivFIUlNTGTRoUKG2bt26MX369EJtBeOLiIigfv36efEdzdixY3nppZeYPXs2NWrUOO6YRUTKw/4cdyLjwk2wwF/w2rW/8JiocLc5fXIjV/RKbugKYCIiIiJSDqx1s7rWfeoKXhu/gKw/8vtNuDupMXeWV6MuEFZ5TxTy/Jlba380xqwAcqsbO3GzvIqqU6C/UoqNjSUxMRGAcePG0bNnT0aPHs3IkSOLHT906FCef/75YmeJffrpp6SlpTFgwAAGDBiQ137w4EGmTZtWqC1QTIFKc9GlnMaYQnuAFR0faEV/VkniK85zzz3HP//5T2bMmFGogCciEmy27i0wu2sTLNkOOUX+mYurCp0bwSmN3D5d7etDleJXmIuIiIhIIGTtgbTPYd1MWDsDMtYV7q/TLr/g1aQHRGkSRi7PC2DFWAr0Kqa9PZBW1vt/VWQPPvgg559/PjfffHOxs6Gio6MZPXo0Q4cOPWQW2KRJk7jkkksYNWpUofZx48YxadKkEhfAOnXqhM/nY+7cuXlLIAtKSkriP//5Dz6fL28W2DfffEOVKlVo1apViX5Gu3bt8Pl8zJ8/nz//+c8ApKWlsWnTpiN+X2RkJAcPHjzimKSkJL799ltuuOGGvLZvvvmG9u3blyi2I3nmmWd48MEH+eSTT+jWrdtxP56ISFnxWVj+m5vZlVv02pBReEyYgfb14JT4/IJXk+qVapa8iIiIiPeshd+XuWLXupnutMaDBTZdjalXYB+vc6BGU+9iDXKeF8CMMZ2BtsC7/qbpwPXGmB7W2i/9Y2oAFwFvehNlcDrzzDNp3749Dz/8MOPHjy92TEpKCk8//TSvvPJKXsFp+/btTJ8+nXfeeYcOHToUGn/DDTdw+umns3r16hIVqNq0aUP//v258cYbGTt2LCeffDIbN25k3bp1pKSkMHjwYJ577jkGDx7M7bff6EKxtwAAIABJREFUzpo1a7jvvvsYMmRI3v5fR9O2bVt69+7NLbfcwoQJE4iJieHOO+8kJibmiN+XkJDAnDlz6NGjB1FRUcVuQD98+HAuv/xyTjnlFHr16sXMmTOZOnVqiU7QPJKnnnqKf/zjH0yZMoU2bdqwZcsWAGJiYqhZs+ZxPbaISGllH3Qzuuanu+uHTbD7QOEx1aq4JYy5M7w6NYTqUd7EKyIiIlKpHchw+3itnemKXn9syO8zYdDoNGhxvrviToYwTckviXItgBljpgCrcfuA5W6CPwJIB8b5h00H5gFTjDHDcUseRwAGeLLoY1Z2d911F9dffz333nsvzZs3P6Q/LCyMJ554ggsuuCCv7Y033iAqKorzzjvvkPFdunShadOmTJo0iUcffZSRI0cyatQorD38tmqvv/46//znPxk2bBi//fYbTZo04Y477gCgcePGzJgxg+HDh9OpUydq1arF1VdfzaOPPlqq5zl58mRuuukmzjrrLOrVq8eDDz541D24nn76ae68806aNm1K48aNiz01sl+/fjz//POMGTOGv/3tbzRv3pzx48cX2gD/WPzrX/8iOzubK664olD7wIEDmTx58nE9tojI0ezPgUVb8gteCzdDZk7hMfHV4E+NXcGrczy0rQvhYcU/noiIiIgEkLWw/Sd/wWsGbPoOfAWSt9gG0KI3JPR2M71i6noXawVmjlTYKPMfZswI4CqgORALbAFmAA9aazcXGFcHGAP0A6JxBbE7rbU/leTndO7c2S5YsKDYvtTUVJKSko7naVQqAwcOZMuWLcyaNcvrUCoF/fkUkWORccAVuX5Ih/+lu83rs4vs39WqNnRpDF3i3ccm2g6iTBhjFlprO3sdRzA6Uj4mIiJS6R3YDetm5c/y2rs5v8+EQ/yf/UWv8yHuJDfzS4pV0nysvE+BfAx4rATjdgCD/Jd4xFrL559/zpw5c7wORURECvh9H8zf5C94bYJl292+XrkMboP6UxvDn+Jd0at+Vc/CFRERERGAnSth9Uew5mO3l1fBWV7VGrsZXi3Oh2ZnQ3Qt7+IMUZ7vASbByxjDhg0bjj5QREQCatd++H4jzPNfy38v3B8R5vbsOjXev6wxHmpq/y4RERERbx3MhvRvXMFrzcewc0V+nwl3pzS2uMAVvep10GlDAaYCmIiISJDJOOD27vrOX/BK3Q4FNyyICncb1Xdp7K6TG0JMpGfhioiIiEiufb+5fbxWf+yWNmYVOGo7urYreLW8EBLOc19LuVEBTERExGN7s9zJjPM2wncb3ImNBZc0Vgl3Ra7Tm8DpTaFTA4jSb3ARERER71kLvy91Ba81H8PmeWALbMZat70reLW8COJPgzAlcV6plK+8z+cjLEwbyElw8fl8Rx8kIiEhM9ttWp87w+vnrZBT4J+AiDB/waupK3qd0giiK+VvbBEREZEg5MtxSxtXfQCrPoSMdfl9YZHQ7Bx/0esvUKulZ2FKYZUuna5atSrp6ek0aNCAyMhIjNbYisestWRnZ7N161aqVtUu1SKhKMcHi7fAtxvctWgLZB3M7w8zblZX7gyvzo2gahXv4hURERGRIrL3ulMbV33oZnrt35HfFxsHLf4CrS6E5udClerexSmHVekKYE2aNOG3335j/fr15OTkHP0bRMpBREQENWvWpF69el6HIiJlwFpYswu+ToNv09wsrz+y8vsN0CHOX/Bq4k5prK5N60VERESCy75tbmnjqg8g7TPI2Z/fV7sNJF4MiX2h0algtMos2FW6AlhYWBhxcXHExcV5HYqIiISQ3/a52V25Ra9Newr3t6wF3Zq567TGUDPamzhFRERE5Ah2roLVH7qiV/q3FDqKqNFp0KovJPaDuu08C1GOTaUrgImIiJSFzGyYvwm+SXPXst8K99eNga5N/UWvptC4hjdxioiIiMgRWAtbF/r38/rAbWifK7wKNDvbFb1a9YFqjbyLU46bCmAiIiIlcNAHS7e7GV5fp7lN7Avu4xUVDqc2zp/llVTP7e0lIiIiIkHG+mDT97Bymrsy1uf3RdV0+3kl9oWE3hCldzFDhQpgIiIih7F9L3yVBl+sc0WvnQW2fTDAiXFwhr/gpZMaRURERIKY7yCkfw0rpsGq92DPpvy+qo3cssbEi6FpDzfzS0KOUnURERG/HB8s2gxz18OX62HJtsL9TWpAd3/B689NoHaMN3GKiIiISAkczIYNc90sr1UfuE3tc1VvBm0uhdaXQvzp2sS+ElABTEREKrXNf7hi1xfr3eb1GQVOa4wKd6c0npkAPZpDi1pgtKxRREREJHjlHIC02bDiXbeZ/f6d+X21WkHry1zhq0FnJXaVjApgIiJSqRzIgQWb/UWvdbD898L9rWrDmc2hR4Lb00vLGkVERESCXM5+WDsTVrwDaz6GrIz8vjpJ0OYyN9OrfkcVvSoxpfUiIhLyNmS4YtcX6+C7jbAvO78vNtKd1tijubua1fQqShEREREpsYNZsH42LH8bVn1YuOhV/yRX8GpzKdRt712MElRUABMRkZCT44MfN8Octe5auaNwf7u6boZXj+bQuRFE6behiIiISPDz5UDaXFj+f24j+4LLG+OSoU1/N9urdqJ3MUrQUsovIiIhYfd+t4/XnLVuptfuA/l91au4jevP9M/yalTdszBFREREpDRyT29c/n/uBMfM7fl9dU+Adle6wledNt7FKBWCCmAiIlIhWQurdrqC1+drYcEmOGjz+1vUgrNawNkt4E/xUCXcu1hFREREpBSsDzZ97y96vQN7N+f31W4Dba9wV70TvItRKhwVwEREpMI4kAPz02HOOlf4Stud3xcRBn9u7ApeZ7WAlrU9C1NERERESsta2LYIfn3LFb7+2JDfVyPBFbzaXen299JG9nIMVAATEZGgtjMTPl8Hn66Gr9Ngb4EN7OvEQM8EV/Q6oxnUiPIoSBERERE5NrvWwK9vQupU2PFrfnu1JtC2vyt8NfyTil5y3FQAExGRoLMhAz5bDbPWwA/phZc2JtXLX9rYqQGEh3kXp4iIiIgcg32/wYr/uKLXpu/y22Pq+Zc3XgmN/wxGiZ6UHRXARETEc9bC0u3w2Ro302vZb/l9EWHQrQmc2wrOaQFNangXp4iIiIgco+x9sHq6K3qtm+lOdASIiIXEfpA0AJqfC+GR3sYpIUsFMBER8UT2QZi/yRW8PlsD6X/k91WNhDMToFdLt8SxZrRHQYqEMGPMBcB9wMmAD1gB3GOt/dzfXxt4CugHxADzgDustb94E7GIiFQ4vhxIm+OKXivfh+w9rt2EQ0JvaH8NtOoLVap5G6dUCiqAiYhIudmbBV+sdwWvOWsh40B+X/1YV/A6txX8uQlE6TeUSMAYY24BXvBfo4EwoBMQ6+83wEdAAjAU2AmMAOYaYzpZazd6ELaIiFQE1sLWBa7o9evbsG9rfl+jU6HdAGh3BcTGeRejVEr674WIiATU7gMwZw3MWAVfrocDB/P7Euu4olevVnBSAwjT3qYiAWeMSQCeA4Zba58r0DWrwOd9gK7AWdbauf7vmwesBe4BhpVLsCIiUnH8kQ7L3oBlrxXezL52a0i6BtpdDbUTvYtPKj0VwEREpMztyIRZq13R67sNkO3L7zu5EZzXyhW+Wtb2LkaRSmwQbsnji0cY0wfYlFv8ArDW7jbGfAT0RQUwEREByM6EVR/A0smQNhusP+mLjYN2V7l9vRp01gmOEhRUABMRkTKxdS/MWuWKXt+ng89/cmOYgdObwPmJ0LsVNNAWDyJe6wb8ClxpjPkn0BxYBzxrrf2Xf8wJwJJivncpcK0xppq1dk95BCsiIkHGWkj/1s30Wv4fyMpw7eFVoFUfaD8QEs7TZvYSdFQAExGRY5ae4QpeM1bBws3gr3kREQZnNHNFr14toW6sp2GKSGHx/usp4O/AauBy4AVjTIS1dixQB1cUK2qH/2NtQAUwEZHKJGM9LH0dlr0Ou1bltzfsAicMhLZXQkwd7+ITOQoVwEREpFTSdsMnK13R66cCe5pGhUP35q7odU4LndwoEsTCgOrAddba9/xtn/v3BhsBjD3WBzbG3AzcDNCsWbPji1JERLyXtQdWToOlr8GGufnt1eIhKcUVvuomeRefSCmoACYiIkeVngEfr4SPV8DP2/LbYyKgZ4Irep3VAqpV8SpCESmF34HWwGdF2j8FehtjGuFOfSxul77ct/Z3FvfA1toJwASAzp072+LGiIhIkLMW0r+BJZNgxbuQvde1R0RD4sWu6NXsHAgL9zZOkVJSAUxERIq1dY+b6fXRSvhxc3571Ug4pyVckAg9mkOMtncQqWiWAqeVYEyvYtrbA2na/0tEJATt3epmei2ZBDtX5LfHd4UTroO2l0NUTc/CEzleKoCJiEie7Xvd0saPV8L89Pw9vaIj4OwWcGFrN9MrWr89RCqy94EbgPOAdwu09wY2Wms3G2OmA9cbY3pYa78EMMbUAC4C3izvgEVEJEB8B2HdLPjlZVjzEfhyXHu1eFf0OuE6qN3aywhFyozn/4UxxszEJWCPWGvvL9BeG7c5az8gBpgH3GGt/cWTQEVEQtTOTJi5Gj5aAfM25p/eGBUOZya4otfZLaCqljeKhIr/AnOBl4wx9YA1uE3wewHX+8dMx+VeU4wxw3FLHkcABniy3CMWEZGytXstLHkFlrwKe9JdmwmHVn3hxBuhRW8I87xcIFKmPP0TbYy5CjipmHYDfAQkAEPJT7rmGmM6WWs3lmecIiKhJuMAzPIXvb7dADk+1x4ZBmc2h4vawLktoXqUt3GKSNmz1lpjTD/gMWAUbq+vX4EB1to3/WN8xpgLgTHAeCAaVxDraa3d4E3kIiJyXHL2w6oP3GyvtDn57bUSXdGr/bVQrZF38YkEmGcFMP8Mr2eBOzh0Kn0foCtwlrV2rn/8PGAtcA8wrBxDFREJCQdyYO46+GA5fL4WDhx07eEGujeDC9tA71Y6vVGkMrDWZgB/9V+HG7MDGOS/RESkotr+i9vXa9kbsH+Ha4uIhjaXQ4cboEl3MMbbGEXKgZczwJ4Allhr3zLGFFcA25Rb/AKw1u42xnwE9EUFMBGREvFZ+F86fPAr/HeVm/kFbg3TaU2gj7/oVTfW0zBFREREpCxl74Pl/4GfX4TN/8tvjzsZTrwB2l0N0bW8i0/EA54UwIwx3YBrKWb5o98JwJJi2pcC1xpjqun0IRGRw0vdDu8vh+nLYXOBfy3b14O+7aBvG2hU3bv4RERERCQAfk+Fn19ypzke2OXaompCuwGu8NXgZG/jE/FQuRfAjDFVgJeAMdba5YcZVgdYV0y7f74mtYFCBTBjzM3AzQDNmjUrk1hFRCqSjRmu4PXBclj+e357k+rQty30awdt6noXn4iIiIgEwMEsWPke/PQibPwyv73RaXDSrW6pY6Sm+4t4MQPsHtypjo+U5YNaaycAEwA6d+5sy/KxRUSC1a798MlKt8Rx/qb89lrR7vTGfm3hlHgI07YOIiIiIqFl91r4eYI7zXHfNtcWWRWSroGOt0CDZG/jEwky5VoAM8Y0A/4B3AhEGWMKni8WZYypBfyBO/WxdjEPUcf/cWdAAxURCWLZB+GL9fDuMpizFrL9JzhGhUOvVq7o1b05VAn3Nk4RERERKWO+HFjzX/jp37BuFuCf+1HvRDjpNkgaAFE1PA1RJFiV9wywlrhjtKcU03e3/0rG7fXVq5gx7YE07f8lIpXR0u2u6PXhcvg907WF+U9w7NcOzmsF1ap4G6OIiIiIBMAf6e4kx58nwp6Nri08Ctpe4ZY5NjpNJzmKHEV5F8AWAz2LaZ+LK4pNAlYB04HrjTE9rLVfAhhjagAXAUVPjBQRCVnb97o9vaalQupv+e1t6sKlSXBxW2hQzbv4RERERCRArHV7ei16AVZ9APaga6/dGjreCicMhBht8CpSUuVaALPW7gK+KNpuXKV6vbX2C//X04F5wBRjzHDckscRgAGeLKdwRUQ8cSAHZq91Ra8v1sFB/8z2WtFuM/vLkuDEOL3JJyIiIhKSsvdC6lRY9Dz8tsS1hUVA68vcMsemPZUIihwDLzbBPyprrc8YcyEwBhiPWzY5D+hprd3gaXAiIgFgLfy0Fd5ZBh+tgN0HXHtEGJzbwhW9zmqhfb1EREREQtauNbB4vFvqeGCXa6va0G1o3/EWqNbI2/hEKrigKIBZaw8pX1trdwCD/JeISEjauhfeS3WFr9UFjvc4ob4revVpC/V0arWIiIhIaLIW1n/mZnut+YS8Te0bnQ7JQ6HNpRCuTV5FykKpC2DGmIZAM9ysrEKstV+VRVAiIqEsx+eWNr69FD5fm7/EsX5s/hLHpPqehigiQU75mIhIBZf1Byx9ze3vtXO5awuvAm2vdIWvhp29jU8kBJW4AGaMaQy8AfQorhtXqtbiHBGRw1i3C/6zFN5JhW17XVtEGJzXEq5oDz0S3NciIoejfExEpILbsQIWvwBLJ7siGEC1JtDpNjjxRoiN8zQ8kVBWmhlg/wZOBO4BfgEOBCQiEZEQsj8HZqyC/1sK8zbmt7esBVd0gEvbQf2q3sUnIhWO8jERkYrG+mDdLPhxrPuYq0l3N9srsZ/b5F5EAqo0f8vOAIZZa98IVDAiIqFi6XZX9Hr/V8jw//c0OgIubA1XngCd43V4j4gcE+VjIiIVRXYmpE6Bhc/CjlTXFhEDSQOg0xCIO8nb+EQqmdIUwDKBbYEKRESkoss4AB8ud4WvXwr8a9kxDq7sABe1gRpR3sUnIiFB+ZiISLDbu8Wd5vjTvyHzN9dWrYmb7XXijRBTx9v4RCqp0hTAJgIpwKyjDRQRqSyshUVbYOov8PFKt+QRXKHr4nZwxQnuREcRkTKifExEJFht/8XN9vp1KhzMcm0NOsMpd0KbyyA80tv4RCq50hTA0oEUY8wcYAawo+gAa+0rZRWYiEgw25MFH/zqCl/LfstvP72JW+LYO9EteRQRKWPKx0REgknu/l4LnoG02f5GA4kXwyl3QONu2vdCJEiU5r9nL/o/JgA9i+m3gBIuEQlpy7bDlJ/hg+WwN9u11YmB/u3hqg6QUMvb+EQk5CkfExEJBsXt7xVZFToMgpNvh1qtvI1PRA5RmgJYi4BFISISxPbnwMcrYMovbrljri7xMOBEOD8RojTbS0TKh/IxEREv7d3q399rfOH9vU4e5vb3iq7tbXwiclgl/i+btXZ9IAMREQk2q3e6JY7vLoPd/pMcq1eBS5Nc4atNXW/jE5HKR/mYiIhHfv8VFoyB1De0v5dIBVXqOQvGmA5AD6AObt+JL6y1S8s6MBERL2QdhE9Xu9le8zbmt3eMg2s6upMcY5XfiIjHlI+JiJSTTfPghydh1Ye4Veba30ukoipxAcwYEwFMBq4CCv4tt8aYN4HrrLUHyzY8EZHysfkPV/T6v6WwfZ9ri4mAvm3dbK+ODbyNT0QElI+JiJQL64M1/3WFr/SvXVt4FJxwHXS+C2q39jQ8ETk2pZkB9iDQH3gAmAJsARoC1/j71vg/iohUCNbCD5tg8k8wcxUctK69TV245kS4uB3UiPI2RhGRIpSPiYgEysEs+PUt+OEp+N0/qTaqFnQaDMlDoWpDb+MTkeNSmgLYNcDD1tpHCrStBx4xxoQD16OES0QqgP058MGv8NpPsMy/d2m4gb+0hoEnuc3tNZtdRIKU8jERkbKW9Qf8PNGd6LjHvwdGtSZumWPHm6BKdW/jE5EyUZoCWDzw3WH6vgP+cfzhiIgEzsYMmPIzvLUUdu13bXVj4KoObsZXI+U2IhL8lI+JiJSVvVth0Th3quOBXa6tbnv40z3Q7ioIr+JtfCJSpkpTANsEdAVmF9P3Z3+/iEhQsdZtZj/5J/hsDfj8yxw7xsF1ndysr+hSHwciIuIZ5WMiIscrY71b5rhkEuT43xVtfIYrfLW8AEyYt/GJSECU5r99U4F/GGN8/s834/acuBL3buMTZR+eiMix2ZcN7/uXOS7/3bVFhrlTHK87CZIbapmjiFRIysdERI7VjuUw/3FInQK+HNfWqi90uRfiT/c2NhEJuNIUwEYCLYFR/s9zGeAt4KEyi0pE5Bil7XZFr/8sg4wDrq1+rFvieNWJ0KCqt/GJiBynkSgfExEpnW0/wf8ehRXvANbN8EoaAF3ug3odvI5ORMpJiQtg1toc4GpjzCNAd6AOsAP4ylq7NEDxiYgclbWwcDO8vAhmrc5f5pjc0M32uqA1VAn3NkYRkbKgfExEpBQ2zYP/PQJrPnFfh0XCCde5GV+1WnkamoiUv1LvfONPrpRgiYjncnwwc5UrfC3a4toiwqBvWxjUCTo28DY+EZFAUT4mInIY1kLa567wtWGua4uIgY63QOe7oHoTb+MTEc8csQBmjGkGbLbWZvs/PyJrbVqZRSYichgZB+DtpTB5MaT/4dpqRcOAE2FgR2hQzdv4RETKkvIxEZESsBZWf+QKX1vmu7YqNSB5CJz8N4it7218IuK5o80AWwucDswH1gH2KOO1yEhEAiZttyt6vb0U9ma7tpa1YFAyXJoEsZHexiciEiDKx0REDsf6YNWHMO8h2L7YtcXUg1PugE5/haia3sYnIkHjaAWwQcDqAp8fLeESESlTh9vf6/QmcFMy9GwBYTrNUURCm/IxEZGirA9Wvg/fPwTbf3ZtVRvBn+6BjjdBpE4+EpHCjlgAs9a+VuDzyQGPRkTE76APPl0DLy3M398rMgwubgf/z959h0lZnY0f/970JgrYUUREo2AXFSuCPdYkmh6NRo2xxh5bYuzdaKyoiXljyi/xNRHNa1QUsYGIHawoiFiR3mF3z++PZ3jd7LvCLszsMzv7/VzXXLPnPM/M3DMHd2/vOc85P9kG+juLXVILYT4mSbWkGnj3/mzG1xevZ31demY7Om5xDLTpkG98kspWgxfBj4gngBNSSm/Vc2wT4PaU0pBiBiep5VlYBfe/CUNfgokzs77VOsAPt4AjtoK1/DJPUgtmPiapxUo18M59MPoS+GJc1telJ+xwLmzxEwtfkparMbtA7gF0/YpjqwCDVjoaSS3WrIXwx9fgnldh6vysb72ucOy28J1+0NH1vSQJzMcktTQ11YXC18Uw7Y2sb5X1s8LX5kdDm/b5xiep2WhMAQy+es2JjYC5KxmLpBboo9lw9yvwl3Ewv7Cwff814Pjt4OsbQ5tW+cYnSWXIfExS5auphrf/ls34mv5m1rdKL9jxPOj/YwtfkhptmQWwiDgKOKrQTMDQiJhT57SOwObA48UPT1KleuuLbH2vYe9AVU3Wt1uvrPC1y/oQLmwvSYD5mKQWZukaX8/+8svCV9cNvix8tW6Xa3iSmq/lzQCrAaoLP0ed9lLTgNuAq4obmqRKkxKM/ghuHwtPfpD1tQo4eBP46Xaw+Zr5xidJZcp8TFLlSwnefwievRCmvpr1dd0AdrwA+h9h4UvSSmvILpB/AIiIEcDP6lt0VZKWJSV4YiL89oUvd3Ts0Aa+2z/b0bHXqvnGJ0nlzHxMUkVLCT54LCt8fTom6+vSEwZekK3xZeFLUpE0eA2wlNLglX2xiNgXOAfoB3QDpgLPARellN6odV434BrgULIp/aOA01JKr69sDJKaTnUN/M8EuOUFePOLrG+1DnDUVtmOjt075hufJDU3xcjHJKlsTHkKnrkAPno6a3daM7vUccufuqujpKJr7CL4RMRWwNeA//MbKaX0X8t5eHfgReBWsuJXL+AXwOiI2CKl9EFEBPAg0Bs4GZgBnAuMiIitU0pTGhuzpKa1uBr+8RbcNhYmzsz61uwMx20L398cOvtFniStlJXMxyQpXx+PzmZ8TR6etTt0h+3PgW1OhLad841NUsVqcAEsIlYD/gUMXNpVuK+9E9EyE66U0l+Av9R53jHAW8BhwHXAwcAuwJCU0ojCOaOAicDZwCkNjVlS01pYBX8dD3eMhY8L+5Ct3xV+NgC+tVl22aMkacUVIx+TpNx89jI898tsrS+Adl1hwBmw7c+hfdd8Y5NU8Rrzv6OXAz2A3YGngW8As4CjgZ2A765gDNMK91WF+4OBj5cWvwBSSrMi4kHgECyASWVnziK493W46yX4YkHW17c7nLh9tsB9m1b5xidJFaRU+Zgklc60t+C5C+Gd+7J2286w7amw3RnQsXu+sUlqMRpTANsX+DUwutCeklJ6EXgyIm4DTgWOaMgTRURroDWwAXAl8ClfzgzrD4yr52HjgSMioktKaW4j4pZUIjMWwO9egXtehdmLsr4t1swKX/tulO3wKEkqqqLlY5JUcnOmwHMXwfjfQ6rJ1vXa6gTY4ZxsvS9JakKNKYCtA0xMKVVHxEJglVrH7gf+2ojneh7YrvDzBLLLHT8vtLsDk+p5zPTCfTfg/xTAIuI44DiAXr16NSIUSY01fQHc+RL84VWYtyTr27FnVvjavReEhS9JKpVi5mOSVBoLpsGYK+Hl30L1IojW2cL2Ay+EVXrmHZ2kFqoxBbBPyYpTAB+QTbN/stDu28jX/RHQFegDnAk8FhG7ppQmNfJ5/ldKaSgwFGDAgAFpOadLWgHT5hcKX6/B/ELha9AGcPL2sL25jCQ1hWLmY5JUXEvmwYu/gReuhsWzs76vfQd2uQS6bZxvbJJavMYUwJ4hW3D1AeCPwK8iojfZ2l1HAsMa+kQppTcLPz4fEQ+Tzfj6BXA82a6P3ep52NJkb0YjYpZUBNPmw9CX4L9qFb722AB+PhC2WTvf2CSphSlaPiZJRVO9GF6/C0ZdDPM/y/o22Ad2uxzW2m7Zj5WkJtKYAtivgXULP19DtgDrd4BOZMnWySsSQEppZkRM4MtvLccD+9Rzaj9gsut/SU3ni6WFr1dhQWGbiiG94dQdYWsLX5KUh5LkYxHxb7L1xS5LKV1Qq79b4XUOBToCo4DTUkqvr+gbkFRBUg289Vd49kKY9X7Wt/Zc1ZzEAAAgAElEQVQOsNsV0GtIvrFJUh0NLoCllN4D3iv8vAQ4o3BbKRGxFrAp8KdC1zDgqIgYlFIaWTinK3AQ8OeVfT1Jyzd1HtzxEtz72peFrz03hFN3gK0sfElSbkqRj0XE94Ct6ukP4EGgN1lhbQZwLjAiIrZOKU1ZmdeV1IylBJP+DU+fC1Nfzfq6bwq7XgZ9v+GCsJLKUoMKYBHRjmzNiR+nlFZ4an1E/AN4CXgNmA1sApxGNm3/usJpw8i+Xbw3Is7iy2QrgKtX9LUlLd/UeXD7i3Dv67CwUPjaa8NsxteWa+UbmyS1dMXKx+o8ZzfgBrJ8rO4XjQcDu5BtVjSicP4oYCJwNnBKMWKQ1Mx89iKMPAs+HJG1u6wHO/8a+h8BrRpzgZEkNa0G/YZKKS2OiCpg4Uq+3mjg22TfVLYDPiRbuPWKpQvgp5RqIuJA4FrgVqADWUFscErpw5V8fUn1mLEgK3zd8+qXha99+sApO8IW7lAtSWWhiPlYbVcB41JKf4mI+gpgHy8tfhVimBURDwKHYAFMallmTYJnzoe3Cr8qOnSDHc+HrU+ENh1yDU2SGqIxJfp/AocBj67oi6WUriJLtJZ33nTg6MJNUonMXgR3vQR3vwJzF2d9+/TJZnxtbuFLksrRSudjS0XErsAR1HP5Y0F/YFw9/eOBIyKii2uzSi3Awhnw/OXw8k3ZYvet28M2p8CO52ZFMElqJhpTAHsYuCki7iNLvj4BUu0TUkpPFDE2SSUyb3E22+uOF2HWoqxvjw3gjJ281FGSylxR8rHC5ZR3ANemlN7+itO6k+3UXdf0wn03wAKYVKmqFsErt8Dzl2ZFMIDNfpCt89V1g3xjk6QV0JgC2H8X7r9ZuC2VyNbnSkDrIsUlqQQWVsGfXodbX4AvFmR9A9eDM3eC7ddd9mMlSWWhWPnY2WS7Ol5WzOAi4jjgOIBevXoV86klNZVUA2//DZ45D2ZNzPrWHwyDroG1tss3NklaCY0pgA2hzjeMkpqHxdXwt/Hw2xfg08J39dusnRW+dlnfjXokqRlZ6XwsInoB5wPHAO0jon2tw+0jYjVgDtlGRPVd39S9cD+j7oGU0lBgKMCAAQPMG6Xm5sOR8NRZ8OkLWbtHf9j9athwfxNGSc1egwtgKaUnSxiHpBKoqoF/vAW/eR6mzM76+q2RFb6G9DaPkaTmpkj5WB+yTYburefYmYXbNmRrfe1Tzzn9gMmu/yVVkGlvwVNnw/sPZu3O68DOF8PmP3ZnR0kVo8G/zSLifeAbKaVX6zm2OTAspdSnmMFJWjEpwf9MgOtGwXuF7+f7dofTB8L+faGVhS9JapaKlI+9Agyup38EWVHsbmACMAw4KiIGpZRGFl6jK3AQUHfHSEnN0YJp8NxF8OptkKqhbWfY/hwYcHr2syRVkMaU83sD7b/iWAfAlRClMvDsh3DVs/DqZ1m716pw2kA4ZBNo3Srf2CRJK603K5mPpZRmAk/W7Y9sWvAHS2eZRcQwYBRwb0ScRXbJ47lka41d3ejIJZWP6sXwyq0w6tewaCZEK9jyuGzWV2d3RJJUmRo7n/Wr1nIYAMxcyVgkrYRxn2eFr6cmZ+01OsHPd4Tv9Ie2bk8hSZWkSfKxlFJNRBwIXAvcSlZgGwUMTil9WKzXkdSEUoL3H4KRZ8KMd7K+XnvBHtfDGlvkG5skldgyC2ARcRpwWqGZgAcjYnGd0zqSLYb61+KHJ2l5PpgJ146CYYUcZpV2cPx2cPQ20KltvrFJklZeU+VjKaX/c4F8Smk6cHThJqk5m/o6PHk6TB6etbttAoOugz4HuDCspBZheTPA3gceL/x8JDAWmFrnnEXAG8BdxQ1N0rJMnQc3jYE/j8sWu2/XGo7cCk4cAN065h2dJKmIzMckrbj5n8Ozv4TX74RUA+1Xg51+BVufAK3b5R2dJDWZZRbAUkoPAA/A/64LcXFKaWITxCXpK8xZBHe+BHe+DPOXZAvaH75Zts5Xz655RydJKjbzMUkrpGoRvHwTjL4UFs+GaA3bnJwVvzr2yDs6SWpyDV4DLKV0VCkDkbRsi6qy2V43jYHpC7K+vfvA2TvDJuYwktQimI9JWq6UYMI/YORZMOv9rG/Dr8Oga6HHZvnGJkk5atQi+BHRB/g20ItsIdTaUkrpJ8UKTFImJfjXu3Dls/Dh7KxvwDrwi11g+575xiZJanrmY5K+0hfjYMSpMPmJrN2jX7bAfe99841LkspAgwtgEXEo8DegFfA52VoTtX3VjkSSVtCLn8AlT8HLn2btjbtnha89N3StUklqiczHJNVr4Qx47iJ45RZI1dChO+x8MWz1U2jVqDkPklSxGvPb8BLgSeAHKaW6C69KKqLJs7IZX/96N2uv3hHO2Am+3R/atMo3NklSrszHJH2pphrG/Q6eOQ8WfAHRCrY6AXa52HW+JKmOxhTA+gBnmGxJpTNrYbbG1x9ehSU10KENHLstHL8ddHGTHkmS+ZikpT56Fp44BT5/KWuvtzsMvgnW3CrfuCSpTDWmAPYW4NcIUgksroY/vgY3Pg+zFkEA39oMztoJ1lkl7+gkSWXEfExq6eZ+DE+dA2/em7W7rJctcP+1b7tGhiQtQ2MKYGcDv4mI51NK75cqIKklSQkenpBd7vjBrKxvp/Xg/N1gizXzjU2SVJbMx6SWqmoRvPQbGH0JLJkHrdvD9mfBDr+Atp3zjk6Syl5jCmAXkX3j+GZEvAtMr3M8pZQGFSswqdK9/Clc+hSM/SRrb9QNzt8VhrjAvSTpq12E+ZjU8rz/Lxjxc5g5IWv3/UY262u1PvnGJUnNSGMKYNXA26UKRGopPp2bzfj6x1tZu0dHOG0gfLc/tG2db2ySpLJnPia1JDPfhxGnwvsPZe3um8HgG6H33vnGJUnNUIMLYCmlPUoYh1TxFlbBXS/BLWNh/hJo1xp+sjWcsD10bZ93dJKk5sB8TGohqhbCC1fDmCuyn9t1hZ0vgq1PgtZt845OkpqlxswAk7QCUoJ/vweXPg1TZmd9+22UrfPVa9V8Y5MkSVKZmfhveOIkmPle1t7sB7D7NdBlnXzjkqRmrlEFsIjoCZwB7E62/sRBKaVxEfFzYFRK6fkSxCg1W29OhV8/BaOmZO2v9YBf7g679so3LklS82U+JlWo2ZPhydPg3fuzdo9+sOctsP4euYYlSZWiwQWwiOgPPE229sQoYBugXeHwBsAOwPeLHaDUHE1fANeNgj+Pg5oEq3WAMwbC97eANq3yjk6S1FyZj0kVqHoxjL0+292xan62o+NOF8G2p3q5oyQVUWNmgF0HvAnsCywEFtc69hxwVRHjkpqlJdVw7+tw/WiYvQhaB/x4q2yR+9U65B2dJKkCmI9JlWTyE/D4iTC9sDvSJt+GPa6DVdbLNy5JqkCNKYDtCnwvpTQ3IuruVfcZsHbxwpKan6c+yC53nFDYkH63Xtnljpv0yDcuSVJFMR+TKsGcj2DkmfD2X7N2t01gyM3u7ihJJdSYAljNMo6tDixYyVikZunD2XDJU/BIYZ3SDVaFC3eHvTaEiHxjkyRVHPMxqTmrXgIv/xae+xUsmQttOsLAC2C7M6CN24JLUik1pgA2BjgKeLCeY98Gni1KRFIzsbAKhr4Et7yQ/dy5LZy8Axy9NbR3f1VJUmmYj0nN1ZSn4fET4ItxWbvvobDHDbBq71zDkqSWojH/m34JMDwiHgX+DCRgr4g4FfgG2U5EUovw5CT41ZMwaVbWPngTOH83WLtLnlFJkloA8zGpuVkwDUaeBeN/n7VX7QNDboI+B+QblyS1MA0ugKWURkbEocBvgN8Vuq8EJgGHuuW2WoK6lzv27Q6X7AE7r59rWJKkFsJ8TGpGUoI3/ggjz4AFX0DrdrDDubD9OdC2Y97RSVKL06gLtVJK/wL+FRF9gTWBaSmlt0sSmVRGFhUud7y51uWOp+6YXe7Ytu4SxJIklZD5mNQMTH8Hhh8PH47I2r2GwJ63QfdN8o1LklqwFVqpKKU0AZhQ5FiksuTljpKkcmQ+JpWhqkUw5koYczlUL4aOq8Me18NmP3R3JEnKWYMLYBFxA7B6SulH9Rz7I/BpSums5TzHYcAPge3IdiqaDNwPXJ5SmlPrvG7ANcChQEdgFHBaSun1hsYrrawps+FiL3eUJJWRYuRjkkrkwyfhsZ/CjHey9uZHw+5XQ8ceuYYlScq0asS5BwOPfsWxR8iKVctzJlANnAvsD9wG/Ax4LCJaAUREkO1stB9wMvAtoC0wIiLWa0S80gpZXA03j4E9/5gVvzq1hfN2hYe/b/FLkpS7YuRjkopp/hfw7x/D3wZnxa/um8J3RsK+d1v8kqQy0phLIHuSzdiqz5TC8eU5KKU0tVb7yYiYDvwB2AN4giyx2wUYklIaARARo4CJwNnAKY2IWWqUMR/BeU/Au9Oztpc7SpLKTDHyMUnFkBKM/wOMPBMWToPW7WHgBTDgLGjTPu/oJEl1NKYANgPoC4ys51hfYO7ynqBO8WupFwr3SxO2g4GPlxa/Co+bFREPAodgAUwlMHMhXPEM/HV81u69Klw2BHbtlW9ckiTVsdL5mKQimPZWtsj9lMJ/ir32hL1ug24b5xuXJOkrNaYANhy4ICIeSil9trQzItYCzgMeW8EYBhXu3yzc9wfG1XPeeOCIiOiSUjK5U1GkBP94Gy59CqYtgLat4IQBcML20GGFtoiQJKmkSpWPSWqIqoXw/BXwwpWFRe7XgME3wKbfd5F7SSpzjflf/AvJZmu9GxEP8eU0+wOBhcAFjX3xiOgJXAwMTymNLXR3BybVc3rhojS6Uc+3mxFxHHAcQK9eTtvR8k2cAeePgGc/zNoDe2azvvp2zzcuSZKWoej5mKQG+nAkPHbcl4vcb3EM7HYVdDR5lKTmoMEFsJTSpIjYnqxgtTfQA/gC+Afwq5TSB4154YjoAjwAVAFHNeaxXxHfUGAowIABA9LKPp8q16IquP1FuOUFWFQN3Tpk63wdtplf3EmSylux8zFJDbBwJjx9Drw2NGv36Ad73QHr7ZpvXJKkRmnURV4ppUnAESv7ohHRkWynxz7AoJTSlFqHZ5DN8qqre63j0goZPSVb5P69wr+iwzeD83aD7h3zjUuSpIYqVj4mqQHe/Sc8fgLM+wRatYUdz4cdz4XW7fKOTJLUSE2+ylFEtAXuAwYAe6eUXq9zynhgn3oe2g+Y7PpfWhHTF8Dlz8Df38jaG3XLLnfcab1845IkSVIZmvcpPH4SvPvfWXudnWDfu7LZX5KkZqlRBbCIGAR8D+gFdKhzOKWU9lzO41sBfwKGAAemlEbXc9ow4KiIGJRSGll4XFfgIODPjYlXSgn++TZc/FRWBGvXGk7aHo7fDtq7yL0kqRla2XxM0jKkBON+ByPPhEUzoW0X2O0K2PoEiFZ5RydJWgkNLgFExE+B28gWo38HWFT3lAY8zS3A4cBlwLyIGFjr2JTCpZDDgFHAvRFxFtklj+cWnv/qhsYrfTwnu9xxxKSsvfN62ayvPvVdYCtJUjNQpHxMUn1mTIDhP4XJT2TtDfeHvW6Hrm6wJUmVoDFzYM4gm4F1dEpp8Qq+3v6F+/MLt9p+DVyUUqqJiAOBa4Fbyb7ZHAUMTil9uIKvqxakJsGfXocrn4W5i6Fre7hwNzi8n4vcS5KavWLkY5Jqq6mCF2+A534JVQuh4+ow+CbY9Lsmj5JUQRpTAOsJ/H5lkq2UUu8GnjcdOLpwkxrsvRnwi+Ew5uOsvd9GcPFgWKtzvnFJklQkK52PSarls5fh0WPg85ey9mY/hD1ugE6r5xuXJKnoGlMAe5Fs18bHSxSLtMKWVMOdL8FvnodF1bBGJ7h4D/j6xnlHJklSUZmPScWwZAGM+jWMvRZSNXTdILvcccP98o5MklQijSmAnQL8KSLeTik9VaqApMYa9zmcNRzemJq1D+8HF+wGq9VdFliSpObPfExaWR8+CY8eCzMnAAHbngq7XArtuuQdmSSphBpTAHsQ6AqMiIj5ZIvT15ZSShsULTJpORZWwY3Pwx0vQnWC9brCFUNgd/8VSpIql/mYtKIWzoSnzoLX78raPfrDPnfBugOX/ThJUkVoTAHscSCVKhCpMcZ8BOcMh/dnZttd/WRrOGMn6Nwu78gkSSop8zFpRUx4AIb/DOZ9Aq3bwY4XwA7nZD9LklqEBhfAUko/LmEcUoPMX5Lt7viHV7P2xt3hqr1gu3XyjUuSpKZgPiY10oJp8MQp8Nafs/a6O8M+d0KPfvnGJUlqco2ZASblasxHcMZjMHkWtGkFJw6AE7eH9v4rliRJUl3v3p/N+pr/ObTpCLtdCducBNEq78gkSTlo1G//iNgiIu6LiKkRUVW4/1tEbFGqAKUFS+DikfDt+7LiV7/VYdh34fSdLH5Jkloe8zFpOeZPhYe+C8O+lRW/1hsER74O255i8UuSWrAGlw8iYntgJLAAGAZ8CqwNHAQcEBG7p5ReLEmUarHGfgxnPgYTZ0LryGZ8nbwDtGudd2SSJDU98zFpOd7+Ozx+IiyYCm07w25XwdY/s/AlSWrUJZBXAOOAPVNKc5Z2RsQqwPDC8X2KG55aqoVVcN0ouPOlbKXfTXrA9XvDFmvlHZkkSbkyH5PqM//zrPD1zn1Ze/3BsO/dsOqG+cYlSSobjSmADQR+VDvZAkgpzYmIq4A/FDUytVgvfwpnPArvzYBWASdsB6fu6OWOkiRhPib9p5Tg7f8Hj58EC6dB2y4w6BrY8jhnfUmS/kNjSgrL23LbLbm1UhZVwY3Pw20vQk2CjbrB9fvA1mvnHZkkSWXDfExaat6nMPwEmPCPrN1rL9j3Lui6Qb5xSZLKUmMKYM8D50XE8DpT7jsD5wCjix2cWo7XP4PTH4N3pkEAx20LZ+wEHZz1JUlSbeZjUkrw1p/hiVNg4XRotwoMug62OAYi8o5OklSmGlNeOA94EvggIh4CPiFbdPXrQGdgUNGjU8VbUg2/HQM3vwDVCTZcDa7dGwasm3dkkiSVJfMxtWxzP4Hhx8N7w7J2731h76HQtVe+cUmSyl6DC2AppTERMRD4JbAv0B2YDowALkkpvV6aEFWp3psBP/83vPZ5NuvrJ1vDWTtDx7Z5RyZJUnkqRj4WEYcBPwS2A1YHJgP3A5fXmVXWDbgGOBToCIwCTjPnUy5Sgjf+CCNOhUUzoV1X2OMG2PwoZ31JkhpkmQWwiGgFHABMTCmNSym9BhxW55wtgN6AyZAaJCX442tw2TPZbo89V8nW+hq4Xt6RSZJUfkqQj50JfAScC0wBtgYuAgZHxM4ppZqICODBwnOeDMwonD8iIrZOKU0pwluTGmbORzD8p/D+v7L2hl+Hve+AVUweJUkNt7wZYD8AbgM2X8Y5c4C/RMSxKaW/FC0yVaTP5sFZj8HID7L2NzeFX+8BXdvnGpYkSeWs2PnYQSmlqbXaT0bEdLIdJPcAngAOBnYBhqSURgBExChgInA2cMqKvBGpUVKC8ffAk6fBolnQfjUYfCP0+5GzviRJjba8vYF/BPw+pTTpq04oHLsbOLJ4YakSPTwB9r03K36t1gFu/TrcsK/FL0mSlqOo+Vid4tdSLxTuexbuDwY+Xlr8KjxuFtmssEMaFLW0MmZ/CPfvD48cnRW/+hwIPx4P/Y+w+CVJWiHLK4BtCzzagOcZDgxY+XBUieYsgjMfheP/BTMWwu694NEfwAEb5x2ZJEnNQlPkY0sXz3+zcN8fGFfPeeOBXhHRZQVfR1q2lOC1u+AP/WHSI9ChG+z/Rzh0GHRxlyRJ0opb3iWQq5Ct+bA8MwrnSv9hzEdw2qMwZTa0bw3n7QZHbukXd5IkNUJJ87GI6AlcDAxPKY0tdHcHJtVz+vTCfTdgbj3PdRxwHECvXu7Kp0aa/QE8eix88FjW7nso7HkrdFkn37gkSRVheQWwL4ANgGeWc16vwrkSAIur4YbRcNtYSMAWa8Jv9oW+3fOOTJKkZqdk+VhhJtcDQBVw1ApFV0tKaSgwFGDAgAFpZZ9PLURK8NpQGHkmLJkLHXrAnjfD177jt6aSpKJZXgHsGbK1JP60nPN+zPKTMrUQ70yDUx+BN6ZCq4ATB8CpO0K71nlHJklSs1SSfCwiOpKt6dUHGFRnZ8cZZLO86upe67i08mZNhEePgclPZO2Nv5nN+uq8Vr5xSZIqzvIKYL8BnomIG4BzUkqLax+MiLbANcAQYNfShKjmIiX4r9fgsqdhUTX0WhVu2AcGuFyDJEkro+j5WOEx95GtGbZ3Sun1OqeMB/ap56H9gMkppf9z+aPUKKkGXrkNnj4HlsyDjqvDnrfAJoc760uSVBLLLICllEZFxBnAdcAPIuJR4IPC4Q2AvYEewBkppdEljVRlbcYCOGs4PPZ+1v52P/jVIOjSLt+4JElq7oqdj0VEK7LZZEOAA7/iMcOAoyJiUEppZOFxXYGDgD+v7HtSCzfzPXjkJzBlZNbe5NvZJY+d1sg3LklSRVveDDBSSr+JiJeAc4BvAB0LhxYATwJXppSeLlmEKnujpsDPH4FP50LX9nDlnu7wKElSMRU5H7sFOBy4DJgXEQNrHZtSuBRyGDAKuDciziK75PFcIICrV/LtqKVKNfDyLfD0L6BqPnRaM7vccZNv5R2ZJKkFWG4BDCCl9BTwVOEbw9UL3dNSStUli0xlb0k1/OZ5uOWFbKH7AevAjfvBel3zjkySpMpTxHxs/8L9+YVbbb8GLkop1UTEgcC1wK1AB7KC2OCU0ocr9AbUss14N5v19VGhTrvp92DwTdBp9WU/TpKkImlQAWyplFIN8HmJYlEzMnkWnPJvePnTbKH7U7aHU3aENq3yjkySpMq2svlYSql3A8+bDhxduEkrpqYaXr4JnjkfqhZAp7Vgr9th40PzjkyS1MI0qgAmAQx7G857AuYshnW6ZLO+duyZd1SSJEkqK9PfhkeOho+fy9qb/RAG3wgduy/7cZIklYAFMDXYvMXwq5Hw9zey9n4bwVV7wWod8o1LkiRJZaSmGl68AZ67EKoWQud1YO87YKOD8o5MktSCWQBTg7z+OZzyMLw/E9q3znZ4/P7m7lItSZKkWqa9mc36+qSwuWj/H8Me10OHbrmGJUmSBTAtU02C370MVz4LS2pg0x7w2/1hkx55RyZJkqSyUVMFY6+D534F1YugS0/Yeyj0+XrekUmSBORQAIuI9ci28B4AbEW2jfeGKaVJdc7rBlwDHFo4ZxRwWkrp9SYNuAWbvgBOfxRGTMraR2wJ5+8GHSybSpIkaakvxsG/j4LPxmbtzY+GQddBh9XyjUuSpFryKGX0Bb4NvAg8DexT94SICOBBoDdwMjADOBcYERFbp5SmNFm0LdQLH8PJD8Mnc7M1vq7ZC/bZKO+oJEmSVDaql8CYK2H0JVCzBFZZP5v1teF+eUcmSdL/kUcB7KmU0loAEXEM9RTAgIOBXYAhKaURhXNHAROBs4FTmijWFqcmwdAX4ernoDrBtuvALfvDuqvkHZkkSZLKxuevZLO+pr6Stbf8Kex+NbTvmm9ckiR9hSYvgKWUahpw2sHAx0uLX4XHzYqIB4FDsABWEnUvefzpdnDWTtC2da5hSZIkqVxUL4bRl8KYK7J1v7r2hn3vhl5D8o5MkqRlKtfVnPoD4+rpHw8cERFdUkpzmzimilb3ksfr94E9N8w7KkmSJJWNT8fCI0dla34BbHMy7Ho5tOuSb1ySJDVAuRbAugOT6umfXrjvBvxHASwijgOOA+jVq1cpY6soXvIoSZKkZapaCM9dBGOvgVQDq/WFfX8H6+2Wd2SSJDVYuRbAGi2lNBQYCjBgwICUczjNgpc8SpIkaZk+HgWPHA3T3wICtjsDdrkY2nbKOzJJkhqlXAtgM8hmedXVvdZxrYSxH8NJXvIoSZKk+iyZD89eCC/eACTovins+3tYd2DekUmStELKtQA2nvp3h+wHTHb9rxWXEtzzKlz6NFTVeMmjJEmS6pjyFDzyE5g5AaI1bH8W7PQraNMh78gkSVph5VoAGwYcFRGDUkojASKiK3AQ8OdcI2vG5i2Gcx6HB9/J2sdsA7/YxUseJUmSBCyeC0+fC6/cnLVX3zyb9bX2gHzjkiSpCHIpgEXEYYUftyvc7x8RU4GphYLXMGAUcG9EnEV2yeO5QABXN3W8leCdaXD8v+C9GdClHVy9Fxywcd5RSZIkqSxMfgIePQZmTYRWbWCH82Dg+dC6Xd6RSZJUFHnNAPt7nfathfuRwB4ppZqIOBC4tnCsA1lBbHBK6cOmC7MyDHs7m/k1fwls0gNuPwA2qm+FNUmSJLUsC2fAU2fD63dl7TW3yXZ4XHPrfOOSJKnIcimApZSiAedMB44u3LQCFlfD5c/A71/J2od8Da7cEzq1zTcuSZIk5SwlePe/4fGTYP5n2UyvgRfC9udAa5NFSVLlKdc1wLSSPpkDJzwML30CbVvBL3eHH20JsdzSoyRJkiranCnw+Inw3rCs3XM32Hso9Ng037gkSSohC2AV6JnJcPK/YfoCWKcL3HYAbLN23lFJkiQpV6kGXr0Dnj4HFs+Bdl1h96thy2MhWuUdnSRJJWUBrIKkBLe/CFc/BzUJdusFN+4LPTrlHZkkSZJyNe1NePRY+PjZrN33UBhyM6zSM9+4JElqIhbAKsS8xXDmY/A/E7L2yTvAaTtCa7/MkyRJarmqFsGYK2HM5VC9GDqvDXveAht/M+/IJElqUhbAKsCkmXDsQ/DONOjSDn6zL+zdJ++oJEmSlKuPR8Gjx8C0N7L2Fsdmlzx2WC3fuCRJyoEFsGbuiYlw6r9h9mLYqBvceVB2L0mSpBZq8Rx4+jx45RYgQbeNYe87Yf1BeUcmSVJuLIA1UzUJbn4Brh8FCdh3I7hub1ilfd6RSZIkKRcpwTv3wZM/h7kfQ6s2sP3ZMPBCaNMh7+gkScqVBbBmaM4iOOMxeLAUN1wAACAASURBVOQ9CODMneDE7aFV5B2ZJEmScjFjAjxxEkx6JGuvsyPsPRTW2DLfuCRJKhMWwJqZ92bAsQ9m913bwY37wZAN845KkiRJuahaWFjk/kqoXgQdusFuV8IWx0C4G5IkSUtZAGtGHnsffv4IzF0Mm/SAOw+E3q5hKkmS1DJNehQePxFmFrYB739ktsh9pzXzjUuSpDJkAawZSAluGgPXj87aX+8L1+4NndvlG5ckSZJyMOcjePJ0eOdvWbtHP9jrNlhv93zjkiSpjFkAK3Pzl8CZj8G/3s3W+zpnFzh+OwjX+5IkSWpZaqrg5Zvh2QthyVxo0wl2+hVsdxq0bpt3dJIklTULYGXso9lw7EMwfiqs0g5ucr0vSZKklmnyEzDiVPhiXNbe6BAYciN03SDfuCRJaiYsgJWpFz6G4x+CLxZA71XhroNh4+55RyVJkqQmNWsiPHkGTPhH1l51Qxh8I2x0UL5xSZLUzFgAK0P/bzyc/wQsqYFd14dbvg6rdcg7KkmSJDWZJfPg+Stg7LXZ7o5tOsHA82G706GNiaEkSY1lAayMVNXA5U/D3a9k7aO3hvN3gzbuYC1JktQypARv/QWeOhvmfpT1bfYD2O0qWKVnvrFJktSMWQArE7MWwokPw9OToW0ruHQwfHfzvKOSJElSk/noOXjqLPj4uay91nYw+CbouXO+cUmSVAEsgJWBd6fDMcNg0izo0RHuOAC29ws+SZKklmH6O/DMufDu/Vm705qw6+Ww+VEQXgogSVIxWADL2cgP4MT/gTmLod8acNeB0LNr3lFJkiSp5OZ/DqMuhtfugJoqaNMRBpwBA86C9iaEkiQVkwWwHP3Xq3DRSKhOsH9fuH4f6NQ276gkSZJUUkvmw4s3wAtXweI52SyvLY6BnS5ynS9JkkrEAlgOqmrg0qfh94XF7k/eAU4fCK0i37gkSZJUQlWLYNzd8PxlMPfjrK/PAbDblbC6i79KklRKFsCa2JxFcNLD8OQH0K41XLUnfHOzvKOSJElSyVQvhnG/g+cvhzkfZn1rbQe7XwO9BucbmyRJLYQFsCY0ZTYcPQzengbdOsDQA2EHZ7lLkiRVpuolMP4eGH0pzJmc9a2+eXap48bfcIF7SZKakAWwJvLSJ3Dsg/DFAtioG/z+YNhgtbyjkiRJUtFVL4E3/gijL4HZk7K+Hv2ywtcm37LwJUlSDiyANYFhb8OZj8Giath1fbj1AFi1fd5RSZIkqaiWzIPX74YXr4fZH2R93TeFnX4FmxwOrVrnG58kSS2YBbASSgluGgPXj87aP9gcfr0HtDX3kSRJqhzzv4BXboaXb4aF07K+bl+DnX4JX/uOhS9JksqABbASWVQFZw+Hf74NAVy4Oxy9NYQ7PUqSJFWGL8Znha/xf4CqBVnfOjvC9udA30O81FGSpDJiAawEZi6E4x6C5z+CTm3h5v1gzz55RyVJkqSVVlMF7w3LZnt9OOLL/j4HwPZnQ8/d/MZTkqQyZAGsyCbPgh8/AO/NgLU6w+8Pgf5r5B2VJEmSVsqsSdlMr3F3w5wPs762naHfkbDNidki95IkqWxZACuiVz+Fo4dlOz1u2iMrfq27St5RSZIkaYUsmQ/v3g/jfw+Tn/iyv9vGsPVJ0P9IaL9qfvFJkqQGswBWJI+9Dyc/DAuqsp0ebzsAurrToyRJUvNStRAmPQrv3gcTHoDFs7P+Nh2g7zeg/1GwwZ6u7yVJUjNTtgWwiFgfuAHYm2wd+eHAz1NKk3MNrB5/eBUuGgk1CQ7fDK7Y050eJUlS89ec8rGVsmg2fPAYvHMfvP8QLJn75bF1dsyKXl/7DnRYLb8YJUnSSinLAlhEdAKeABYBRwIJuBQYERFbppTm5RnfUjUJLn8G7nwpa58+EE7ZwXVPJUlS89dc8rEVUr0EPh2TFb0+eAw+eR5S9ZfH19wWNjkMNv4WdN8kvzglSVLRlGUBDDgW6AN8LaU0ASAiXgPeBX4KXJ9jbAAsrILTHoH/mQBtWsFVe8Jhrn0qSZIqR9nnYw2SEsx6Hz4dC58Vbp+O/c9ZXtEa1t0F+h4KG38TVnP7bkmSKk25FsAOBkYvTbYAUkoTI+JZ4BByTrimL4CfPAgvfQKrtIPbD4Bde+UZkSRJUtGVbz5WUwWL58DiubBkXlbMWjI365s9GWZNhNkTs/uZ7325jldt3TeFDfaGXnvB+ntA+65N/jYkSVLTKdcCWH/ggXr6xwOHN3Es/+HjOfC9/4ZJs2DdLnDPIfC11fOMSJIkqSTKNh/jvWEw7FsNP7/z2rDWgOy29gBYa7usT5IktRjlWgDrDsyop3860K2+B0TEccBxAL16lW46VveOsEZn6NQO7jkY1upSspeSJEnKU9nmY7TrCu1XhbadoW2Xwq0ztOsCXXrCqn1g1Q2/vHVcw0VaJUlq4cq1ANZoKaWhwFCAAQMGpFK9Toc2cNdB2bpfXdqV6lUkSZKan6bKx9hgLzhpZsmeXpIkVZ5yLYDNoP5vFr/qm8gmtVqHvCOQJEkqubLOxyRJkhqjVd4BfIXxZOtO1NUPeKOJY5EkSWqJzMckSVLFKNcC2DBgYET87x7UEdEb2KVwTJIkSaVlPiZJkipGuRbA7gQmAQ9ExCERcTDZLkQfAnfkGZgkSVILYT4mSZIqRlkWwFJK84AhwDvAH4E/AROBISmluXnGJkmS1BKYj0mSpEpSrovgk1KaDHwr7zgkSZJaKvMxSZJUKcpyBpgkSZIkSZJULBbAJEmSJEmSVNEsgEmSJEmSJKmiRUop7xiKLiKmAh+U+GVWB74o8Wto+RyH8uFYlAfHoTw4DuWj1GOxQUppjRI+f7NlPtaiOA7lwXEoH45FeXAcykdZ5GMVWQBrChExNqU0IO84WjrHoXw4FuXBcSgPjkP5cCwqm+NbHhyH8uA4lA/Hojw4DuWjXMbCSyAlSZIkSZJU0SyASZIkSZIkqaJZAFtxQ/MOQIDjUE4ci/LgOJQHx6F8OBaVzfEtD45DeXAcyodjUR4ch/JRFmPhGmCSJEmSJEmqaM4AkyRJkiRJUkWzACZJkiRJkqSKZgGsESJi/Yi4LyJmRcTsiLg/InrlHVeliojDIuKfEfFhRCyIiLcj4oqIWKXOed0i4q6I+CIi5kXE8IjYIq+4W4KI+HdEpIi4tE6/Y9EEIuLrEfFURMwt/C4aGxFDah13HEosInaJiEcj4vOImBMRL0XE0XXOcRyKKCLWi4jfRsSoiJhf+B3Uu57zGvS5R0SHiLgmIj4p/I0ZFRG7N8V70coxH2ta5mPly3wsX+Zj+TMfa3rNPR+zANZAEdEJeALYFDgS+BGwMTAiIjrnGVsFOxOoBs4F9gduA34GPBYRrQAiIoAHgf2Ak4FvAW3JxmW9PIKudBHxPWCrevodiyYQET8FHgBeBL4BHA78HehUOO44lFhEbAkMJ/tcjwW+CbwA3B0RPyuc4zgUX1/g28AM4On6Tmjk53432fj9EjgQ+AR4JCK2Lkn0KgrzsVyYj5Uh87F8mY/lz3wsN807H0speWvADTiV7I9/31p9GwJVwOl5x1eJN2CNevqOABIwpNA+pNAeXOucVYHpwE15v4dKuwHdgE+B7xU+90trHXMsSv/59wYWAD9fxjmOQ+nH4XJgMdClTv8oYJTjULLPvVWtn48pfL6965zToM+d7H8aE3BUrb42wNvAsLzfq7dl/jswH2v6z9x8rMxu5mO5f/7mY2VwMx/L7XNv1vmYM8Aa7mBgdEppwtKOlNJE4FmyAVaRpZSm1tP9QuG+Z+H+YODjlNKIWo+bRVZxdlyK7ypgXErpL/UccyxK72igBrh9Gec4DqXXjizhml+nfxZfzqx2HIospVTTgNMa+rkfDCwB/l+t86qAvwL7RkT7ogStUjAfa2LmY2XJfCxf5mPlwXwsB809H7MA1nD9gXH19I8H+jVxLC3ZoML9m4X7ZY1Lr4jo0iRRtQARsSvZN74nfsUpjkXp7Qq8BXw3It6LiKqImBARtcfEcSi9e4AAboqIdSNitYg4FtgTuKFwjuOQj4Z+7v2BiSmluknzeLKEum/pQtRKMh8rD+ZjOTEfKwvmY+XhHszHylXZ5mMWwBquO9l1rnVNJ5uGrBKLiJ7AxcDwlNLYQveyxgUcm6KIiHbAHcC1KaW3v+I0x6L01iVb6+Ya4EpgH+Ax4OaIOLVwjuNQYimlccAewKHAR2Sf9y3A8SmlvxZOcxzy0dDPfXnndS9yXCoe87GcmY/lx3ysbJiPlQHzsbJWtvlYm2I/oVQKhSrxA2RrfByVczgt0dlAR+CyvANp4VoBqwA/TindX+h7orDzyrnAjTnF1aJExMbAf5N9O3U82ToghwC3R8TClNKf8oxPkkrFfCx35mPlwXysDJiPaUVYAGu4GdRfIf6qqqWKJCI6kl0v3AcYlFKaUuvwssZl6XGthMi2lj+fbJHD9nWuxW4fEasBc3AsmsI0sm8cH6vT/yiwX0Ssg+PQFC4nW6/goJTS4kLf4xHRA7gxIv6C45CXhn7uM4ANlnHe9HqOqTyYj+XEfCxf5mNlxXysPJiPla+yzce8BLLhxpNdo1pXP+CNJo6lxYiItsB9wADg6yml1+ucsqxxmZxSmlviEFuCPkAH4F6yX1JLb5BtjT4D2ALHoimMb+A5jkNpbQG8VivZWmoM0ANYE8chLw393McDG0ZEp3rOWwxMQOXKfCwH5mNlwXysfJiPlQfzsfJVtvmYBbCGGwYMjIg+SzsK01x3KRxTkUVEK+BPwBDg0JTS6HpOGwb0jIhBtR7XFTgIx6VYXgEG13ODLAkbTPbLybEovX8U7vet078fMCWl9AmOQ1P4FNiysBZLbTsCC8m+rXIc8tHQz/1BoC1weK3z2gDfAR5NKS1qmnC1AszHmpj5WNkwHysf5mPlwXysfJVtPhYppWI/Z0WKiM7Aq2TXFl8AJOASsuu/t7R6XHwRcRvZ9dyXAQ/VOTwlpTSlkJQ9A6wPnEX27de5wJbAVimlD5sw5BYlIhJwWUrpgkLbsSixiAjgcWArsssg3if7g3EMcFRK6R7HofQi4jDg72SXOtxK9nfhYLIduW5IKZ3uOJRG4bOHbIen44ETgKnA1JTSyMZ87hHxV7L/eTkLmAj8DDgQ2Dml9FLTvCM1lvlY0zMfK2/mY03PfKw8mI/lp1nnYyklbw28Ab3IFtqbTXaN/T+B3nnHVak3YBJZYlvf7aJa53UHfkdW5Z9P4Q9S3vFX+q0wDpfW6XMsSv+5dyXb4eYzsqnBrwHfdxyafBz2B54k+2M/h+yb+ROA1o5DST/3r/qb8GRjP3eyhaSvJ/sGeSHwPLBH3u/RW4P+HZiPNe3nbT5Wxjfzsdw+d/OxMriZj+X2uTfbfMwZYJIkSZIkSaporgEmSZIkSZKkimYBTJIkSZIkSRXNApgkSZIkSZIqmgUwSZIkSZIkVTQLYJIkSZIkSapoFsAkSZIkSZJU0SyASWq2IiI14DapcO49S3+WJElScZiPSWouIqWUdwyStEIiYmCdrn8ArwIX1epblFJ6OSI2ArqmlF5uqvgkSZIqnfmYpOaiTd4BSNKKSimNrt2OiEXAF3X7C+e+12SBSZIktRDmY5KaCy+BlNQi1J1yHxG9C1Pyj4+IKyLi04iYExH3RkSniOgbEY9ExNyImBARR9bznFtFxLCImBERCyLi2YjYrUnfmCRJUjNhPiYpTxbAJLV05wLrAkcCvwS+A9xONn3/X8A3gNeA30dE/6UPiohtgeeA7sCxwLeAacDwiNiuKd+AJElSM2c+JqnkvARSUkv3Xkpp6beJjxS+MfwR8KOU0r0AETEWOBg4DBhfOPcaYDIwJKW0uHDeI8A44ELg0KZ7C5IkSc2a+ZikknMGmKSW7uE67bcK948s7UgpzQA+B9YHiIiOwCDg70BNRLSJiDZAAMOB3UsdtCRJUgUxH5NUcs4Ak9TSzajTXryM/g6Fn7sDrcm+WbywvieNiFYppZpiBSlJklTBzMcklZwFMElqvJlADXAL8F/1nWCyJUmSVFLmY5IaxQKYJDVSSmleRDwNbAW8ZHIlSZLUtMzHJDWWBTBJWjGnA0+RLdR6N/AJsDqwLdA6pfSLPIOTJElqAczHJDWYi+BL0gpIKb0EbE+21fZNwKPAjcAWZImYJEmSSsh8TFJjREop7xgkSZIkSZKkknEGmCRJkiRJkiqaBTBJkiRJkiRVNAtgkiRJkiRJqmgWwCRJkiRJklTRLIBJkiRJkiSpolkAkyRJkiRJ0v9n777jrKjOP45/znY6S6/LgsDSiywgioAlaqIUjRoLKpYQE0viTyEajYI1KIgtRlFjjKgxIkSwoSigAkoRFHCp0nvvLLt7z++Pc5ddlgUW9s7OLd/363WdmTNzZ567CK+zzz3nOVFNCTAREREREREREYlqSoCJiIiIiIiIiEhUUwJMRERERERERESimhJgIiIiIiIiIiIS1ZQAExERERERERGRqKYEmIiIiIiIiIiIRDUlwEREREREREREJKopASYiIiIiIiIiIlFNCTAREREREREREYlqSoCJiIiIiIiIiEhUS/A7AC/UqFHDpqen+x2GiIiIRLk5c+ZstdbW9DuOcKT+mIiIiJSFkvbHojIBlp6ezuzZs/0OQ0RERKKcMWaV3zGEK/XHREREpCyUtD+mKZAiIiIiIiIiIhLVlAATEREREREREZGopgSYiIiIiIiIiIhENSXAREREREREREQkqikBJiIiIiIiIiIiUS0qV4EUERERkfAVCATYunUrO3fuJC8vz+9wRDyRkpJCgwYNSExM9DsUERFBCTARERGRmGSM+RVwL3A6EACWAIOttV8Gz6cCTwH9gHLADOAua+380j577dq1GGNIT08nMTERY0xpbykSVqy1bNu2jbVr19K4cWO/wxEREZQAE5EoELBHv6wFGzyfv29x/zmq/TjX5m8KX3u4rdBxcfcr7jnHuvZESnRNSS4q4b1KclGoYirLzx/Kn6NEhuQEaFvL7yjCjzHmd8ALwdcjuLIYHYDywfMGmACkA3cAO4D7gMnGmA7W2rWlef6+ffvIyMggLk7VOCQ6GWOoXr06W7Zs8TsUERH/5GbD2qlQrQVUTvM7GiXARKJdbgCycyE7z20P5RXsH8wrOHco7+jrcgOQE4C8ItvcQq/i2op75Vn3ssEEVdH9/KRVcfvFJbcKnxMROZYmVWHyDX5HEV6MMenAM8Aga+0zhU5NLLTfBzgLONdaOzn4vhnACmAwcGdp41DyS6KdRjaKSEw6sA1WfAzLx8PKiXBoD3R/HLre53dkSoCJhBtrYe8h2J0Nu7KP3O7Jhn05cCDHbfflwP5Cr305sP/QkdfkxUiCKN5AXPBlDBgKthTaN3C4sfA1R1wbPKbwtug9Cr/nGM8p+nyKaSt87YmUqBtdwr52SS4LVUxl+qwQ/a6h31miR/1KfkcQlm7CTXl86TjX9AHW5ye/AKy1u4wxE4C+hCABJiIiIlFi+xKX8Pp5Aqz7Bmyg4FzNdlCupn+xFaIEmIjHDuXB9gOwdT9sC26L7m8/cGSiK5SjmuIMJMe7aUCFt0mF24rZT4qHhDhIjIP4uCP3C28TCr2Kazt8zkBc3JGJqmO94oNJrPz9uCLHxZ0TEZES6w4sAq4yxvwVaASsBEZaa/8evKY1sKCY9y4ErjfGVLTW7i2LYEVERCTMBHJh/QxYPsElvnYsLjgXlwhp50GT3nBab6iS7luYRSkBJlIK2bmwYS+s3xN87YUNwf0Ne2HjXpfUOlnlE6FKMlROLrRNgYpJUDHRnc9/VUgqtF9kWy7RJbJEREQKqRd8PQX8BVgOXAG8YIxJsNY+C1TDJcWK2h7cpgJHJcCMMQOBgQBpaf7X+ogFvXr1ok2bNrzwwgt+hxISFStW5IUXXmDAgAGAm0b43nvvcfnllx/zPUOGDGHMmDEsWFBczlZERELi0B5Y+VlwpNdHcHBbwbmUVGj8KzitD6RfCMlV/IvzOJQAEzmBg7mwehes2gUrdsKqnbAy+Fq358RFteMMVC/nXjXKQ/XyUKPIfrXyLtGVn+xKVNJKRES8EwdUAgZYa8cG274M1ga7D3j2VG9srR0FjALIzMyMukn4AwYM4I033gAgISGBhg0bctlllzF06FAqVKhQqnuXJNFTnLFjx5KYmFiqZ4ezDRs2kJqaCsDKlStp3Lgxs2bNIjMz8/A199xzD3fccYfnsfz973/n5ZdfZuXKlQC0bt2aBx54gIsvvtjzZ4uI+GL3Gjetcfl4WDMZ8g4VnKva1CW8TusD9c+CuPBPL4V/hCJlJGBh7W5YtBWytrrt4m0u6XWsKYlxBupXhLqVoG5FqFfJ7dcr1FatnLtOREQkTGwDmgGfF2n/DLjIGFMXt+pjajHvrRbc7vAuvPB2/vnn8+abb5KTk8PXX3/NLbfcwv79+3nxxReLvT4nJ8fTBFW1atVOfFEEq1OnzgmvqVixIhUrVvQ8lgYNGjBs2DCaNWtGIBDgjTfeoF+/fsyZM4d27dp5/nwREc9ZC9sWwtJxsOx/sPn7QicN1DurIOlVLSPiatFo+R2JSQELy3fA2Cz462S49L/Q5h9w9r/gtx/C09/Cx8vcNQZoVAV6NoIb2sNDPeD1PjD5elh8G0y7CcZcAc//Eu7rDgPawwWnQdtabpSXkl8iIhJmFpbwmtbFtLcCVsdy/a/k5GTq1KlDw4YNueaaa+jfvz//+9//AJgyZQrGGD7++GO6dOlCUlISEye6xTVffvllmjZtSlJSEk2bNuWVV145fM/09HQArrjiCowxh48BJkyYQKdOnUhJSaFx48bcf//9HDpU8A18r169uP3224+416OPPsrvfvc7KleuTIMGDXjqqadO+nPu2rWL3//+99StW5eUlBRatmzJu+++e/j82LFjadu2LcnJyTRs2JDHHnsMawu+MSxJHMuWLaNXr16kpKSQkZHBhx9+eFQcxhjGjBkDQOPGjQHo3Lkzxhh69eoFuCmQbdq0OfyeQCDAI488QsOGDUlOTqZt27Z88MEHh8+vXLkSYwzvv/8+v/jFLyhfvjytWrXi88+L5oSP1LdvX375y1/StGlTmjdvzmOPPUalSpWYMWNGCX+qIiJhyAZg3XSYOgj+2QzeaAvTH3TJr8QK0OwyuOhf8PtNcPU30GUwVG8Rcckv0AgwiRHZufDDJpixFmavh3mbXLH5omqWh5Y1oEWh12mpkKK/KSIiEj3GATcDFwJjCrVfBKy11m4wxowHbjTG9LTWTgUwxlQGegNvexLVCJ860neXbqZmSkoK2dlHdir+/Oc/M2LECJo2bUqlSpUYN24ct99+OyNHjuSCCy5g4sSJ/OEPf6BOnTr07t2bWbNmUatWLV555RUuueQS4uNdLYSJEydy7bXX8uyzz9KjRw9Wr17NrbfeSnZ2NsOHDz9mTCNHjmTo0KEMGjSITz75hDvvvJPu3bvTrVu3En0may2/+tWv2LFjB6+//joZGRksXbqU/fv3AzBnzhyuuOIKHnjgAa699lpmzZp1ONFVeCri8eIIBAJceumlpKamMmPGDPbv388f//jHo36Whc2cOZMuXbrw6aef0r59e5KSkoq97tlnn+Wpp57ipZdeIjMzk9GjR3PZZZcxZ84cOnTocPi6+++/n6eeeooXX3yRRx99lKuuuopVq1aVaDRZXl4e7733Hnv37uXMM88s0c9VRCRs5B2C1V/CsnGw7APYv6ngXLmaboRX037Q6HxISPEvzhDTr/USlfICLuH19Wr4di3M2QDZeUdeU6sCdKwDHWpDu9ou8VW9vD/xioiIlKGPgcnAy8aYGsDPuCL4FwA3Bq8ZD8wARhtjBuGmPN6HGxj9ZJlHHKZmzpzJW2+9xfnnn39E+5AhQ7jgggsOHw8fPpzrrrvu8Eit5s2bM2fOHIYNG0bv3r2pWdMtD1+1atUjpvw99thjDBo0iBtvdH8sp512GsOGDaN///489dRTmGN8+37BBRccftYdd9zBc889xxdffFHiBNikSZOYMWMGCxcupGXLlkDB6CuAp59+mp49ezJ06NDDn2fp0qUMGzbsiATY8eKYNGkSP/30EytWrDi8YMIzzzzD2Weffcy48n9O1atXP+7UyOHDh3PPPfdwzTXXAPDwww/z1VdfMXz4cEaPHn34urvuuovevXsD8Pjjj/Pvf/+befPm0b1792Pee/78+XTr1o2DBw9SsWJFxo0bR9u2bY95vYhI2Di0B1Z84qY3rvgYDu0uOFc5HZpd6pJe9c6CuOgsSq0EmESNnQdh6iqYvNJttx848nxGdTijAXSt7xJfdStG5KhNERGRUrHWWmNMP+AJYCiu1tci4Fpr7dvBawLGmEuA4cCLQAouIXaOtXaNJ4GVciRWWfn000+pWLEiubm55OTk0LdvX55//vkjrilcoB0gKyuLm2666Yi27t27M378+OM+a86cOcycOZNhw4YdbgsEAhw4cICNGzdSt27dYt9XtB5VvXr12Lx58wk/W765c+dSt27dw8mvorKyso4q/N69e3eGDh3K7t27qVy58gnjyMrKon79+kesFtq1a1fi4kpXoWX37t2sX7+es84666j4Pv744yPaCsdXr149gBP+nDIyMpg3bx67du1izJgx3HDDDUyZMuWIKZgiImFj/2ZYNt6N9Fo96cgi9jXbQdNg0qtm+5j45VgJMIlo2/bDp8vhwyXw7boji9U3qAznpMOZwaSXRneJiIg41trdwG3B17Gu2Q7cFHxJUI8ePRg1ahSJiYnUq1ev2AL3JV0R8lgjuPIFAgEeeughrrjiiqPO5Y+GKk7RmIwxBAKBEsVUWoU/k59xFKfoz7twfPnnThRffg03gE6dOjFr1ixGjhzJa6+9FuJoRURO0a4VwSL242DdNCD/l2QD9bsHk159oeppfkbpCyXAUNB19wAAIABJREFUJOLsyoaPl8JHS2H6GsgL/n1OiIMz6sM5jeHcdFe7KwaS2CIiIlKGypcvfzgBUlItW7Zk2rRp3HzzzYfbvvnmG1q1anX4ODExkby8I+s1nH766SxatOikn1daHTt2ZMOGDWRlZRU7Ciz/8xT2zTff0KBBAypVqlSiZ7Rs2ZJ169axZs0aGjZsCLgppcdLQOXX/Cr6cyqscuXK1KtXj2nTpnHeeecdEV/hn3eoBAKB49YtExEpE9t+giXvw9IxsOXHgvb4JEg73yW9TusNFWr7F2MYUAJMIoK1rnj9Owtd4utgrmtPiINeaXBJc7fyYpVkf+MUERERKWrQoEFcccUVdOrUiQsuuIBPP/2Ut956i7Fjxx6+Jj09nS+++IKePXuSnJxMamoqDz74IJdccgmNGjXiyiuvJCEhgQULFjBz5kyefNK7UmznnXceXbt25de//jUjR46kefPmLFu2jH379tGvXz/uvvtuOnfuzJAhQ7jmmmuYNWsWI0aM4PHHHy/xM84//3xatGjB9ddfz8iRIzlw4AB33XUXCQnH/vWkVq1alCtXjokTJ5Kenk5KSgpVqlQ56rpBgwbx4IMP0qxZMzp16sTo0aP5+uuv+f7770/p55Hv3nvv5eKLL6Zhw4bs2bOHt99+mylTpvDRRx+V6r4iIifNWti6AJaMgSXvwfasgnNJlaDxxW5qY+NfQnJl/+IMM0qASVjbdRDe/Qn+swCW7yho79YA+mXAhadBajn/4hMRERE5kX79+vH8888zfPhw/vSnP9GoUSNefPHFwwXYAUaMGMH//d//0bBhQ+rXr8/KlSu58MIL+eijj3jkkUcYPnw4CQkJNG/enAEDBpQqngEDBjBlyhRWrlxZ7Pm4uDg++eQTBg0aRP/+/dmzZw9NmjRhyJAhgBuZ9t577/HQQw/x+OOPU7t2be69997DBe9LIi4ujnHjxvHb3/6Wrl27kpaWxogRIw4Xri9OQkICzz33HA8//DBDhw7l7LPPZsqUKUddd+edd7Jnzx4GDx7Mpk2byMjI4P3336d9+/Yljq84GzdupH///mzcuJEqVarQrl07PvnkEy688MJS3VdEpESshc3z3CivJWNgx5KCcynVXMKr2a8h7TxI0MiQ4hhrI6Pg6MnIzMy0s2fP9jsMKYU1u+G1ufDuQtif49pqlocrW8FvWkOjqv7GJyIiAmCMmWOtzTzxlbHneP2xY02tk7LRs2dPWrRowcsvv+x3KFFP/6+LSKlYC5tmB0d6jYFdPxecK1cDml0GzS6Hhr0g/uialLGipP0xjQCTsDJ/M4ya46Y55tf2OjsNrm8H5zZ2Ux5FRERE5NTs2rWLxYsXHzH9UkREwogNwIbvCpJee1YXnKtQB5peBs0vhwZnQ5xSOidDPy0JC4u2wlPTYdIKd5wQB5dmwMDTodWxFzkSERERkZNQpUoVNm7c6HcYIiJSWCAP1k93Ca+l78PedQXnKtZ3UxubXw71zoS4eP/ijHBKgImvVu+Ckd/CuEVucdZyCXBtW7i5I9Qr2SJCIiIiIiIiIpElkAdrv3JJr2VjYV+hLycqpbmEV/PLoW5XMJoKFQphnQAzxvwKuBc4HQgAS4DB1tovfQ1MSm3HAXjmO3hrPuQEIDHOJb5u7ww1K/gdnYiIiIiIiEiI2QCsmw6L/+MSX/s3FZyr0qQg6VU7E4zxL84oFbYJMGPM74AXgq9HgDigA1Dez7ikdKyFMVnw+Dew/QAY4LIWcNcZkHb0KtYiIiISpay1GHXuJYpF42JjInIKrIWNM2Hxu7D4v0dOb6zaFDKudIXsa3VQ0stjYZkAM8akA88Ag6y1zxQ6NdGXgCQklmyDBybDd8G/72c0gCE9oKVqfImIiMSUxMREDhw4QPny+l5ToldOTg4JCWH565aIeM1a2DwvmPR6F3avLDhXuRFk/Ma9anVU0qsMheu/yDfhpjy+5HcgUnoHc+G57+Dl7yE3ANXLwQNnw6Ut9HddREQkFtWqVYt169ZRv359ypUrp5FgEnUCgQCbNm2iShVNcRCJKVsXuumNi9+FHUsL2ivWg+ZXuqRX3a76Rdgn4ZoA6w4sAq4yxvwVaASsBEZaa//uZ2BycpZsgzs/hayt7vjaNjD4LKia4m9cIiIi4p/KlSsDsH79enJycnyORsQbFSpUoEaNGn6HISJe276kYKTXtoUF7eVruamNLX4D9burkH0YCNcEWL3g6yngL8By4ArgBWNMgrX22aJvMMYMBAYCpKWllWGoUhxrYfR8eOQryM6D9Crw9IXQqa7fkYmIiEg4qFy58uFEmIiISETZvQoWBUd6bZ5b0J5SDZr92o30atgT4sI15RKbwvVPIw6oBAyw1o4Ntn0ZrA12H3BUAsxaOwoYBZCZmamKkz7afgAGT4LPf3bHV7SCoT2hQpK/cYmIiIiIiIickv1bYcl7kPUWrJ9W0J5UGZpd6pJeaedDfKJ/McpxhWsCbBvQDPi8SPtnwEXGmLrW2g1lH5acyKz18IePYfM+qJwEj58HvZv7HZWIiIiIiIjISTq0F5aPd0mvVZ9BINe1J5SD0/pCi6sg/UJIUI2fSBCuCbCFwBl+ByEn56358NAUyAlAZl149iJooJkNIiIiIiIiEinyclyyK+stWPYB5O537SYeGv8SWl7rkl9JFf2NU05auCbAxgE3AxcCYwq1XwSs1eiv8JIbcImv0fPd8c0d4C9nQ4Jq/ImIiIiIiEi4swFYNx0WvQ2L/wsHtxWcq3emS3o1vwLK1/QvRim1cE2AfQxMBl42xtQAfsYVwb8AuNHPwORIe7Lhtk9g6ipIjoe/nQeXtfQ7KhEREREREZET2DLfjfRa9A7sWV3QXr2VS3q1uBqqNPYvPgmpsEyAWWutMaYf8AQwFEgFFgHXWmvf9jU4OWzTPrjhf5C1FaqVg1d7a5VHERERERERCWO7V0HWO7DoLdi6oKC9UkOX8Gp5LdRoC8b4F6N4IiwTYADW2t3AbcGXhJnVu+DacW7bpCr8qy80qup3VCIiIiIiIiJFZO+GJWPgp3/D2qkF7SnV3NTGltdC/bPAqI5PNAvbBJiEryXbXPJr8z5oWwv+3c+NABMREREREREJC4FcWPU5LPw3LP8f5B507Qkproh9y2vdCo7xSf7GKWVGCTA5KYu3wtVjYdsBOKO+m/ZYKdnvqERERERERCTmWQub50HWm5D1NuzfVHCuYS9oeR00/zUkV/EtRPGPEmBSYku2FSS/ejaCUZdAiv4PEhERERERET/tWeeK2We9eWRdr9QMaHUdtOoPlRv5F5+EBaUvpERW7IBrgsmvHmlKfomIiIiIiIiPDu2FZePgpzdh1STAuvaU6q6YfavroE5nFbOXw5TCkBPauBf6j4Mt+6F7Q3ilt5JfIiIikcoY0wuYXMypXdbaqoWuSwWeAvoB5YAZwF3W2vllEaeIiMhRAnmwZrIrZr90LOTsc+3xSdCkt0t6Nf6l6npJsZTGkOPaedAlv9bugY51lPwSERGJIncCswod5+bvGGMMMAFIB+4AdgD3AZONMR2stWvLME4REYl125fAwn+5xNfedQXt9c6EVte7lRzLVfMtPIkMSmXIMR3MhZvHw9Lt0Lw6/KsvlE/0OyoREREJkSxr7bfHONcHOAs411o7GcAYMwNYAQzGJc9ERES8c2gPLP4vLHgd1k8raK/S2CW9WvaH1Kb+xScRRwkwKZa1MHgSzN4AdSvCm/2gaorfUYmIiEgZ6QOsz09+AVhrdxljJgB9UQJMRES8YAOwZiosfB2WvA+5+117YgVofiW0GQD1z1ZdLzklSoBJsZ75Dj5YDBUS4Z99oE5FvyMSERGREHvLGFMD2AlMBO611q4OnmsNLCjmPQuB640xFa21e8soThERiXa7VsLCN+CnN2DXioL2Bj2g9Y3Q/HJI0i+lUjpKgMlRPl7qEmBxBp7/JbSq6XdEIiIiEkK7gBHAVGA30BH4CzDDGNPRWrsZqAasLOa924PbVOCoBJgxZiAwECAtLS3kgYuISBTJ2e8K2S98HVZ/WdBeqSG0vgFaD4Cqp/kWnkQfJcDkCEu2wT2fu/2/dIfzGvsbj4iIiISWtXYuMLdQ01RjzFfATFzB+7+W4t6jgFEAmZmZtjRxiohIFLIWNnzr6notfhcO7XbtCSnQ9DKX9Eo7F+LifQ1TopMSYHLY7mwY+CHsy4G+GXBLR78jEhERkbJgrf3eGLME6BJs2oEb5VVUtULnRURESmbvBreC48J/wfZFBe11u7opjhm/gZSqvoUnsUEJMAFcIn7Q57BiJ7SsAcPOU11BERGRGLYQuKCY9lbAatX/EhGREwrkwcpPYf6rsHwC2DzXXqEOtLzOFbSv3srXECW2KAEmAIyeD58uh0pJ8PLFUC7R74hERESkrBhjMoEMYEywaTxwozGmp7V2avCaykBv4G1/ohQRkYiwayUs+Kd77V3n2uIS4LRLoc1N0PgidyxSxvR/nZC1BR75yu0/cR400shTERGRqGWMGQ0sx9UByy+Cfx+wDngueNl4YAYw2hgzCDfl8T7AAE+WdcwiIhLm8g7Bsg/caK9VnwPBMpCpzaDNLdD6ejfyS8RHSoDFuAM5cNsnkJ0HV7eB3s39jkhEREQ8thC4GvgTUB7YCIwFHrLWbgWw1gaMMZcAw4EXgRRcQuwca+0aX6IWEZHwsy0L5r8GP70BB7a6tvhkaH45tP0tNOih2joSNpQAi3FPToflO6BZNXioh9/RiIiIiNestU8AT5Tguu3ATcGXiIiIk7MflrwHP74C66cVtNds55JeLa+FlOLWURHxlxJgMWz6GvjnPEiIg5EXqO6XiIiIiIiIHMOm790Ux6y34NBu15ZYEVpcDe1+C7UzNdpLwpoSYDFqT7Zb9RHgjs7Qtra/8YiIiIiIiEiYObTHJbx+fAU2f1/QXvcMN9or40pIquhffCInQQmwGPW3abB2D7StBbd19jsaERERERERCRub58EPL7nkV85e15ZSDVpdB21vgRpt/I1P5BQoARaDZq2H0fMhMQ5G/AIS4/2OSERERERERHyVsx8W/xd+fAk2fFfQ3qAHtPsdNLsMElL8i0+klJQAizGH8uC+L9z+rZmQUcPfeERERERERMRH27Lgx5dh4RuQvdO1JVeF1jdAu4FQvZW/8YmEiBJgMealObB0OzSuCrdr6qOIiIiIiEjsyc2GZePcNMe1Uwva63aFdre62l6J5f2LT8QDSoDFkNW74IWZbv+J8yBFf/oiIiIiIiKxY+fP8OMoWPBPOLDFtSVWgJb93TTH2h39jU/EQ0qBxJBHv4bsPLi0BXRr4Hc0IiIiIiIi4rlALiz/0NX2WjmxoL1mO2j/e2hxDSRX9i8+kTKiBFiM+GoVTFwOFRLhvu5+RyMiIiIiIiKe2rvejfaa/yrsXefaElIg4zdummPdrmCMvzGKlCElwGLAoTwYEpzWfWdXqF3B33hERERERETEA9bCum9g7guwbKwb/QWQmgHtb4VW10O5av7GKOITJcBiwJs/wvId0KQq3NTB72hEREREREQkpHL2QdZbMO/vsOVH12biofnl0P4P0LCXRntJzFMCLMrtyobngoXvHzgbkuL9jUdERERERERCZMcy+OFFV9Q+e5drK18L2g10Re0rqfizSD7PEmDGmDpAGpBS9Jy19iuvnitHemk27DwIZ9SHcxv7HY2IiIiEgvpZIiIxzAZgxSdutNeKTwra63aDjrdDs19DQrJ/8YmEqZAnwIwx9YE3gZ7FnQYsoHFIZWDDHnhtrtu/r7tGvIqIiEQ69bNERGLYge2w8HWY9yLs+tm1JaRAxtXQ8Tao3cnf+ETCnBcjwP4BtAUGA/OBbA+eISXw9LeQnQcXN4MOdfyORkREREJA/SwRkVizaa4b7bXoLcg96Noqp0OHP0Cbm6BcdV/DE4kUXiTAzgbutNa+6cG9pYSW74AxWZAQB4O6+R2NiIiIhIj6WSIisSDvECx53yW+1k8raE+/EDrcBo1/BXEa8CtyMrxIgB0ANntwXzkJz30HAQtXtoLGqX5HIyIiIiGifpaISDTbvwV+HOUSX/s2uLakytDmRreaY7Xm/sYnEsG8SIC9AlwHTPTg3lICy7bD+CWQGAe3d/E7GhEREQkh9bNERKLRlvnw/bOQNRrygrPbq7eCjndAy/6QVNHf+ESigBcJsHXAdcaYL4BPgO1FL7DW/tOD50rQs8HRX1e3hoaV/Y5GREREQkj9LBGRaGED8PNH8P0zsPrLgvYmF0PHP0Kj87WSmUgIeZEAeym4TQfOKea8BdQx88jS7TAhOPrrts5+RyMiIiIhpn6WiEikO7QHFrwOc5+DnctdW2IFaH2jG/GlaY4invAiAdbYg3tKCb04y/V8f9Ma6mv0l4iISLRRP0tEJFLt/BnmPg8LXnNJMIDKjaDjnW41x5Sq/sYnEuVCngCz1q4K9T2lZNbudrW/4g3cmul3NCIiIhJq6meJiEQYa2HNFFffa/l43HAFoEEPOP2PcFofiPNiXIqIFOXZ3zRjTBugJ1ANV59iirV2oVfPE3h1LuQGoF+Gan+JiIhEM/WzRETCXO5BWPSOq++15UfXFp8ELa529b1qd/Q3PpEYFPIEmDEmAfgXcDVQuGKfNca8DQyw1uaF+rmxbvsBeGeB27+1k7+xiIiIiDfUzxIRCXP7N8Pcv8MP/4ADW1xb+VrQ/g/Q/laoUNvf+ERiWJwH93wIuBJ4EFenolxw+yDwm+BWQuyNH+BgLpyTDi1r+h2NiIiIeMSTfpYx5lNjjDXGPFqkPdUY86oxZqsxZp8xZpIxpm3pPoKISBTatgg+Gwij0uDbh13yq1ZHuOgN+O1qOPMhJb9EfObFFMj+wKPW2scKta0CHjPGxAM34jpvEiIHc10CDOD3qv0lIiISzULezzLGXA20L6bdABNwK07eAewA7gMmG2M6WGvXntInEBGJFtbC2q9g9nD4+cOC9tP6QKf/c3W+jDn2+0WkTHmRAKsHTD/GuenA/R48M6aNWwQ7DkK7WtClnt/RiIiIiIdC2s8yxqQCI4G7gLeLnO4DnAWca62dHLx+BrACGAzceTLPEhGJGoFcWDIGZo+ATbNdW0IKtLoBOt0F1TL8jU9EiuVFAmw9rrM0qZhzZwbPS4hYC6/Pc/s3ddQXDCIiIlEu1P2sYcACa+07wRpihfUB1ucnvwCstbuMMROAvigBJiKx5tAemP+qW9Fxd3BR3nI1oMPt0OEPUF61aETCmRcJsLeA+40xgeD+BqAOcBXuW8lhHjwzZk1fC4u3Qa0KcHEzv6MRERERj4Wsn2WM6Q5cTzHTH4NaAwuKaV8IXG+MqWit3XsSsYuIRKY9a+H752D+KMje5dpSm7tpjq2uh8Ry/sYnIiXiRQJsCNAEGBrcz2eAd4CHPXhmzMof/dW/LSTF+xuLiIiIeG4IIehnGWOSgJeB4dbaxce4rBqwspj27cFtKnBEAswYMxAYCJCWllaSUEREwtfmH2DOCFj0jpv2CK6uV6e74bRLwHixppyIeCXkCTBrbS5wjTHmMaAHrvO0HfjKWrsw1M+LZat3waSfXeLrWq3HJCIiEvVC2M8ajFtB8rETXXiS8Y0CRgFkZmbaUN5bRKRMWAsrJ7r6XquDs81NHDS/EjLvhrpd/I1PRE6ZFyPAAAh2wpTw8tDo+WCBPs2hRnm/oxEREZGyUpp+ljEmDTdd8hYg2RiTXOh0sjGmKrAHt+pjajG3qBbc7jiV54uIhKW8HFj8LswaBluDs78TK0DbW+D0P0KVxv7GJyKlFpIEWLAjtcFamxPcPy5r7epQPDeWZefCez+5/f7t/I1FREREvONBP6sJkAKMLubcPcFXR1yC7YJirmkFrFb9LxGJCjn7Yf5rMHs47An+81mhrkt6tRsIKcV9DyAikShUI8BWAN2AmbhaESca8q5qVaU0cTlsPwCtakCH2n5HIyIiIh4KdT9rHnBOMe2TcUmx14BlwHjgRmNMT2vtVABjTGWgN1B0xUgRkchyYDvMewHmPg8Htrq21Azo8mdoeS3EJ/kbn4iEXKgSYDcBywvtq+aDx96a77bXtAVj/I1FREREPBXSfpa1dicwpWi7cR2KVdbaKcHj8cAMYLQxZhBuyuN9uIL7T5YmBhER3+xeA9+PhB9HQc4+11anC3S5F5r2VWF7kSgWkgSYtfaNQvv/CsU95diWbYdv10H5ROiX4Xc0IiIi4iW/+lnW2oAx5hJgOPAibtrkDOAca+2asopDRCQktmXBrCcha3TBio7pF7rEV4OeGlUgEgNCXgTfGPMl8Adr7aJizjUHXrLWnhvq58aSt4M1Gfs0h0rJx79WREREooeX/Sxr7VG//Vlrt+NGnd10KvcUEfHd+m9h5t9g+Qfu2MRBxlXQeTDU7uhvbCJSprxYBbIXUPkY5yoBPT14Zsw4lAdjs9z+NW38jUVERETKXC/UzxIROT5rYeWnMHMYrJ3q2uKToc2NkHkPVD3N3/hExBdeJMDg2LUpTgNOacUgY8ynwIXAY9baB041sEj35QrYcRAyqkM7Fb8XERGJRSHvZ4mIRIVALix+D2YNgy0/uLakytDhNreqYwX9AiUSy0KSADPG3AjcGDy0wChjzJ4il5UD2gBfnML9rwbalyrIKPF+cPTX5a00TV1ERCQWeN3PEhGJeLnZsPBfLvG1a4Vrq1AHOv0ftPsdJB9r4KyIxJJQjQALAHnBfVPkON824B/AsJO5sTEmFRgJ3EWML7m9bT98uRLijYrfi4iIxBDP+lkiIhEtZx/8+ArMfgr2rndtqc0gcxC0ug4SUvyNT0TCSihXgXwDwBgzGfh9ccVZT9EwYIG19h1jTEwnwD5YDLkBODcdalXwOxoREREpCx73s0REIk/2bpj3d5jzNBzY6tpqtoMuf4Hml0NcvL/xiUhYCnkNMGvtOaG6lzGmO3A9mv4IwJhC0x9FREQk9oSynyUiEnEObIPvn4W5z0P2TtdWpwuc8QA0uUQ1YkTkuLwqgo8xpj2QARw17tRa++8SvD8JeBkYbq1dXILrBwIDAdLS0k463nC3aCss3AJVkuH8xn5HIyIiIn4qbT9LRCSi7NsIs5+GH1500x4BGvSErvdDo/OV+BKREgl5AswYUxX4CDgjvym4LbxiUUk6ZoNxBV0fK8lzrbWjgFEAmZmZx1odKWJ9EEwB9m4OyZ6lLUVERCSchbCfJSIS/navhllPwYJXIfega0u/yCW+GnT3NzYRiThepFIeB6oDPYCvgUuBXcBNQDfgqhPdwBiTBtwP3AIkG2OSC51ODnb+9lhrixaAjUrWwvglbr+Pit+LiIjEslL3s0REwt6OZTDzb/DTGxDIdW1N+7nEV51Mf2MTkYgV58E9L8R1zr4NHq+11k6x1l4PTAL+WIJ7NMEN6R8N7Cj0ArgnuN82lEGHs7kbYe1uqFMROtfzOxoRERHxUSj6WSIi4WlbFnx0LbyeAQteAxuAFlfDDfOh7zglv0SkVLwYAVYXWGGtzTPGHAQqFTo3FvhPCe4xDyiuyOtkXFLsNWBZaQONFPmjvy5pBnGa3i4iIhLLQtHPEhEJL9t+ghmPwOJ3AQtxCdB6AHS5F1Kb+R2diEQJLxJgG4Fqwf1VuOH4U4LHTUtyA2vtzkLvOcy44oarrLVHnYtWeQH4MJgA66vpjyIiIrGu1P0sEZGwsXUhfPsILP4vLvGVCG1vdomvyo38jk5EoowXCbBvcIVZPwDeBB4yxqQDucANwHgPnhm1vl0HW/ZDoyrQtpbf0YiIiIjP1M8Skci3dYEb8bXkPcBCfBK0yU98pfkdnYhEKS8SYEOB/EpVT+EKtf4GKI/rlN1xqje21sbcBMDxwdUf+2RodV8RERHxrp8lIuK5LfPh24dhyRh3HJ8EbW4JJr4a+hubiES9kCfArLXLgeXB/Rzg7uBLTlJuACYud/u9NfVdREQk5qmfJSIRacuPMONhWPq+O45PgrYDocufoVIDf2MTkZgR0gSYMSYJV5tigLVWQ/BLaeY62HEQmlSF5tX9jkZERET8pH6WiESczT+4EV9Lx7rj+GRoNxA6/xkq1fc3NhGJOSFNgFlrDxljcoGDobxvrPo0OPrroqaa/igiIhLr1M8SkYixeZ4b8bVsnDuOT4Z2v3MjvirWO/57RUQ84kUNsP8BlwOfeXDvmBGw8Okyt3/Raf7GIiIiImFD/SwRCV9bF8L0hwqmOiakuMRX58FKfImI77xIgH0CPGeMGYPrpG0AbOELrLVfevDcqDJvI2zaB/UqQrvafkcjIiIiYUL9LBEJP9uXwIwhsOg/uFUdk6H974OJr7p+RyciAniTAAum+7ks+MpnARPcxnvw3Kii6Y8iIiJSDPWzRCR87Frhpjr+9G+wAYhLdDW+uv5FI75EJOx4kQA7lyLfRMrJsYWnPzb1NxYREREJK+pniYj/dq+B7x6FBf+EQC6YeGh7C5zxAFRu5Hd0IiLFCnkCzFo7JdT3jDWLtsKqXVC9HGRqxLCIiIgEqZ8lIr7auwG+exzmj4K8Q2DioNX10O1BqKrCxSIS3uJCfUNjzM/GmPbHONfGGPNzqJ8ZbSatcNvzGkN8yP+EREREJFKpnyUivti/GabcDa81gXkvQF4OZFwFNyyEX76h5JeIRAQvpkCmA8nHOJcCaEzsCXwRTICd38TfOERERCTspKN+loiUlQPbYfZwmPsc5OxzbU0vhTOHQs22/sYmInKSvBpfdKzaFJnATo+eGRW27ncrQCbFQ/eGfkcjIiIiYahU/SxjzIXGmC+NMRuNMdnGmLXGmP8aY1oVuS7VGPOqMWarMWafMWaSMUa/8YrEgkN7YPpQeLUxzHzCJb+aXAz950DfsUp+iUhECskIMGPMXcBdwUMLTDDGHCpyWTmgGvCfUDwzWk1e6X6A3RrwDSbyAAAgAElEQVRAhSS/oxERERG/edDPqgbMAV4EtgBpwL3At8aYttbaVcYYA0zAjTi7A9gB3AdMNsZ0sNauLd2nEpGwlHsQfviHq/N1YKtra/QLOPNhqHeGv7GJiJRSqKZA/gx8Edy/AZiN61AVlg38BLwaomdGpS8K1f8SERERIcT9LGvtO8A7hduMMTOBRcDlwAigD3AWcK61dnLwmhnACmAwcOcpfhYRCUeBXFj4BswYCnvWuLZ6Z0L3x6FhT39jExEJkZAkwKy1HwAfALgvDHnYWrsiFPeOJYfy4KtVbv9cJcBERESEMutnbQtuc4PbPsD6/ORXMI5dxpgJQF+UABOJDjYAS96HaX+FHYtdW812cNZjbsqj+zdHRCQqhLwIvrX2xlDfM1bMXAf7ciCjOjSs7Hc0IiIiEm5C2c8yxsQD8bjC+X8DNlIwMqw1sKCYty0ErjfGVLTW7g1VLCJSxqyFVZ/B13+Bzd+7tipN4KxHoMVVYLQUvYhEHy9WgcQY0wS4EldTIqXIaWutvdmL50Y6TX8UERGREwlhP+s7oFNwfxluuuPm4HE1YGUx79ke3KYCSoCJRKL138I398GaKe64Ql3o9iC0uRniE30NTUTESyFPgBlj+gH/xa0wuRlXk6KwY61cFPOmrHTbc9J9DEJERETCVoj7WdcBlYEmwD3A58aY7tbalaWIbyAwECAtLe1UbyMiXti6AL65H5aPd8cpqdD5Xuh4OySW9zc2EZEy4MUIsEeAKcC11tqiBVrlGNbshp93QqUk6FjH72hEREQkTIWsn2WtzQrufmeM+QQ34ute4Fbcqo+pxbytWnC74xj3HAWMAsjMzNSXniLhYOfPMP0hyHoLsJBQHjrdBZn3QEpVv6MTESkzXiTAmgB3K/l1cvKL35/ZEBLj/Y1FREREwpYn/Sxr7U5jzDKgabBpIXBBMZe2Alar/pdIBNi/GWY8Aj++DIEciEuEdr+DM+6HCvrGXURijxcJsEVAdQ/uG9XyE2A9G/kbh4iIiIQ1T/pZxpjaQAvgrWDTeOBGY0xPa+3U4DWVgd7A26F+voiEUM4+mP00zHoScvYCBlpdD2cOgSoqNiwiscuLBNhg4BljzHfW2p89uH/UyQ3A9DVu/2yVyxAREZFjK3U/yxgzDvge+BHYDTQH7gJygRHBy8YDM4DRxphBuCmP9wEGeLJUn0BEvJGXAwv+CTOGwL6Nrq3JxXD236BGG19DExEJB14kwIbgvpnMMsYspWC1oHzWWtvTg+dGrHkbYfchaFwV0qr4HY2IiIiEsSGUvp/1LW4VybuBJGANrq7YE/kF8K21AWPMJcBw4EXcapMzgHOstWtC8klEJDSshWX/g6/vhR1LXFudztDjSWjYy9fQRETCiRcJsDxgsQf3jVr50x97aPqjiIiIHF+p+1nW2mHAsBJctx24KfgSkXC0bhp8NRjWT3fHVZtC98eh+eVgjL+xiYiEmZAnwKy1vUJ9z2j31Wq37aHpjyIiInIc6meJCADbsuDr+2D5B+64XE3o9hC0Gwjxif7GJiISprwYASYnYedB+GETJMZBtwZ+RyMiIiIiImFr73qYPgQWvAY2AIkVoNPd0PkeSKrkd3QiImEtzoubGmPqG2OeNsbMNsasMMa0Cbb/yRjT1YtnRqoZayFg4fS6UCHJ72hEREQk3KmfJRKDsnfDNw/Aa01h/iuAgfa3ws3L4KyhSn6JiJRAyEeAGWNaA1/jalTMADriCqwCNAK6ANeE+rmRasZatz2rob9xiIiISPhTP0skxuTlwI8vw4yhcGCra2t2mavzVS3D39hERCKMF1MgRwBZwIXAQeBQoXPTKUHR1VgyPbiOkqY/ioiISAmonyUSC6yF5RNcgfsdwXUv6nd3KzvW6+ZvbCIiEcqLBFh34Gpr7V5jTHyRc5uAOh48MyJt2QdLt0NKAnTQT0VEREROTP0skWi36XuYejesmeKOU5vB2U9C075a2VFEpBS8SIAFjnOuBnDAg2dGpPzpj53rQVLRLqyIiIjI0dTPEolWe9bCN/fDT28CFlKquZUd298K8SoWLCJSWl4kwGYCNwITijl3JTDNg2dGpPwE2Jma/igiIiIlo36WSLQ5tAdmPQmzR0DuAZfs6nAHnHE/pKT6HZ2ISNTwIgH2CDDJGPMZ8DZggfONMX8ELgV6ePDMiHS4/pcK4IuIiEjJqJ8lEi0CubDgnzDtQdi/ybU1vwLO/htUbeJvbCIiUSjkCTBr7VRjTD/gGeCfwea/ASuBftba70L9zEi0fg+s3AUVk6BtLb+jERERkUigfpZIlFjxKUy9B7YtdMd1z4CeI6D+mf7GJSISxbwYAYa19iPgI2NMU6AWsM1au9iLZ0Wq/OmPXepBQpy/sYiIiEjkUD9LJIJtme8SX6s+c8eV092Ir4wrVeBeRMRjniTA8llrlwHLvHxGpJqh6Y8iIiJSCupniUSQfZtg2gNuyqMNQHIV6Ho/dLwDElL8jk5EJCaEPAFmjBkJ1LDWXlfMuTeBjdbaQaF+bqSZud5tz6jvbxwiIiISOdTPEokwudnw/TPw3WOu2H1cArT/g1vdsXwNv6MTEYkpXky+6wN8doxzE4F+HjwzomzaB6t2QYVEaFXT72hEREQkgqifJRIJrIWl4+BfreDre13yq8klcMMCOO95Jb9ERHzgxRTI+sDqY5xbGzwf02atc9vT66r+l4iIiJwU9bNEwt2WH2Hyn2DNZHdcvRX0GgnpF/gbl4hIjPMiAbYDaApMLeZcU2CvB8+MKPnTHzvX8zcOERERiTjqZ4mEq/1bYNpfYf4rrs5XSjU4cyi0v9VNfRQREV958S/xJOABY8yH1tpN+Y3GmNrAX4DPPXhmRJkVTIB10Xe0IiIicnLUzxIJN3mHYO4L8O3DkL0LTLwrbt9tCJSr5nd0IiIS5EUC7K/ALGCpMeZDCobjXwIcBB7w4JkRY3c2ZG2BxDjoUNvvaERERCTCqJ8lEi6shZ8/gql3w44lri39Iuj1NFRv6W9sIiJylJAnwKy1K40xnYGHgV8A1YGtwDjgIWvtqlA/M5LM2QAWaFMLyiX6HY2IiIhEEvWzRMLE1oUw5f9gVXBNitQMl/hq8it/4xIRkWPyZDK6tXYlcL0X9450mv4oIiIipaF+loiPDmyD6Q/BDy+BzYPkqtDtIehwG8Tr220RkXCmaoxlLH8FyC4qgC8iIiIiEhkCufDjKJj2ABzcASYO2v8eznwYytfwOzoRESkBTxJgxpiewNVAGpBS5LS11p7nxXPDXXYu/BAsV5upBJiIiIicAvWzRMrY2q/hyztgyw/uOO086DUSarb1Ny4RETkpIU+AGWN+B/wD2A4sAbKLXhLqZ0aKBVsgOw+aV4eqRburIiIiIiegfpZIGdqzDr4aBIvecceVG7k6X00vBaO/aiIikcaLEWB3A28DN1lrD3lw/4g1d4Pbnl7H3zhEREQkYqmfJeK13GyYMxK+exRy9kFCCnT+M3QeDInl/Y5OREROkRcJsPrA6+qUHe37jW7bUQkwEREROTXqZ4l46eePYcqfYMdSd9zsMug5Aqqk+xqWiIiUXpwH95wDNPHgvhHv8Aiwuv7GISIiIhGr1P0sY8zlxpj/GWPWGGMOGGMWG2OeMMZUKnJdqjHmVWPMVmPMPmPMJGOMih5JdNq5HMb1hnEXu+RXtRbw68+gz/tKfomIRAkvRoDdCbxljFlsrf3Kg/tHpI17Yf1eqJQETav5HY2IiIhEqFD0s+4B1gH3AWuBDsAQ4BxjzJnW2oAxxgATgHTgDmBH8PrJxpgO1tq1pfsYImEiZx989zjMHg55hyCpEnQbAh3vgPhEv6MTEZEQ8iIBNgGojOsg7cd1mAqz1tpGHjw3rH0fHP3VoQ7EqWamiIiInJpQ9LN6W2u3FDqeYozZDrwB9AK+BPoAZwHnWmsnAxhjZgArgMG4RJxI5LIWFv8Xpt4De4P53NY3wNl/gwqqVyIiEo28SIB9AVgP7hvR5gbrf6kAvoiIiJRCqftZRZJf+WYFt/WD2z7A+vzkV/B9u4wxE4C+KAEmkWzLfJh8J6yZ4o5rd4Jzn4d63XwNS0REvBXyBJi1dkCo7xkN8keAdVT9LxERETlFHvazega3WcFta2BBMdctBK43xlS01u71KBYRbxzcAdMfgnkvgs2DlOpw9hPQ5iaIi/c7OhER8ZgXI8CkiEN5MH+z29cKkCIiIhJOjDH1gYeBSdba2cHmasDKYi7fHtymAkclwIwxA4GBAGlpaSGPVeSU2AAsfAO++jMc2AImDjrcDmc9DCmpfkcnIiJlxItVIDHGtDXGjDHGbDHG5Aa3/y3pykElXZ0oUizaCtl5cFoqVE3xOxoRERGJZKXtZxW5V0XgAyAXuLG0sVlrR1lrM621mTVr1izt7URKb/M8+M/ZMPEml/xq0AOumwvnPa/kl4hIjAn5CDBjTGdgKnAAGA9sBOoAvYGLjTE9rLVzTnCbE65OFOq4vTQnf/qjRn+JiIhIKYSon5V/r3K4ovpNgJ5FVnbcgRvlVVS1QudFwlf2Lpj2IMx7wY0Aq1AHeo6AFleD0YpUIiKxyIspkE/gakacZ63dk98YHL01KXj+ghPcoySrE0WMecEC+B2UABMREZHSCUU/C2NMIjAGyAR+Ya2dX+SShce4Tytgtep/SdiyFha97VZ33LfRTXc8/Y9w5lBIruJ3dCIi4iMvEmBnANcV7pQBWGv3GGOG4ZJYx1XC1YkiRn79rw61/5+9O4+zuqofP/56DzPsgqwiCIyKirgbLoW54N7XLb9paZHmlppLZVb4bTHN0rTMNcNMSy37mS1amSvuWG5oIpoCgooKCrLIMgxzfn98LjCMAwxwZz537ryej8enz+dzPufe+773kPfM+55zPvnGIUmSWr317mdFRAVwKzASOCSl9GQj1e4EvhQRe6WUHi48rhvZSLPfred7kJrH+y/BA19ZcXfH/p+Afa+FvjvkGpYkqTQ0RwJsTbfmXtdbdze8O1GrMG8xTJoN7dvBVr3zjkaSJLVyxehnXQMcBVwEfBgRu9e79mZhKuSdwDjglog4l2zK42gggJ+sddRSc6qZD+MugGcvh7pa6NQb9vwJbHNcNgJMkiSaZxH8fwHnNVywPiK6AN8CGvuVcbVWcXeiVmHZ6K+te2dJMEmSpPVQjH7WwYX9/5EluepvJwEU1ls9BLgPuBb4M7AU2Cel9Mb6vw2pCFKCV26HG4fC05dC3VLY4VT40iuw7ZdMfkmSVtIcI8DOAx4CpkbE34C3yRZn/RTQhRUjuZqkqXcnKtXbbr9QSIBt1zffOCRJUllY735WSqm6KS+UUpoFnFDYpNIy67/w4Bkw9b7svN8u2XTHfsPzjUuSVLKKngBLKf27MJT+e8CBZHcLmgWMBS5sZJHVVVrD3Ykavu4YYAzA8OHD13WaZdH9591sv73rf0mSpPVUzH6W1CotWQD/+lE24mtpDXTsAXv8GLY7CSqcbiFJWrWiJMAKi6n+DzAlpfRiSukF4DMN6mwHVANN6pg14e5ErcKyEWA7mACTJEnroDn6WVKr9NqdMPYsmDs1O9/2BPjkxdC5T75xSZJahWJNjP888HtgdbfEngf8PiKOWdOTNbg70RGruDtRyftgEUybAx0rYUjPvKORJEmtVFH7WVKrM2cK/PlQ+OvhWfKrzw7wucfhwBtMfkmSmqxYUyBHATemlF5fVYWU0usRcQNwHFknbnWacneikvdCYfrjNn2g0jU4JUnSuil2P0tqHZbWwNM/gycvgNqF0L4bjLgQdjwdKppjKWNJUjkrVlpmZ+DeJtS7n2xK45qs8e5ErcELrv8lSZLWX7H7WVLpe/MxuHlneGx0lvwaeiyc8ArsfJbJL0nSOinWt8cGwOwm1JtdqLtaTb07Ualbtv6XCTBJkrQeitrPkkrawvfhkW/Bizdk5z22yO7uOHi/fOOSJLV6xUqAvQcMBh5bQ71BhbptwvI7QPbNNw5JktSq2c9S+UsJXvotPPwNWPgetGsPu46GXb8NlR3zjk6SVAaKlQB7jGzNiVvXUO941tx5KwvvLYDp86FLFWzWI+9oJElSK2Y/S+Xt/Zfh/lPhzYez84H7wH6/gJ5b5RuXJKmsFGsNsJ8D+0bE5RHRvuHFiKiKiJ+T3dXx8iK9ZkmbMDPbD+sDFZFvLJIkqVWzn6XytGQhPP5d+O32WfKrUx84+Ldw1AMmvyRJRVeUEWAppXERcQ7wU+DzEXEvMLVweTCwP9ALOCel9GQxXrPUvVRIgG3jnZklSdJ6sJ+lsvT6ffDAafDBpOx8u5PhkxdDp575xiVJKltFu4VKSunnEfEs8C3g00CnwqWFwEPAxSmlR4v1eqXupXojwCRJktaH/SyVjQ/fgYe+Di//PjvvvS3sdx0MGJFvXJKkslfUewinlB4BHomICqB3ofj9lNLSYr5OazDBEWCSJKmI7GepVUt18Pwv4bHRsHgOVHaCj58PH/satKvKOzpJUhtQ1ATYMimlOmBGczx3a7BgCUyeDZUVsIWjuCVJUhG19X6WWqEZ47NF7t/+V3a+2f/AyKuhe3WuYUmS2pZmSYC1dRPfgwRs2RM6+AlLkiSpLaqZD098H569AtJS6Nof9rkStjgSwrtESZJalumZZuD6X5IkSWrTXvsrPHgmzHsDogJ2Phs+cQF06JZ3ZJKkNsoEWDNw/S9JkiS1SXOnwYNnwaS/ZucbDYf9r4ONPpZvXJKkNs8EWDNwBJgkSZLalLrabKrjE9+HJR9C+w1gjx/BDqdBRbu8o5MkyQRYsdXWwcvvZcdbmwCTJElSuZv+ZLbI/czns/Mtj4J9fp6t+SVJUokwAVZkk2fD4qUwsBt075B3NJIkSVIzWfQBPDYanv8lkKBbNex3LWx6cN6RSZL0ESbAimyC0x8lSZJUzlKCl2+Dh74GC96FikoYfi7s/h2o6px3dJIkNcoEWJG95AL4kiRJKlezX4MHToep92XnA/aA/a6D3tvkG5ckSWtgAqzIlq//1TvfOCRJkqSiqV0MT/0E/nURLF0MHXvCnpfCtsdDVOQdnSRJa2QCrMhefj/bb9Ur3zgkSZKkonjjIbjvVJj9Sna+zXFZ8quzUx4kSa2HCbAimr0QZnwInatgYPe8o5EkSZLWw4KZ8PA34KXfZuc9toL9r4OBe+caliRJ68LxykW0bPTXlj2hIvKNRZIkaVUiYpOIuCoixkXEgohIEVHdSL0eEfGriHgvIj6MiPsjYruWj1gtKtXBf26AG4dmya92HWDEhfDF501+SZJaLUeAFdGy9b+2cv0vSZJU2oYARwPPAI8CBzSsEBEB3AVUA2cCs4HRwNiI2DGl9GaLRauW896L2XTH6Y9n54P3h32vhR5D8o1LkqT1ZAKsiF4pjAAb6vpfkiSptD2SUtoIICJOopEEGHAYMAIYmVIaW6g7DpgCfBM4q4ViVUtY8iGMuwCe+RnU1ULnjWCfn8NWn4VwaoMkqfUzAVZEjgCTJEmtQUqprgnVDgOmL0t+FR43JyLuAg7HBFj5mHQXPHAGzJsGBOz4FRjxQ+i4Yd6RSZJUNCbAiqQuwX8dASZJksrHNsCLjZRPAL4YEV1TSvNbOCYV09w3YOzZ8Nqfs/O+O8H+v4R+u+QblyRJzcAEWJG8ORc+XAJ9OkOvznlHI0mStN56Aq83Uj6rsO8BrJQAi4hTgFMABg0a1JyxaX3U1cKzV8IT38umPrbfIFvkfsevQIV/HkiSypPfcEWybP2vrRz9JUmS2qiU0hhgDMDw4cNTzuGoMdOfhPtPhZnPZ+dbfgb2/jlsMCDfuCRJamYmwIrE9b8kSVKZmU02yquhnvWuq7VYNBseHQ0vjAESdKuGfa+BzT6Vd2SSJLUIE2BF4vpfkiSpzEyg8btDDgOmuf5XK5ESTLwVHj4HFsyAiirY5VzY7f+gynU7JElthwmwInl5WQLMEWCSJKk83Al8KSL2Sik9DBAR3YBDgd/lGpmaZtYrcP9p8EbhRp4DPgn7Xwe9huUblyRJOTABVgQ1S2HybAhgi55rrC5JkpS7iPhM4fBjhf3BETETmFlIeN0JjANuiYhzyaY8jibr8vykpePVWqhdBP/6MTx1MSytgY69YK/LYJvjICLv6CRJyoUJsCJ4/QOorYPB3aFTVd7RSJIkNcntDc6vLewfBvZOKdVFxCHAZYVrHckSYvuklN5ouTC1Vib9DcaeDXMmZ+fbngh7XgKdXKdDktS2mQArglcLNwMf4ugvSZLUSqSU1jgUKKU0CzihsKmUfTAZxn4VJt+VnffaBvb7BWzyyXzjkiSpRJgAK4LXCgkwpz9KkiSpRS1ZCE9dAv++GJYuhvYbwCcugB2/Au2cmiBJ0jImwIrgVRNgkiRJammT7ipMd5ySnW/9BdjzJ9B143zjkiSpBJkAK4JXC3eAdAqkJEmSmt0Hk7PE1+S/Zee9t4N9r4ZN9sw3LkmSSpgJsPVUWwdTPsiOTYBJkiSp2XxkumM3GFGY7lhht16SpNXxm3I9vTEHFi+F/l2ha/u8o5EkSVJZajjdcdiobLpjl375xiVJUithAmw9eQdISZIkNZv3X4aHz4Ep/8jOe28H+17j3R0lSVpLJsDWk3eAlCRJUtEtnAVPXgDjr4G62sJ0xwthx9Od7ihJ0jrw23M9Lb8DZK9845AkSVIZWLoEXvglPPF9WDQLCNj+FPjEBdBlo7yjkySp1TIBtp6WT4HskW8cklQO5s6dy4wZM1iyZEneoUgAdOnShU022YSKioq8Q1FbMOWf8NDXYdbE7HzgPrD35dB3h3zjkiSpDJgAWw91CSbNzo5dA0yS1s/cuXN59913GTBgAJ06dSIi8g5JbVxdXR1vvfUW7733Hn379s07HJWz9ycW1vm6OzvfcHPY8zIYcjj430JJkorCBNh6mD4PFiyBPp2hR6e8o5Gk1m3GjBkMGDCAzp075x2KBEBFRQUbbbQRU6dONQGm5rFwFow7H8ZfC2lpts7X7t+Fnc6Eyg55RydJUlkxAbYelk1/3NzRX5K03pYsWUKnTv6aoNJSVVVFbW1t3mGo3CxZAM9eCU9dDIvnQFTA9l+GERdAZ5OtkiQ1BxNg68E7QEpScTntUaXGf5MqqrpaePEmGPd9mD89Kxu0L+z9M+izfa6hSZJU7kyArYdl639t7gL4kiRJWpWU4LW/wGPnwayXs7K+O8MnL4bq/fONTZKkNsIE2HqYYgJMkiRJq/PmI/DIt+DtJ7Pz7pvBHhfBVkdnUx8lSVKL8Ft3PSwbAbapCTBJkpbbdtttOf/885efV1dXc9lll632MTfddBNdu3Zt5sikFvTmo3D7fvCHvbLkV+e+MPJq+NJEGPo5k1+SJLUwv3nX0bzFMHMBdGgHAzbIOxpJUl6OP/54IoKIoLKykkGDBnHaaacxe/bslepVV1cTETz66KMrlZ9//vlsu+22H3nempoa+vTpQ9euXZkzZ06zvofm9tRTT3H66acvP48I/vjHP65U57Of/SyTJ09u9lhuv/12hg8fzoYbbkiXLl3Ycccd+c1vftPsr6s25M1H4PZ94Q97wrQHsjs7fuIHcOIk2Okr0K593hFKktQmOQVyHU35INtvuiFUuD6uJLVp++23HzfffDO1tbW89NJLnHjiiXzwwQf8/ve/X6lex44d+da3vsUTTzyxxuf8y1/+wqabbkr37t353e9+x2mnndZc4Te7Pn36rLFOp06dWuQuoL169eI73/kOQ4cOpaqqir/97W+ceOKJ9OnTh0996lPN/voqY288BON+kO0BOnSHnb8KO58NHZ0uIElS3hwBto6c/ihJWqZDhw7069ePTTbZhAMOOICjjz6ae++99yP1TjnlFJ577jn+9Kc/rfE5b7jhBkaNGsUXv/hFbrjhhnWKq6amhvPOO4/BgwfToUMHNttsM6688srl1x955BF22203OnbsyEYbbcTXvvY1ampqll/fe++9Of300znvvPPo3bs3ffv25Rvf+AZ1dXXL68yYMYPDDz+cTp06MXjwYH79619/JI76UyCrq6sBOOqoo4iI5eeNTYH85S9/yZAhQ2jfvj1Dhgzh+uuvX+l6RDBmzBiOOuoounTpwmabbcYtt9yy2s9k5MiRHHHEEQwdOpTNN9+cs88+m+233/4jI/OkJkkJXr8P/rA3/L99suRXhw3h4+fDSa/DJ843+SVJUolwBNg6WrYA/mb2aSSp2Qy+Ip/XnXr2uj928uTJ/POf/6Sqquoj1wYOHMiZZ57J6NGjOeyww6isbPxreOrUqTz00EPccsstdO7cmdNOO43nn3+eHXbYYa1iOe6443j00Ue54oor2GmnnXjrrbd4/fXXAXjrrbc4+OCDGTVqFDfddBOTJk3ipJNOoqKigp/+9KfLn+PWW2/l7LPP5oknnmD8+PEce+yxfOxjH+OYY44BsimgU6dO5f7776dz58587WtfW/4ajXnqqafo27cv119/PYcccgjt2rVrtN6f//xnzjjjDC6//HIOOOAA7rnnHk4//XT69evHoYceurzeBRdcwMUXX8yPf/xjbrjhBk444QT23HNPBg0atMbPJ6XEgw8+yCuvvMJFF13UhE9UKli6BF75Azx9Gcx8PivrsCF87Ouw81nZ6C9JklRSTICto8mFKZDeAVKS9M9//pOuXbuydOlSFi1aBMDPfvazRuuOHj2aX/3qV/zqV7/i1FNPbbTOjTfeyP7777986uCRRx7J9ddfz9VXX93kmF599VVuu+027r77bg466CAANttsMz75yU8CcO2119K/f3+uvfZaKioq2Hrrrbn44ov58pe/zIUXXkjnzp0BGDZsGBdccAEAW265Jddffz0PPPAAxxxzDP/973+5++67eeyxxxgxYgQAv/nNb9hss81WGdey97ThhhvSr1+/Vda77LLLGLHH9OoAACAASURBVDVqFGecccby137mmWe45JJLVkqAjRo1ii984QsAXHjhhVxxxRU88sgjy8saM2fOHAYMGMDixYtp164d11xzDQcffPDqP1AJYPEc+M+v4Jmfw/w3s7LOG2VJrx2/YuJLkqQSZgJsHS2fArlhvnFIUjlbn5FYLWnPPfdkzJgxLFy4kOuvv55JkyZx1llnNVq3R48ejB49mh/84AeMGjXqI9fr6uq48cYb+clPfrK8bNSoURx99NFcdtlldOzYsUkxPffcc1RUVLDPPvs0en3ixInsvvvuVFSsWA1hjz32oKamhtdee43tt98eYPl+mf79+zNjxozlz1FRUcGuu+66/PrgwYPp379/k2JcnYkTJ3LCCSesVLbHHntw5513rlRWP77Kykr69OmzPL5V2WCDDRg/fjzz58/ngQce4Otf/zrV1dXsu+++6x23ytSM8TD+Wph4K9QuyMp6DoXh34CtvwCVHfKNT5IkrZFrgK2DlFZMgXQEmCSpc+fODBkyhO22244rr7ySBQsWcOGFF66y/plnnklVVVWjo8Tuvfdepk2bxuc//3kqKyuprKzk4IMP5oMPPuCOO+5ozrexXMSKu7s0nMoZESutAdawfnNr+FpNia+hiooKhgwZwo477sg555zDUUcdxY9+9KOix6pWbslCeOlm+N0n4Oad4D/XZ8mvgfvAEXfB8RNguxNNfkmS1EqYAFsH78yHhbXQqxN0b9oP8ZKkNuT73/8+l1xyCdOnT2/0eseOHbnwwgu59NJLmTlz5krXbrjhBo488kjGjx+/0nbyySev1WL4O+64I3V1dYwdO7bR61tvvTVPPvnkSsmixx57jPbt27P55ps36TWGDh1KXV0d//73v5eXTZs2bZXve5mqqiqWLl262jpbb701jz/++Epljz32GMOGDWtSbGujrq6OxYsXF/151Qqlumwh+3tOhOv6wd1fhLfHQftusNNZcPxLcPSDsPkhEHajJUlqTUr2mzsiBkbEHyNiTkTMjYg/RcSaV7RtAU5/lCStzt57782wYcP44Q9/uMo6o0aNorq6eqW7Js6cOZM777yT4447jm233Xal7cQTT+Shhx5i0qRJTYphyy235Oijj+akk07ijjvuYMqUKTz66KPcfPPNAJx++ulMnz6d008/nYkTJ/L3v/+db3/725xxxhnL1/9ak6222oqDDjqIL3/5y4wbN47x48dz/PHH06lTp9U+rrq6mgceeIB33nmH2bNnN1rn3HPP5eabb+aaa67h1Vdf5aqrruLWW2/lm9/8ZpNiW5WLLrqI+++/n8mTJzNx4kR++tOfcvPNN692zbC2rJT7Y0WTErz7DDx6Hly/aXY3xxd/DTVzYaPhsP/1cOp0GHkF9No672glSdI6KskEWER0Bh4EhgLHAaOALYCxEdElz9gAphQWwPcOkJKkVTnnnHO44YYbmDp1aqPXKyoquOSSS5Yvmg9w880306FDBw488MCP1N91110ZOHDg8lFg559//hqnHv72t7/l2GOP5ayzzmLo0KEcf/zxzJkzB4ABAwZw991389xzz7HjjjtywgkncMwxx6z1VMCbbrqJTTfdlJEjR3LooYdy7LHHUl1dvdrH/PSnP2Xs2LEMHDiQnXbaqdE6RxxxBFdddRWXX345w4YN44orruDaa69daQH8dTF//nxOO+00ttlmG0aMGMEdd9zBb3/721XekKAtK/X+2HqpXQRT7ob7T4MxA+GW4fDvH8O8abDBINjtPDh+InzhKdj+JKhq3W9XkiRBpJTyjuEjIuJs4GfAViml1wplmwKvAt9MKTV+a62C4cOHp6effrrZ4vvBw/Dr8TB6BJw6vNleRpLalIkTJ7L11o6uaKrjjjuOd955h3vuuSfvUMre6v5tRsQzKaWy7A2Uen9srdTMh7f/BW89lm3Tn1ixmD1A1/6w+WGw1edgk086vVGSpFakqf2xUr0L5GHAk8s6WwAppSkR8ThwOFlnLDfLp0A6AkySlIOUEg8++CAPPPBA3qGovJV0f6xRSz6E2a/B7Fdg9n9h1ivw/gSY+QKkBuvO9d0pS3ptfij03Rla8GYOkiSp5ZVqAmwb4K+NlE8AjmrhWD7CKZCSpDxFBG+88UbeYaj8lW5/7M1H4ZFvwdLF2bZkPiyYufKorvqiHfTbBfqPgAF7wIAR0KVfy8YsSZJyVaoJsJ5AY6vizgIaTTtFxCnAKQCDBjXf2qyLa+HNuVARMLh7s72MJElS3kq2P0bN3OzujA21aw/dN4MeW0KPraDnVtnxRju7jpckSW1cqSbA1lpKaQwwBrI1J5rrdarawX1fgOnzoH275noVSZKk1qel+mNs/HH43GPQrkO2VXWBTr2h/QZOZZQkSY0q1QTYbBr/ZXFVv0S2mIqAIT2zTZJUXCmlNd7ZUGpJpXizoBZUsv0xOvXMpjFKkiQ1Uane4mYC2boTDQ0DXmrhWCRJLaCqqoqFCxfmHYa0kiVLllBZWaq/FzY7+2OSJKlslGoC7E5g94jYbFlBRFQDIwrXJEllpm/fvrz11lssWLCgrY+6UYmoq6vj3XffpXv3Nrvop/0xSZJUNkr1J83rgTOAv0bEd4AEXAi8Afwyz8AkSc2jW7duAEyfPp0lS5bkHI2U6dKlC7179847jLzYH5MkSWWjJBNgKaUPI2IkcDlwMxDAA8BXU0rzcw1OktRsunXrtjwRJilf9sckSVI5KckEGEBKaRrwv3nHIUmS1FbZH5MkSeWiVNcAkyRJkiRJkorCBJgkSZIkSZLKmgkwSZIkSZIklTUTYJIkSZIkSSprkVLKO4aii4iZwNRmfpnewHvN/BpaM9uhdNgWpcF2KA22Q+lo7rYYnFLq04zP32rZH2tTbIfSYDuUDtuiNNgOpaMk+mNlmQBrCRHxdEppeN5xtHW2Q+mwLUqD7VAabIfSYVuUN9u3NNgOpcF2KB22RWmwHUpHqbSFUyAlSZIkSZJU1kyASZIkSZIkqayZAFt3Y/IOQIDtUEpsi9JgO5QG26F02BblzfYtDbZDabAdSodtURpsh9JREm3hGmCSJEmSJEkqa44AkyRJkiRJUlkzAbYWImJgRPwxIuZExNyI+FNEDMo7rnIVEZ+JiL9ExBsRsTAiXomIH0fEBg3q9YiIX0XEexHxYUTcHxHb5RV3WxAR/4yIFBE/bFBuW7SAiPhURDwSEfML/y16OiJG1rtuOzSziBgREfdGxIyImBcRz0bECQ3q2A5FFBGbRMRVETEuIhYU/htU3Ui9Jn3uEdExIi6NiLcL3zHjImLPlngvWj/2x1qW/bHSZX8sX/bH8md/rOW19v6YCbAmiojOwIPAUOA4YBSwBTA2IrrkGVsZ+wawFBgNHAz8AjgNuC8iKgAiIoC7gIOAM4H/BarI2mWTPIIudxFxDLBDI+W2RQuIiC8DfwWeAT4NHAXcDnQuXLcdmllEbA/cT/a5ngwcCTwF3BARpxXq2A7FNwQ4GpgNPNpYhbX83G8ga7/vAYcAbwP3RMSOzRK9isL+WC7sj5Ug+2P5sj+WP/tjuWnd/bGUklsTNuBssi//IfXKNgVqga/nHV85bkCfRsq+CCRgZOH88ML5PvXqdAdmAVfm/R7KbQN6AO8AxxQ+9x/Wu2ZbNP/nXw0sBL66mjq2Q/O3w4+AGqBrg/JxwDjbodk+94p6xycVPt/qBnWa9LmT/dGYgC/VK6sEXgHuzPu9uq3234H9sZb/zO2Pldhmfyz3z9/+WAls9sdy+9xbdX/MEWBNdxjwZErptWUFKaUpwONkDawiSynNbKT4qcJ+QGF/GDA9pTS23uPmkGWcbZfiuwR4MaX0+0au2RbN7wSgDrhuNXVsh+bXnqzDtaBB+RxWjKy2HYospVTXhGpN/dwPA5YAf6hXrxa4DTgwIjoUJWg1B/tjLcz+WEmyP5Yv+2Olwf5YDlp7f8wEWNNtA7zYSPkEYFgLx9KW7VXYTyzsV9cugyKia4tE1QZExB5kv/h+ZRVVbIvmtwfwMvC5iJgUEbUR8VpE1G8T26H53QQEcGVE9I+IDSPiZGBf4PJCHdshH0393LcBpqSUGnaaJ5B1qIc0X4haT/bHSoP9sZzYHysJ9sdKw03YHytVJdsfMwHWdD3J5rk2NItsGLKaWUQMAC4A7k8pPV0oXl27gG1TFBHRHvglcFlK6ZVVVLMtml9/srVuLgUuBg4A7gOujoizC3Vsh2aWUnoR2Bs4AniL7PO+Bjg1pXRboZrtkI+mfu5rqtezyHGpeOyP5cz+WH7sj5UM+2MlwP5YSSvZ/lhlsZ9Qag6FLPFfydb4+FLO4bRF3wQ6ARflHUgbVwFsAByfUvpToezBwp1XRgNX5BRXmxIRWwB3kP06dSrZOiCHA9dFxKKU0q15xidJzcX+WO7sj5UG+2MlwP6Y1oUJsKabTeMZ4lVlLVUkEdGJbL7wZsBeKaU3611eXbssu671ENmt5f+PbJHDDg3mYneIiA2BedgWLeF9sl8c72tQfi9wUERsjO3QEn5Etl7BoSmlmkLZAxHRC7giIn6P7ZCXpn7us4HBq6k3q5FrKg32x3Jifyxf9sdKiv2x0mB/rHSVbH/MKZBNN4FsjmpDw4CXWjiWNiMiqoA/AsOBT6WU/tOgyuraZVpKaX4zh9gWbAZ0BG4h+4/Usg2yW6PPBrbDtmgJE5pYx3ZoXtsBL9TrbC3zb6AX0BfbIS9N/dwnAJtGROdG6tUAr6FSZX8sB/bHSoL9sdJhf6w02B8rXSXbHzMB1nR3ArtHxGbLCgrDXEcUrqnIIqICuBUYCRyRUnqykWp3AgMiYq96j+sGHIrtUizjgX0a2SDrhO1D9h8n26L5/bmwP7BB+UHAmymlt7EdWsI7wPaFtVjq2w1YRPZrle2Qj6Z+7ncBVcBR9epVAp8F7k0pLW6ZcLUO7I+1MPtjJcP+WOmwP1Ya7I+VrpLtj0VKqdjPWZYiogvwPNnc4u8ACbiQbP739maPiy8ifkE2n/si4G8NLr+ZUnqz0Cl7DBgInEv269doYHtgh5TSGy0YcpsSEQm4KKX0ncK5bdHMIiKAB4AdyKZBTCb7wjgJ+FJK6SbboflFxGeA28mmOlxL9r1wGNkduS5PKX3ddmgehc8esjs8nQqcDswEZqaUHl6bzz0ibiP74+VcYApwGnAI8ImU0rMt8460tuyPtTz7Y6XN/ljLsz9WGuyP5adV98dSSm5N3IBBZAvtzSWbY/8XoDrvuMp1A14n69g2tp1fr15P4NdkWf4FFL6Q8o6/3LdCO/ywQZlt0fyfezeyO9y8SzY0+AXgWNuhxdvhYOAhsi/7eWS/zJ8OtLMdmvVzX9V3wkNr+7mTLST9M7JfkBcB/wL2zvs9ujXp34H9sZb9vO2PlfBmfyy3z93+WAls9sdy+9xbbX/MEWCSJEmSJEkqa64BJkmSJEmSpLJmAkySJEmSJEllzQSYJEmSJEmSypoJMEmSJEmSJJU1E2CSJEmSJEkqaybAJEmSJEmSVNZMgElqtSIiNWF7vVD3pmXHkiRJKg77Y5Jai0gp5R2DJK2TiNi9QdGfgeeB8+uVLU4pPRcRmwPdUkrPtVR8kiRJ5c7+mKTWojLvACRpXaWUnqx/HhGLgfcalhfqTmqxwCRJktoI+2OSWgunQEpqExoOuY+I6sKQ/FMj4scR8U5EzIuIWyKic0QMiYh7ImJ+RLwWEcc18pw7RMSdETE7IhZGxOMR8ckWfWOSJEmthP0xSXkyASaprRsN9AeOA74HfBa4jmz4/t+BTwMvADdGxDbLHhQROwNPAD2Bk4H/Bd4H7o+Ij7XkG5AkSWrl7I9JanZOgZTU1k1KKS37NfGewi+Go4BRKaVbACLiaeAw4DPAhELdS4FpwMiUUk2h3j3Ai8B3gSNa7i1IkiS1avbHJDU7R4BJauvubnD+cmF/z7KClNJsYAYwECAiOgF7AbcDdRFRGRGVQAD3A3s2d9CSJEllxP6YpGbnCDBJbd3sBuc1qynvWDjuCbQj+2Xxu409aURUpJTqihWkJElSGbM/JqnZmQCTpLX3AVAHXAP8trEKdrYkSZKalf0xSWvFBJgkraWU0ocR8SiwA/CsnStJkqSWZX9M0toyASZJ6+brwCNkC7XeALwN9AZ2BtqllL6dZ3CSJEltgP0xSU3mIviStA5SSs8Cu5DdavtK4F7gCmA7so6YJEmSmpH9MUlrI1JKeccgSZIkSZIkNRtHgEmSJEmSJKmsmQCTJEmSJElSWTMBJkmSJEmSpLJmAkySJEmSJEllzQSYJEmSJEmSypoJMEmSJEmSJJU1E2CSJEmSJEkqaybAJEmSJEmSVNZMgEmSJEmSJKmsmQCTJEmSJElSWTMBJkmSJEmSpLJmAkySJEmSJEllzQSYJEmSJEmSypoJMEmSJEmSJJU1E2CSJEmSJEkqaybAJEmSJEmSVNYq8w6gOfTu3TtVV1fnHYYkSSpzzzzzzHsppT55x1GK7I9JkqSW0NT+WFkmwKqrq3n66afzDkOSJJW5iJiadwylyv6YJElqCU3tjzkFUpIkSZIkSWXNBJgkSZIkSZLKmgkwSZIkSZIklTUTYJIkSZIkSSprJsAkSZLKQERsEhFXRcS4iFgQESkiqhup1yMifhUR70XEhxFxf0Rs10i9jhFxaUS8HRELC8+7Z0u8F0mSpGIzASZJklQehgBHA7OBRxurEBEB3AUcBJwJ/C9QBYyNiE0aVL8BOBn4HnAI8DZwT0Ts2CzRS5IkNaPKvAOQJElSUTySUtoIICJOAg5opM5hwAhgZEppbKHuOGAK8E3grELZDsCxwAkppRsLZQ8DE4ALCs8jSZLUajgCTJIkqQyklOqaUO0wYPqy5FfhcXPIRoUd3qDeEuAP9erVArcBB0ZEh6IELUmS1EIcASaJlKC2DhYvhcW12b5mKSypg9qlUFu4vvy4cG1pgiVLC9cK5bV19bZ6detSVr8uZa+37Ljh+ZquNfl5oPA/2S6llff1y6m/r1+33uez7PkalqVGHrvSY1ZTl7Ry2WrbqCnt2IQ6y+Ipyus19QWL8DzFev/Fei21HtXd4a+fyzuKkrIN8GIj5ROAL0ZE15TS/EK9KSmlBY3Ua0823XJCs0YqSVq9lKCuFuqWwNKabF+3BOqWQqot7JdmdRruV3ctLV35OZaVfaRe3Uc3UjOX1xU61w3L6pWT6nX60kfPP3Jc/w+Cpjx2DfVXda2xx651fVi5Q9uw59rg/COd39S0a2t9fQ11h58Lu40mbybApFagtg7mLYZ5NfBhDSyohQU18OESWFDYPqy/X1ZnCSyq/Whia3GDssW1/tEvqTzN7Zh3BCWnJ/B6I+WzCvsewPxCvdmrqdezsSePiFOAUwAGDRq0PnFKUulJdbBkAdQugtqFsHRRI8eNXKtdVDivd7y0ppC0qoGlSwr7mpWTWUsbKWtYT2oNahfmHQFgAkxqUSnB3MXw3kJ4fwHMXJDtZy3MyucsbrBfBHNrYH4LfLdVVkCHdtC+HXSozPZVFVn5mraqCmhXsfr67SKrUxErtoisvKKYG9nzRkAUjmHFcRSOlxWuVF6/br3yxup+5DmXV1y5rMl1m9BG0YRKTXmeoj5XkZ6nJd9/MT9Hlb4KG7NFpZTGAGMAhg8f7m8rkvJVuxhq5sDi+tsHUDMXaubDkvmw5MPC1shxTYOyEvkjfiXRDtq1h4qqbGtXBVEJFe2gojK7HvWOKwrXGtZZp7oV9fYVhU5WRb3z1ZRFRYPy1ZStTV0KfwjU72EvO1/eCWzseBXnq3xsg+sfOW/CY9f5tai3h492bhucr+76+jx2bZ6rsjR+kTQBJhVBSlnSavo8eHseTJ+f7d/5EN5bkG3vF5JeS5qyQksDAXTrABu0hy7toXMVdKnKjjtVZsed2xf2VSv2naqgY2WW2OpQuSLBVb+sfaGs0hUBJaktmE02yquhnvWuL9sPXk29WY1ck6TiW1oDC9+Hhe+tvC16HxbNzpJaNfWSW8sSXTVzstFWxVbZGSo7FbaO2dau44rzdoWylc4bXusI7ToUElbtoaJ9lrhaad9+xfX6xw0fE3bipaYyASY10ZKl8MZceP0DmDoHpnyQHb85F96en003bIqu7aFXJ+jdOdt6dYKenaB7R+jeIUt0de+QnS877treUQySpKKYQON3hxwGTCus/7Ws3qcjonODdcCGATXAa80bpqSyleqyhNaHb8OH72T7+W/DgndXJLbqJ7pq5q37a1VUQvvu0HHDbN+h3lbVtbB1gfaFfVWXFWVV9cqWXa/sZMJJasVMgEkNLK6F12bDy+9l2yvvZ8mut+ZmC6yvSpcq2HgD6N91xb5fV+jTBXp3gl6FhFdH/18nScrPncCXImKvlNLDABHRDTgU+F29encBPwCOAn5TqFcJfBa4N6W0uEWjltQ61C6CeW/CvGkwdxrMeyPbPnx7RcJrwbvZAupNFe2gU+9Gtl7QocfKSa0ODRJdlZ2atvaBpDbBP8XVpn2wCMa/Ay/OgJffzxJek2c3nugKYJNu2R3FqjeEwRvCphvCwG5Zwqtbe79fJUn5iojPFA4/VtgfHBEzgZmFhNedwDjglog4l2yq42iyr7mfLHuelNJzEfEH4OcRUQVMAU4DNgU+3yJvRlLpqV0Ec6bAB69l29xp9ZJd02DBjKY9T8ce0GVj6NKvsN8YOm8Enft8NNHVvpudbElFYQJMbUZdgonvwVPTs6TX+HeykV0NVQRs3gOG9oatemX7zXtkia4O/j9GklTabm9wfm1h/zCwd0qpLiIOAS4rXOtIlhDbJ6X0RoPHfgm4CPghsCHwPHBQSunZ5gpeUglYsgA+mLQiybVsm/1aNpprdfcOj3awwSawwSDYYCB0K+y79M+SXV03hs79oLJDi70dSVrGP+dVtpYlvJ58M9v+9Va2UH19HdrBtn1hh41g697ZtkUvpylKklqnlNIah0mklGYBJxS21dVbCHy9sEkqNzXzYdZEeG8CvP8SzHopO577+qofE+2gezVsOAS6b54dbzCoXqJr4+xugZJUgvwzX2VlziJ4dBo8+Do89Hp258X6BmwAuw2Anfpl29DeUOV3tCRJkspVSjB3Ksx4rrCNh5nPZ1MWG1NRBd03gx5DskRX/a3b4OzOg5LUCpkAU6v39jz4+6twzyR45u2V1+8asAF8YhPYbRPYfZNsGqMkSZJUllKCOZPh7Sfh3WdWJLwWN7LuR7v20GMr6LUN9BpW2LaBDTc3ySWpLJkAU6v07nz4x2vwt//C02+vKK+sgN0HwD7VMLIatujpmpmSJEkqU4vnwjtPZQmvZdvC9z5ar1Mf6LvTiq3PDtkIrwr/HJTUdvhfPLUaNUvhvsnwhwnwyNQVy292aAcjN4X/2QL2GgzdXFNTkiRJ5WjBTHjjoWx765Fsza6Gi9J37gsbfxz6DV+R8Oqysb8KS2rzTICp5E2aDbe9CHdMXLGmV/t22Siv/9kC9t0UurbPM0JJkiSpGSyYCW8+Am+MzZJe709Y+XpFVZbg2nh36P/xbN9tsMkuSWqECTCVpJTg8TdgzLPw8NQV5Vv1gmO2hU8PhQ075hefJEmSVHR1tTD9SZjyj2yb+fzK1ys7Qf8RMHBv2GSvbJRXpZ1iSWoKE2AqKUuWZgvaj3kWJszMyjpVwmFbZYmvHTfyBy1JkiSVkQUzYMo/s4TX6/esvGB9ZUfo/wnYZG8YuA/02wUqXe9DktaFCTCVhNo6uP0luOrf8Na8rKxPZzhuBxi1vaO9JEmSVEY+mAT//SO8+qdsEfv663j12AI2/VS2bbKnI7wkqUhMgClXdQnufg0uewImF37s2rwHnLxzNs2xo/9CJUmSVA5mvwr/vT1LfM14bkV5uw7Z6K5NPwWbHpzdnVGSVHS5pBci4lPAt4GdgTrgv8A3U0oPFq73AC4FjgA6AeOAr6WU/pNHvGoej06FS56A/8zIzqu7wzkfh0O2hAqnOUqSJKm1m/0avHJblvia+cKK8vYbwOaHwRafgeoDoKpzfjFKUhvR4gmwiPgycHVhuxCoAHYEOheuB3AXUA2cCcwGRgNjI2LHlNKbLR2ziuutuXD+w3Dv5Ox8oy7w1d3gqGFQ1S7f2CRJkqT1sugD+O//gwm/gelPrChv3w2GHA5bHgWD93dqoyS1sBZNgEVENfBz4NyU0s/rXbqn3vFhwAhgZEppbOFx44ApwDeBs1okWBXdkqVww3j4+ZOwsBa6toczdoHjd4BOVXlHJ0mSJK2jVAdT74P//Bom/RWWLs7Kq7rAFkfCVp+FQfu5gL0k5ailR4CdQDbl8brV1DkMmL4s+QWQUpoTEXcBh2MCrFV6ajr834PwyvvZ+SFbwPf2hI265huXJEmStM4+fBdevBH+cz3MKUxvIGDQvrDNcTDk09DeDq8klYKWToDtAbwMfC4ivgsMBl4HLk8pXVOosw3wYiOPnQB8MSK6ppTmt0SwWn+La+HScXD9s9n5oO5w4d6wd3WeUUmSJEnrKCV46zEYf012F8e6JVl5t8Gw3Ukw7IvQbVC+MUqSPqKlE2D9C9ulwHnAJOAo4OqIqEwpXQH0JEuKNTSrsO8BmABrBV6bBWf9EybMhHYBpw2HM3f1zo6SJElqhZbWZIvZP3M5vPtMVhYV2WL2238Zqg+EChe0laRS1dKpiApgA+D4lNKfCmUPFtYGGw1csa5PHBGnAKcADBrkLy55Sglum5AtdL+oFgZ2gysPgp03zjsySZIkaS0tmg3PXwfjr4b507OyTr1hh1Nhu1Og28B845MkNUlLJ8DeB7YA7mtQfi9wUERsTHbXxx6NPLZnYT+7sSdOKY0BxgAMHz48FSVarbU5i+Gb98E/J2XnRw6FC/aGDVzvU5IkSa3Jghnw9M/g+WuhZl5W1msY7Pw12PrzUNUp3/gkSWulpRNgE4Ddm1DngEbKhwHTTJIiXwAAIABJREFUXP+rdL06C06+C6Z8kN3h8Yf7wKeH5h2VJEmStBbmvQlPXZotbF+7MCsbtB/sci4M3h8i8o1PkrROWjoB9mfgROBA4I/1yg8C3kwpvR0RdwJfioi9UkoPA0REN+BQ4HctHK+a6L7J8NV7YH4NbN0bxhySLXgvSZIktQrz34Z/XQQvjFmxsP3mh8Fu/wcb75pvbJKk9dbSCbB/AGOBX0ZEb2Ay2SL4BwBfKtS5ExgH3BIR55JNeRwNBPCTFo5XTfDr5+CCRyABh2wBl+4PnavyjkqSJElqgoWz4KmfwHNXFkZ8BWz1WdjtPOizfd7RSZKKpEUTYCmlFBFHAD8GfkC21tfLwOdTSr8r1KmLiEOAy4BrgY5kCbF9UkpvtGS8Wr2ldXDho3Dj+Oz867vDWbs6KlySJEmtwJIP4Zmfw9OXwuI5WdmQT8OIC6H3NvnGJkkqupYeAUZKaS7wlcK2qjqzgBMKm0rQkqXw9Xvhzv9C+3bwk/1c70uSJEmtQKqDl38Pj3wL5r+VlQ3aDz75I+i3S76xSZKaTYsnwNT6LVwCp/0Dxr6eLXZ//SHwCe/+LEmSpFL39r9g7NnZHqDvzrDXpTBoZL5xSZKanQkwrZWFS+BLd8K4N6FHR/jtEbD9RnlHJUmSJK3G/LfhkW/CxFuy8y79YI8fwTbHQVTkG5skqUWYAFOT1U9+9e0Ct34atuyVd1SSJEnSKtQtheevg8fOg5q50K4DDD8Hdv02tN8g7+gkSS3IBJiaZFEtnHhXlvzq0xlu+1/YvEfeUUmSJEmrMGM83PdleOff2flmh8LIK6D7pvnGJUnKhQkwrVFtHZx5Nzz+hskvSZIklbglC+Dx78GzP4e0FLoOgJFXwZAjvF25JLVhJsC0WinBt++HeydD9w7ZtMchPfOOSpIkSWrEW0/AP4+DD17L1vba+WwYcaHTHSVJJsC0epc8DrdPhE6VcOPhsFXvvCOSJEmSGqhdlI36evoyIEHvbeHAG6Hf8LwjkySVCBNgWqXfvwi/eAYqK+C6/4GPbZx3RJIkSVID7zydjfp6/6Vs1Ncu34aPfx8qO+QdmSSphJgAU6MemwbfGZsd/3Af2Ls613AkSZKklaU6+Pcl8Ph3s7W+emwFB/8GNt4t78gkSSXIBJg+YspsOO3v2eL3p34Mjtk274gkSZKkej58B/4xCqbdn53v/FXY40dQ1SnfuCRJJasi7wBUWj6sgZP/BnNr4MDN4Vsj8o5IkiQVW0SMiIh7I2JGRMyLiGcj4oQGdXpExK8i4r2I+DAi7o+I7fKKWVru9Xvhtztkya9OveHIf8A+l5v8kiStlgkwLZcSfOM+eHVWdqfHnx0AFd4pWpKkshIR2wP3A1XAycCRwFPADRFxWqFOAHcBBwFnAv9bqD82IjbJI26Julp4dDTccSAsmAED94EvPg+bHpx3ZJKkVsApkFru+ufgH69B1/Yw5pBsL0mSys7ngHbAoSml+YWy+wqJsS8CvwAOA0YAI1NKYwEiYhwwBfgmcFaLR622bcFM+PvnYNqD2UL3n/gB7DoaKtrlHZkkqZVwBJgAGP8OXPJ4dvyzA2DzHvnGI0mSmk17oAZY0KB8Div6hocB05clvwBSSnPIRoUd3hJBSsu9+yzcMjxLfnXeCI4eC7t/x+SXJGmtmAATcxfDGXdni96fuGO29pckSSpbNwEBXBkR/SNiw4g4GdgXuLxQZxvgxUYeOwEYFBFdWyRS6aWb4bYRMG9adnfHLzwDm+yZd1SSpFbIKZBtXEow+gF4Yy5s29dF7yVJKncppRcjYm/gz8BXCsVLgFNTSrcVznsCrzfy8FmFfQ9gfsOLEXEKcArAoEGDihe02p66Wnj4G/DsFdn5difByKuhskO+cUmSWi0TYG3cX16Bv70KXargmoOhg/8iJEkqaxGxBXAH2WiuU4GFZNMar4uIRSmlW9f1uVNKY4AxAMOHD09FCFdtUc08+NvnYMo/oKIKRl4F258C4d2ZJEnrznRHG/bOfPjeQ9nx+XtB9Ya5hiNJklrGj8hGfB2aUqoplD0QEb2AKyLi98BsslFeDfUs7Gc3f5hqk+a9BX8+BGaOh4694PC/wCZ75B2VJKkMuAZYG5USfPP+bP2vfTeFo4blHZEkSWoh2wEv1Et+LfNvoBfQl2x02DaNPHYYMK3e3SOl4pnxPPxutyz51WMLOPZJk1+SpKIxAdZG3TYBHp4KG3aEH+/riHJJktqQd4DtI6J9g/LdgEVk63zdCQyIiL2WXYyIbsChhWtScU25G27bA+a/BQP2gGPGQY8heUclSSojJsDaoHc/hB89mh1fuDds1CXXcCRJUsu6GtgMuCsiDo+IAyLiauAY4BeFkWF3AuOAWyLicxFxYKEsgJ/kFbjK1Es3w58PhSXzYegx8Jn7oFOvvKOSJJUZE2Bt0A8ehrk1MLIaDt0y72gkSVJLSin9EfgU0AH4FdmC+HuQ3RHy3EKdOuAQ4D7gWrI7Ri4F9kkpvZFD2CpXz14Fd38R0lLYdTR86lao7Jh3VJKkMuQi+G3MA5Ph769C5yq4cB+nPkqS1BallO4G7l5DnVnACYVNKq6U4MkfwhPfy873vBR2+Ua+MUmSypoJsDZkwRL47kPZ8Tc+Dpt0yzUcSZIktUUpwcPnwDOXAwH7j4HtT8o7KklSmTMB1ob84ml4ax5s0weO3yHvaCRJktTm1C2F+06BF38NFVXZlMetjso7KklSG2ACrI2YNgd++Ux2/IO9oZ2rv0mSJKkl1S2Fe0+ECb+Byk5w2J9g04PyjkqS1EaYAGsjfvgoLF4Knx4Ku/TPOxpJkiS1KakO7j25kPzqDEf+AwbulXdUkqQ2xHFAbcBj0+CeSdClCkaPyDsaSZIktSmpDu77Mky4MRv5deTfTX5JklqcCbAyV5fgokez4zN2gY265huPJEmS2pBUB/edCv/5VZb8+vTfYODeeUclSWqD1noKZET0AwYBHRteSyk9UoygVDx/eRleeg/6d4UTdso7GkmStDr2s1RWUoIHvgL/uR4qO8IRd8GgkXlHJUlqo5qcAIuIAcDNQGPjlQNIQLsixaUiWFQLl43Ljs/5OHR0xTdJ/5+9O4+Pqr7+P/46gZCw78hOQETZBGS1IJuKtlWgVqyIuNW6VaBU0KL+FMUNkSLar1UBpRVrW3fUKgqCiGJZBCuIKPuubKKyk3x+f9xJDGGSzCQzuTcz7+fjMY975947M2/mUjk987mfKyKBpDpLEtKC2+GzJ39qfjU52+9EIiKSxKJpifwVaAvcCnwOHI5LIomZv/8Ptv4Ap9X0Jr8XERGRwFKdJYllyURY9BBYGbjwJWhyjt+JREQkyUXTADsLGO6cey5eYSR2fjgMf1nkrf+pB5TRbG8iIiJBpjpLEsfKv8EHo7z186dDs1/6GkdERASimwT/IPBtvIJIbD2zHPYdhi71oXcTv9OIiIhIIVRnSWJYMxNm/dZb7/MotLrc3zwiIiIh0TTApgBD4xVEYmffYZi6zFv/45lg5m8eERERKZTqLCn9Nn8Ab14CLhO63QlnjPA7kYiISI5oLoHcCgw1sznA28CevAc4556JVTApumeXwfeHoVtDOLOh32lEREQkAqqzpHTb/QW8PgAyD8Pp18PP7vU7kYiIyHGiaYA9GVpmAH3C7HeACjOf7TsM07JHf3XzN4uIiIhETHWWlF77v4FXfgmH98EpF8HZ/6dLEEREJHCiaYA1jVsKiZnpy+H7I/CzhtC1gd9pREREJEKqs6R0OnrQG/n1/Qao2wV+/hyklPE7lYiIyAkiboA55zbGM4gU34Gj8Oxyb314V3+ziIiISORUZ0mp5LLgnSth+3+hcmMY+DqkVvA7lYiISFjRjAADwMzaAL2AGnjzU8xzzq2MdTCJ3r9Wwt5D0KEudNPoLxERkVJHdZaUKgvuhK9ehHJV4KK3oGJdvxOJiIjkK+IGmJmVBaYDg4HcF/U7M/sHcJVzLjO28SRSRzNhyqfe+g0dNe2CiIhIaaI6S0qdFc/CogfBysCFL0KtNn4nEhERKVBKFMfeDVwC3IU3T0X50PIu4Dehpfjkja9h6w9wcnXod7LfaURERCRKqrOk9Ni2EN673ls/+/8go5+/eURERCIQzSWQlwP3Oefuz7VtI3C/mZUBrsYr3qSEOQdPLfHWb+gIKRr9JSIiUtqozpLS4cdtMPPXkHUUOgyDdtf7nUhERCQi0YwAqw98nM++j0P7xQcfbYYvd0PtCjDwNL/TiIiISBGozpLgyzwCMy+G/duhYU/oNdHvRCIiIhGLpgG2Deiez76fhfaLD7Lv/Dj0dCinu06LiIiURqqzJPjmjoDtC6FSQ7jg31Am1e9EIiIiEYvmEsjngTvMLCu0vh2oC1wK3AGMj308KczG72DOeq/xNaSt32lERESkiFRnSbD9byp89iSUSYMBr0DFk/xOJCIiEpVoGmBjgWbAPaH1bAa8ANwbs1QSsemfgQMGtIBaFfxOIyIiIkU0FtVZElTbPoH3f++tn/Mk1O3sbx4REZEiiLgB5pw7BlxmZvcDPYEawB5gvnNuZZzySQF+OAz//sJbv7qDv1lERESk6FRnSWAd2AVvDPLm/2r/e2hzld+JREREiiSaEWAAhIowFWIB8MqX8OMR6NoAWtf2O42IiIgUl+osCRSXBbOugh+3QL0zofef/U4kIiJSZAU2wMysMbDdOXc0tF4g59ymmCWTAjkH//jcW7/idH+ziIiISPRUZ0ngLfkzrHsL0qvDBf+EMuX8TiQiIlJkhY0AWw+cCSwCNuBNN1UQ3YOwhHy6A77cDbXKQ7+T/U4jIiIiRaA6S4Jr2yewYIy3ft50qFJoj1ZERCTQCmuAXQOszbVeWGEmJeT50OivQa28O0CKiIhIqaM6S4Lp4B548zeQdQw6joTm/f1OJCIiUmwFNsCcc3/LtT497mkkIvsOwZtfeeuD2/ibRURERIpGdZYEknMw62r4YRPU7QJnPeR3IhERkZhIifRAM3vfzE7LZ18LM3s/drGkIC+vgsOZcFZjaFLN7zQiIiJSXKqzJDCWPQZrZ0JaVc37JSIiCSXiBhjQG6iSz77KQK9ip5FCOQcvhO4NdZlGf4mIiCSK3qjOEr/t/Bzm3+qtn/cMVG3qbx4REZEYiqYBBvnPTXEy8GNRApjZO2bmzOy+PNurm9lUM9tlZvvNbLaZtS3KZySSz7+Fr3ZDjfJwTjO/04iIiEgMxbzOKoiZ/cLM5pvZj2b2vZktMbO+ufarFksmxw7Df4ZA5hE4/To45SK/E4mIiMRUgXOAmdnVwNWhpw542sx+yHNYeaANMCfaDzezwUC7MNsNeAPIAIYBe4ExwFwza++c2xLtZyWKl1Z5y4GnavJ7ERGR0izedVYhn3098JfQYxzej6LtgQqh/arFks1Hd8Kuz6Fac+g10e80IiIiMVfYXSCzgMzQuuV5nm038FdgfDQfbGbVgUnASOAfeXb3B7oDfZ1zc0PHL8S7XfitwPBoPitRHD4Gr6/21i9u5W8WERERKba41VkFMbMM4FFgtHPu0Vy7ZuVaVy2WTDbPgyUTwcrAz5+DcpX8TiQiIhJzkdwF8m8AZjYXuNE592WMPns8sMI594KZhWuAbcsuuEJZ9pnZG8AAkrToen8DfHcIWtaC1rX9TiMiIiLFEec6qyDX4DXbnizgGNViyeLQd/D2FYCDrndA/W5+JxIREYmLiOcAc871iVVRZmY9gCuA3+dzSGtgRZjtK4HGZpaUP0u9HLr88eKW/uYQERGR2IplnRWBHsCXwKVmttbMjpnZGjPLXZepFksW798MP2yGup2h251+pxEREYmbwi6BPIGZtQNOBdLz7nPO/T2C15cDngIecc6tzuewGsCGMNv3hJbVyTMZrJldB1wH0Lhx48JilDq7DsDcDVDGYMCpfqcRERGReChunRWh+qHHBOB2YC0wCPiLmZV1zk2mCLUYJH49lnC+/Beseh7KVoCfz4AyqX4nEhERiZuIG2BmVg14C8geF22hZe47FkVSmN2KN6Hr/ZF+diScc08DTwN06tQpv7solVpvfAXHsuDsplC7ot9pREREJJZiWGdFIgWoDFzlnHsltO390NxgY4DJRX3jRK/HEsr+b2DOTd5674lQo4W/eUREROIs4ksggQeAmkBPvKLsV0Bf4HlgHdClsDcws8bAHcD/A9LMrFqo4CPX8zJ4dxqqHuYtaoSWe6PInRDe+MpbDtToLxERkURU7DorCrtDy/fybH8XOMnM6qFaLPG9PwwO7YEm58Lp1/udRkREJO6iaYCdh1ecfRJ6vsU5N885dwUwGxgRwXs0wxvSPwOvcMp+AIwKrbfFm1+idZjXtwI2OedOGHKfyLZ8D0u3Q/mycE4zv9OIiIhIHMSizorUygiPUS2WqL56Gb56EVIrQb8pYFb4a0REREq5aBpg9YD1zrlM4BDe0PlsrwC/jOA9lgN9wjzAa4r1AdYAM4EGZtYr+4VmVgW4MLQvqbwZGv11bjOooKkZREREElEs6qxIvRpanpdn+/l4jbftqBZLXAd3/3TpY8/xUKWJv3lERERKSDST4O/gp2HvG4EzgXmh580jeQPn3He5XpPDvF+dNjrn5oWezwQWAjPMbDTeyLAxeJcEPBxF5oTweqgBdqGmZhAREUlUxa6zovAfYC7wlJnVwrvEchDQD7g6dIxqsUQ19w9w4Fto2BPa3eB3GhERkRITTQNsAd7ErK8DzwF3hyZLPQZcSQx/DXTOZZnZBcAjwBN4l00uBPo45zbH6nNKgzV74IudUKUc9NIPdCIiIomqJOssZ2YDgQeBe/Dm+voSGOKc+0foGNViiWjtm7BqBpQtD/2mgUVzMYiIiEjpFk0D7B68W2aDd9vsmsBvgAp4RdmwooZwzp0w8YBzbg9wTeiRtLInvz+vOaRFc7ZERESkNIlbnRWOc+574PehR37HqBZLJIe+g9mhye673wfVYz2wUEREJNgibqk459YCa0PrR4FbQg+Joze/9pb9dfmjiIhIwlKdJXE3/1b4cRvU6wZnxPKeCiIiIqVDROOezaycme0xs/7xDiQ/+XqPdwlk1TQ4s6HfaURERCQeVGdJ3G39CD6fAimpcN40SCnjdyIREZESF1EDzDl3BG8OikPxjSO5vbPGW/ZrBqmqU0RERBKS6iyJq8yjMDs02X2X26BmK3/ziIiI+CSamS9fAy6OVxA50TtrveX5mqJBREQk0anOkvhY+mfYtQKqnQxdbvc7jYiIiG+imVb9beAxM3sJr0jbDrjcBzjn3o9htqS2+XtY8S1USIUejf1OIyIiInGmOktib996WHiPt372E5Ba3t88IiIiPoqmAfZyaHlR6JHNARZa6kK9GJkVuvyxbwak6+6PIiIiiU51lsSWczDnZjh2EE69FDL6+Z1IRETEV9G0VvqS55dIiZ+3Qw0wXf4oIiKSFFRnSWx9/TKs/w+kVYU+k/xOIyIi4ruIG2DOuXlxzCG5fLsflm6HcmWgT4bfaURERCTeVGdJTB3+HuaO8NZ7PAAV6/qbR0REJAAingTfzNaZWbt89rUxs3Wxi5Xc5qz3fgLu0QgqlfM7jYiIiMSb6iyJqY/vgh+3Qd0ucPr1fqcREREJhGjuApkBpOWzLx1oUuw0AsD7673lOc38zSEiIiIlJgPVWRILu1bAsr+ApcA5T0KKpo4TERGB6BpgkP/cFJ2A74qZRYBDx+DDTd563wxfo4iIiEjJUp0lxeOcd+mjy/RGfp3Uwe9EIiIigVHgHGBmNhIYGXrqgDfM7Eiew8oDNYB/xj5e8lm4BQ4eg9a1oV5lv9OIiIhIvKjOkpj7+hXY9D6k14Du4/xOIyIiEiiFTYK/DpgTWr8SWALszHPMYeALYGpsoyWnOaHLH89u6m8OERERiTvVWRI7Rw/AvD96693vg/I1/c0jIiISMAU2wJxzrwOvA5gZwL3OufUlkCspOffT/F9qgImIiCQ21VkSU4sfhh82Qe12cPp1fqcREREJnMJGgOVwzl0dzyACq3fD1h+gVnk4/SS/04iIiEhJUZ0lxbJvAywe7633fVwT34uIiIQRcQMMwMyaAZcAjfHuSJSbc879NlbBklH25Y99mkKK+ZtFRERESpbqLCmyD26BY4fgtMHQ8Cy/04iIiARSxA0wMxsI/BvvzpHf4s1JkVt+dy6SCGVf/qi7P4qIiCQX1VlSZBtne5Pfp1aEnhP8TiMiIhJY0YwAGwfMA4Y45/JO0CrF9P1hWLYDyhj0aOx3GhERESlhqrMkelmZP0183/UOqNzA3zwiIiIBlhLFsc2AR1SUxcfHmyHTwRn1oEqa32lERESkhKnOkuiteBZ2fQ5VmkDHkX6nERERCbRoGmBfArqfcpzM3+gtezbxN4eIiIj4QnWWROfID/DRnd76WQ9B2bzTxomIiEhu0TTAbgVuD03QKjHkHHywyVvvqcsfRUREkpHqLInO4ofhwDdQrxuc+hu/04iIiAReNHOAjcX7ZXKVmX0N7Mmz3znnesUqWDLZ8B1s+R6qpUPbOn6nERERER+MRXWWROr7zbDkEW+910Qw3T5cRESkMNE0wDKB1fEKksyyR3+d1RjKRDMmT0RERBKF6iyJ3Ed3wLFD0OISaPAzv9OIiIiUChE3wJxzveOYI6l9GJr/6yxd/igiIpKUVGdJxHYsgS+egzLloOdDfqcREREpNTTeyGdHMmHhFm9d83+JiIiISL6cgw9u8dY7DIeqTf3NIyIiUopE1QAzswZm9mczW2Jm682sTWj7H8ysa3wiJrZlO2D/UTilBtSr7HcaERER8YvqLCnUmtdhy3xIrwld7/A7jYiISKkScQPMzFoDnwNDgW1AY6BcaHcTYETM0yWBjzd7y+6N/M0hIiIi/lGdJYXKOgYLxnjrZ94N6dX8zSMiIlLKRDMCbCKwCmgKXATkvt3Mx0C3GOZKGtmXP/5MDTAREZFkpjpLCrZiOuz5Eqo2g3bX+51GRESk1InmLpA9gMHOuR/NrEyefd8AdWMXKzkcPAqfbvcq3G4N/E4jIiIiPlKdJfk7ehAWjvXWu9/nTYAvIiIiUYlmBFhWAftqAQeLmSXpLN0OR7OgdR2omu53GhEREfGR6izJ37LH4cetUKcDnPYbv9OIiIiUStE0wBYBV+ez7xLgo+LHSS7Z83+d2dDfHCIiIuI71VkS3qG9sOhBb/2sh8B0E3cREZGiiOYSyHHAbDN7F/gH4IBzzGwE8CugZxzyJbSPs+f/UgNMREQk2anOkvAWPQSHv4PGfaHJuX6nERERKbUi/gnJOfcBMBBvctZn8Kauegg4CxjonPtvXBImqB+PwP++gTIGXTT/l4iISFLzu84ys3fMzJnZfXm2VzezqWa2y8z2m9lsM2sbzyySyw9bYNlj3vpZD4FZwceLiIhIvqIZAYZz7i3gLTNrDtQBdjvnVsclWYJbtBUyHXSoC5U0j6mIiEjS86vOMrPBQLsw2w14A8gAhgF7gTHAXDNr75zbEu9sSW/hPXDsELQYBHU7+51GRESkVIuqAZbNObcGWBPjLElFlz+KiIhIOCVZZ5lZdWASMBLv0svc+gPdgb7Oubmh4xcC64FbgeElkTFp7f4SVjwDVsa786OIiIgUS8SXQJrZJDN7Lp99z5nZhNjFSnyLtnrLbmqAiYiIJD0f66zxwArn3Ath9vUHtmU3vwCcc/vwRoUNiFMeyfbxXeCyoO21UKOF32lERERKvWhuI9MfeDeffbPw5q2QCOw/Aiu+hRSDM+r5nUZEREQCoMTrLDPrAVwB/D6fQ1oDK8JsXwk0NrNKsc4kId9+Bl+9CGXSoNv/8zuNiIhIQoimAdYA2JTPvi2h/RKBZTu8+b9a19b8XyIiIgKUcJ1lZuWAp4BHCphnrAbevF957Qktq4d53+vMbImZLdm5c2dswiajj+/ylu1uhMoqsUVERGIhmgbYXqB5PvuaAz8WP05yWLzNW3ap728OERERCYySrrNuBcoD98fyTZ1zTzvnOjnnOtWuXTuWb508diyGtTOhbAXo8ie/04iIiCSMaBpgs4E7zeyk3BtDz28H3otlsESWPf9XZ/2gJyIiIp4Sq7PMrDFwB/D/gDQzq2Zm1UK7s5+XwWvKnTDKC29kGIQfHSbF9VHokscOw6DiSQUfKyIiIhGL5i6Q/w9YDHxtZm/y03D8C4BDwJ2xj5d4jmZ6l0ACdNL8XyIiIuIpyTqrGZAOzAizb1To0QFvrq9+YY5pBWxyzmn0f6xtWQAbZkG5ytB5tN9pREREEkrEDTDn3AYz6wzcC5wL1AR2Aa8CdzvnNsYnYmJZuRMOHoNm1aB2Rb/TiIiISBCUcJ21HOgTZvtcvKbYNGANMBO42sx6Oec+ADCzKsCFwD9imEeyfRwa/XXGSChf098sIiIiCSaaEWA45zbg3S1IimhRaP4vXf4oIiIiuZVUneWc+w6Yl3e7mQFsdM7NCz2fCSwEZpjZaLxLHscABjwc75xJZ9P7sHkepFWDjiP9TiMiIpJwopkDTGJgcWj+L02ALyIiIkHmnMvCuwTzPeAJvNFomUAf59xmP7MlHOdgQegq186jIb1awceLiIhI1KIaAWZmvYDBQGO8uSNyc865s2MVLBE5l+sOkBoBJiIiIrn4XWc55yzMtj3ANaGHxMuGd2D7QihfCzoM9zuNiIhIQoq4AWZm1wN/BfYAXwGH8x4Sw1wJae1e2HsI6lSERlX8TiMiIiJBoToriTn3050fO98G5Sr5m0dERCRBRTMC7Ba8CU+vcc4diVOehJZ998eO9cBUxoqIiMhPVGclqzWvwzdLoWJdaH+T32lEREQSVjRzgDUAnlVRVnSfbveWHer6m0NEREQCR3VWMnJZ8PFd3nqX2yG1gr95REREElg0DbClQLN4BUkG2SPAzqjnbw4RERFZBdmaAAAgAElEQVQJHNVZyWj1i7Drc6jcCE6/zu80IiIiCS2aBthw4A9m1jNeYRLZj0dg9W4omwJt6/idRkRERAJGdVayycqEhWO99W53Qtk0X+OIiIgkumjmAHsDqALMNbMDwN48+51zrknMkiWYz76BLAdtakN6VPfeFBERkSSgOivZfPUi7PkSqmRA66v9TiMiIpLwomnFzAFcvIIkumWh+b90+aOIiIiEoTormbgs+GSct971diiT6m8eERGRJBBxA8w5d1UccyS8T0Pzf2kCfBEREclLdVaS+epl2P0FVG4Mra/0O42IiEhSiGYOMCki5zQBvoiIiIiQZ/TXGChTzt88IiIiSSKqBpiZtTWzl8xsp5kdCy3/bWZt4xUwEWzaB3sOQq3y0KiK32lEREQkiFRnJYk1r3l3fqzUUHN/iYiIlKCIG2Bm1hn4L9AHeBOYEFr2BT4xs44RvMfFZvaamW02s4NmttrMHjSzynmOq25mU81sl5ntN7PZpbn4W5p9+WM9MPM3i4iIiARPLOosKQWcg4X3eutd/qQ7P4qIiJSgaCbBfxBYAZztnPshe2OoeTU7tL9fIe8xCtgKjAG2AO2BsUAfM/uZcy7LzAzvTkgZwDC8uyCNwbsrUnvn3JYoMgdC9gT4mv9LRERE8hGLOkuCbu1M2PkZVKoPbX/rdxoREZGkEk0DrBswNHdRBuCc+8HMxgN/i+A9LnTO7cz1fJ6Z7Qm9tjfwPtAf6A70dc7NBTCzhcB64FZgeBSZA+Hzb71lezXAREREJLxY1FkSZLlHf3W+Dcqm+5tHREQkyUQzB1hht+Yu9NbdeZpf2RaHlg1Cy/7AtuzmV+h1+/BGhQ2IIGegHMmEL0J/6jZ1/M0iIiIigVXsOksCbt1b8O2nULEutP2d32lERESSTjQNsP8Ct4eZr6sicBvwSREz9AotV4WWrfEuAchrJdDYzCoV8XN88dVuOJwJTatBVU3zICIiIuHFq86SIHAOPske/XUrpJb3N4+IiEgSiuYSyNuBecBGM3sT2A7UBX4BVOSnRlbEzKwBcC8w2zm3JLS5BrAhzOF7QsvqwI9h3us64DqAxo0bRxslbrIvf2yr0V8iIiKSv5jXWRIgG96BHYuhQh04/Xq/04iIiCSliEeAOecW4c1P8T5wHvBH4HxgLtDVObe4gJefIDSS63XgGFDse0A75552znVyznWqXbt2cd8uZv73jbdsd5K/OURERCS4Yl1nSYA4Bwvv8dY7jYbUCv7mERERSVIFjgAzsxTgl8B659wK59z/gIvzHNMW746Nn0f6oWZWHm9Or2ZArzx3dtyLN8orrxq59pcan4UaYKerASYiIiK5xKvOkoDZOBu2/xfK14L2N/qdRkREJGkVNgJsCPACYS45zOUH4AUzGxzJB5pZKvAS0An4hXMub0G3Em8esLxaAZuccwVlCZRDx2D1bjCgdXAGpYmIiEgwxLzOkoA5bvTXKEit6G8eERGRJFZYA2wo8KxzbkN+B4T2TQOuLOzDQr90Pg/0BQY658JN6DoTaGBmvXK9rgpwYWhfqfHlLjiWBc1rQMVyfqcRERGRgIlpnSUBtHkubPsI0mtA+5v8TiMiIpLUCmuAnQG8G8H7zMYb0VWY/wMGAROB/WbWLdejYeiYmcBCYIaZXWpm54W2GfBwBJ8RGJr/S0RERAoQ6zpLgiZn9NctUK5ywceKiIhIXBXWAKtMZHNu7Q0dW5ifh5Z34DW5cj+uBXDOZQEXAO8BTwCvAplAH+fc5gg+IzD+l30HSDXARERE5ESxrrMkSDZ/AFvmQ3p1aH+z32lERESSXoGT4AO7gCbAgkKOaxw6tkDOuYxIQjnn9gDXhB6lVvYIsNPr+JtDREREAimmdZYETPborzNGQloVf7OIiIhIoSPAFhDZnBNXUXjxllQOHIWv90DZFGilCfBFRETkRKqzEtWWD735v9KqQodhfqcRERERCm+APQqcbWaTzOyEadzNLNXMHsWb1H5SPAKWVl/ugiwHzatDemHj7ERERCQZqc5KVAvv9ZYdRkB6NX+ziIiICFDIJZDOuYVmdgvepPVDzOxdYGNodxPgXKAmcEs+d3RMWl/s9JatdfmjiIiIhKE6K0Ft/Rg2zfYmve/4B7/TiIiISEihY5Occ4+a2afAbcCvgPKhXQeBecBDzrkP45awlFqZ3QDT5Y8iIiKSD9VZCeiT7NFfw70J8EVERCQQIro4zzk3H5hvZilArdDm3c65zLglK+WyR4Bp/i8REREpiOqsBLL9v7BhFqRWgo4j/U4jIiIiuUQ1O5VzLgv4Nk5ZEsaxLFgVuleTGmAiIiISCdVZCSBn7q+boXxNf7OIiIjIcQqbBF+KYN1eOJwJDatA1TS/04iIiIhI3O1YAuv/A6kVoeMtfqcRERGRPNQAiwPN/yUiIiKSZBbe4y3b3QQVahV8rIiIiJQ4NcDi4As1wERERESSx44lsO5NKFsBOo/2O42IiIiEoQZYHGgCfBEREQkqM7vYzF4zs81mdtDMVpvZg2ZWOc9x1c1sqpntMrP9ZjbbzNr6lTvQsuf+av97qKACUEREJIjUAIsx53QJpIiIiATaKCATGAP8HPgrcCPwXuhOlJiZAW8A5wPDgF8DqcBcM2voR+jA+mYprHsjNPprlN9pREREJB9R3QVSCrfjR9h7CKqlQ71KfqcREREROcGFzrmduZ7PM7M9wN+A3sD7QH+gO9DXOTcXwMwWAuuBW4HhJZo4yD4Ozf3V/vdQoY6/WURERCRfGgEWY7lHf5n5m0VEREQkrzzNr2yLQ8sGoWV/YFt28yv0un14o8IGxDdhKaLRXyIiIqWGGmAxtlLzf4mIiEjp0yu0XBVatgZWhDluJdDYzDTOHXKN/rpJo79EREQCTg2wGPtyl7dspbtfi4iISClgZg2Ae4HZzrkloc01gL1hDt8TWlbP572uM7MlZrZk585wA80SyDefhkZ/ldedH0VEREoBNcBibPVub3mqGmAiIiIScKGRXK8Dx4Cri/t+zrmnnXOdnHOdatdO8OHwCzX3l4iISGmiSfBj6NAxWP8dlDFoHvZ3UREREZFgMLPyeHN6NQN6Oee25Nq9l/CjvGrk2p+8vvkU1s7U6C8REZFSRCPAYujrPZDloGl1SFNrUURERALKzFKBl4BOwC+cc5/nOWQl3jxgebUCNjnnfoxzxGDLHv3VTnN/iYiIlBZqgMXQ6tD8X6fV9DeHiIiISH7MLAV4HugLDHTOfRLmsJlAAzPrlet1VYALQ/uSl0Z/iYiIlEoapxRDX2r+LxEREQm+/wMGAfcD+82sW659W0KXQs4EFgIzzGw03iWPYwADHi7hvMGy8F5v2e4mqHiSv1lEREQkYhoBFkMaASYiIiKlwM9Dyzvwmly5H9cCOOeygAuA94AngFeBTKCPc25zSQcOjG+WwdrXNfpLRESkFNIIsBjKGQGmBpiIiIgElHMuI8Lj9gDXhB4C8PHd3lKjv0REREodjQCLkb0H4dv9UCEVGlX1O42IiIiIxNS2hbDuDUitqNFfIiIipZAaYDGSPfqrRQ1IMX+ziIiIiEgMOQcLbvfWz/iDRn+JiIiUQmqAxciXofm/NAG+iIiISILZNAc2z4O0atBplN9pREREpAjUAIuR1aERYJoAX0RERCSB5B791fk2SK/mbx4REREpEjXAYkQjwEREREQS0JrXYcdiqHASnDHM7zQiIiJSRGqAxYBz8JVGgImIiIgklqxM+OgOb73bnd4E+CIiIlIqqQEWA9t+gP1HoWZ5qFnB7zQiIiIiEhNf/gN2fwFVmkDb3/mdRkRERIpBDbAY+HqPtzxFo79EREREEkPmEfj4bm/9zLFQNs3XOCIiIlI8aoDFQHYDrHl1f3OIiIiISIx8PhX2rYcaLaHVUL/TiIiISDGpARYDazQCTERERCRxHN4HH4/11ruPg5QyvsYRERGR4lMDLAZyLoGs4W8OEREREYmBT+6HgzuhQQ845SK/04iIiEgMqAFWTM7lugRSDTARERGR0u27dbBssrfe+89g5m8eERERiQk1wIpp5wH4/jBUSYM6ugOkiIiISOn24W3eBPithkLdzn6nERERkRhRA6yYcl/+qB8IRUREREqxLR/CVy9B2fLQ4wG/04iIiEgMqQFWTLr8UURERCQBuCyYN9Jb73wrVG7obx4RERGJKTXAimmNJsAXERERKf2+mAHfLIVK9aHzaL/TiIiISIypAVZMugOkiIiISCl3dD8suN1b7/EApFb0N4+IiIjEXFm/A5R2a3Z7S10CKSJSPFlZWezatYvvvvuOzMxMv+OIAJCenk7Dhg1JTU31O4rE06Lx8ONWOKmjN/m9iEgpofpJEl2ZMmWoVq0atWrVIiWleGO41AArhr0HYddBqJAK9Sv7nUZEpHTbsmULZkZGRgapqamY7iwiPnPOsXv3brZs2ULTpk39jiPxsmc1LB7vrfd+FEwXSIhI6aH6SRKZc46jR4/yzTffsGXLFho3blys99O/8MWQPf9X8+qQov/OiIgUy/79+2nQoAHlypVT8SaBYGbUrFmTQ4cO+R1F4sU5mH0jZB6BNr+Fhj38TiQiEhXVT5LIzIxy5crRoEED9u/fX+z3UwOsGHQHSBGR2CrusGaRWNP/mUhwq56HzXMhvSb0HO93GhGRIlH9JIkuVn/H9b+UYliz11uqASYiIiJSyhzYCfP+6K33egTK1/Q3j4iIiMSVGmDFsC7UAGtW3d8cIiIiIhKlOTfDwZ3QqDe0vtLvNCIiIhJnaoAVw/pQA+xkNcBERERytGnThrFjx+Y8z8jI4JFHHinwNdOnT6dSpUpxTiYS8tVL8NW/IbUinPcM6FJXEZGk17t3b26++Wa/Y8RMpUqVmD59es5zM+Oll14q8DVjx46lTZs2cU7mHzXAiuhIJmz+HgxoXNXvNCIi4perrroKM8PMKFu2LI0bN+bGG29k7969xx2XkZGBmfHhhx8etz2/QuPIkSPUrl2bSpUqsW/fvrj+GeJt8eLF3HTTTTnPwxVgv/nNb1i3bl2J5nrhhRcwMy644IIS/Vzx2YGdMDv097Hnw1BVd/gUESlpueun1NRUmjVrxqhRo2Iy0XkkjZ5wXnnlFR588MFif35Qbd++nQsvvBCADRs2YGYsWbLkuGNGjRrFBx98UKK5HnzwQcysRJqPaoAV0cZ9kOmgYRVIL+t3GhER8dM555zD9u3b2bBhA1OnTuXNN988ruGTLT09ndtuuy2i93zttddo2rQpZ555Jv/4xz9iHblE1a5dmwoVKhR4TPny5alTp04JJYJ169YxevRozjrrrBL7TAkAlwWzrg5d+tgH2t3gdyIRkaSVXT+tW7eO++67jyeeeILRo0fne/zRo0fjmqdGjRpUrlw5rp/hp7p165KWllbgMZUqVaJmzZKbE/OTTz7h6aef5vTTTy+Rz1MDrIjWa/4vEREJSUtLo27dujRs2JB+/fpxySWX8O67755w3HXXXceyZct45ZVXCn3PadOmMXToUK644gqmTZtWpFxHjhzh9ttvp0mTJqSlpdGsWTMee+yxnP3z58+na9eupKenc9JJJzFy5EiOHDmSs793797cdNNN3H777dSqVYs6deowatQosrKyco759ttvGTBgAOXLl6dJkyY888wzJ+TIfQlkRkYGAIMGDcLMcp6HuwTyqaeeonnz5pQrV47mzZszZcqU4/abGU8//TSDBg2iYsWKNGvWjBkzZhT6vRw9epTBgwdz//3306xZs0KPlwSydBKsewvSq8P508FUCouI+CW7fmrUqBGXXXYZl19+Oa+99hoA8+bNw8z4z3/+Q5cuXShXrhyzZs0CCq4P8qszAN544w06duxIeno6TZs25Y477jih7sk9CikjI4P77ruP66+/nipVqtCwYUMmTJgQ9Z9z37593HjjjdSrV4/09HRatmzJv/71r5z9r7zyCm3btiUtLY1GjRpx//3345yLKseaNWvo3bs36enpnHrqqbz55psn5Mg9Mq5pU2/0c+fOnTEzevfuDZx4ZUJWVhbjxo2jUaNGpKWl0bZtW15//fWc/dkjyV5++WXOPfdcKlSoQKtWrXjvvfci+l6GDBnCM888Q/XqJdNY0dilItIE+CIi8ddksj+fu3FE0V+7bt063nnnHVJTU0/Y16hRI4YNG8aYMWPo378/ZcuG/2d448aNzJs3jxkzZlChQgVuvPFGPvvsM9q1axdVliuvvJIPP/yQyZMn06FDB7Zu3cqGDRsA2Lp1Kz//+c8ZOnQo06dPZ+3atVx77bWkpKQwceLEnPd4/vnnGTFiBB9//DHLly/nsssuo2PHjgwePBjwLmHYuHEjs2fPpkKFCowcOTLnM8JZvHgxderUYcqUKVxwwQWUKVMm7HGvvvoqN998M5MmTaJfv37MmjWLm266ibp16+YM3we49957eeihh3jwwQeZNm0a11xzDT179qRx48b5ZrjjjjvIyMjgyiuvZO7cuVF8o1Kqbf8vfPgnb/286VAl/78jIiKl1kSf5jS8xRV+TCHS09M5fPjwcdtuu+02Jk6cSPPmzalcuXKh9UF+dcasWbMYMmQIkydPpmfPnmzatIkbbriBw4cPFzhP6aRJk7jnnnsYPXo0b7/9NsOHD6dHjx6ceeaZEf2ZnHP84he/YO/evTz77LOceuqpfP311xw4cACApUuXMmjQIO68806GDBnC4sWLcxpdw4YNiyhHVlYWv/rVr6hevToLFy7kwIEDjBgx4oTvMrdFixbRpUsX3nnnHdq1a0e5cuXCHjd58mQmTJjAk08+SadOnZgxYwYXXXQRS5cupX379jnH3XHHHUyYMIEnnniC++67j0svvZSNGzcWOL/rddddx8UXX0yfPn245557Ivo+i0sNsCJam90Aq+ZvDhER8d8777xDpUqVyMzM5NChQwD8+c9/DnvsmDFjmDp1KlOnTuWGG8JffvXss89y7rnnUrt2bQAuuugipkyZwl/+8peIM3399df885//5O233+b8888HoFmzZjmX/D3xxBPUr1+fJ554gpSUFFq2bMlDDz3E9ddfz7hx43IuWWzVqhX33nsvAC1atGDKlCnMmTOHwYMH89VXX/H222+zYMECunfvDsDf/va3AkdVZf+ZqlWrRt26dfM97pFHHmHo0KE5v8S2aNGCpUuXMn78+OMaYEOHDuXyyy8HYNy4cUyePJn58+fnbMvr3Xff5d///jfLly8v/EuUxLH/G3jjEsg6Bmf8AZr39zuRiIjksmjRIp5//nnOOeec47aPHTuWfv365TwvrD7Ir864//77GT16NFdffTUAJ598MuPHj+fyyy9nwoQJWD43Q+nXr1/OZw0bNozHHnuMOXPmRNwAmz17NgsXLmTlypW0bNkS+Gn0FXj1Yq9evXIaQC1atODrr79m/PjxxzXACsoxe/ZsvvjiC9avX5/zA+Cjjz5a4DQP2d9TzZo1C63HRo0axWWXXQZ4PzzOnz+fRx555LhR9yNHjsypzx544AH+/ve/s3z5cnr06BH2fadMmcKaNWsiGrkfS2qAFdH677ylRoCJiMRPcUZilaSePXvy9NNPc/DgQaZMmcLatWsZPnx42GOrV6/OmDFjuOeeexg6dOgJ+7Oysnj22Wd5+OGHc7YNHTqUSy65hEceeYT09PSIMi1btoyUlBT69OkTdv+qVavo1q0bKSk/XQLWo0cPjhw5wpo1a3LmYsg7J0P9+vX59ttvc94jJSWFLl265Oxv0qQJ9evXjyhjQVatWsU111xz3LYePXowc+bM47blzle2bFlq166dky+vnTt3ctVVV/HCCy9QrZp+wUoaRw/Aa/3hh01Qrxv0HO93IhGR+InBSKySkv0D4rFjxzh69CgDBgzg8ccfP+6YTp06Hfc80vogr6VLl7Jo0SLGj//p34CsrCwOHjzIjh07qFevXtjXFVQHRWLZsmXUq1cvp/mV16pVq/jlL3953LYePXpwzz338P3331OlSpVCc6xatYoGDRocN/q9a9eux9V4RfH999+zbdu2nB85c+f7z3/+c9y23Pmy68D8vqfVq1dz++23s2DBgrBXTMSTGmBFpEsgRUQkW4UKFWjevDkAjz32GH369GHcuHGMHTs27PHDhg3j8ccfDztK7N1332XTpk0MGTKEIUOG5GzPzMzk5ZdfPm5bvOT+FTRvYWJmx80Blvf4eMv7WZHky7Zy5Uq2b9/O2WefnbMt+9iyZcuycuVKTj311BgnFl+5LHjnStixCKpkwIDXoEz4yzxERKRkZf+AmJqaSv369cM2QypWrBjRexVWi2RlZXH33XczaNCgE/Zlj4YKJ5o6I9aircdKUkH1WPa+/PItXLiQXbt20bp165xtmZmZzJ8/nyeffJL9+/cXOll/UWnmzyLYdwh2H4TyZaFu/pe0iohIkrr77rsZP34827ZtC7s/PT2dcePGMWHCBHbu3HncvmnTpnHRRRexfPny4x6/+93vopoMv3379mRlZeU7x1XLli355JNPjitOFixYQLly5Tj55JMj+ozTTjuNrKwsFi1alLNt06ZN+f65s6WmppKZmVngMS1btuSjjz46btuCBQto1apVRNnC6dy5M59//vlx32v//v0566yzWL58+XGXJEgCcFnw3g3w1UtQrgpc9BZUPMnvVCIiEpL9A2KTJk0iHgkUSX0Qrs4444wz+PLLL2nevPkJj/zmZI2FDh06sH37dlatWhV2f35/noYNG0Z8R8qWLVuydetWNm/enLNt0aJFBTbIsuf8Kqgeq1KlCvXr1495PTZw4MAT6rFOnTpx6aWXsnz58nznI4uFwI4AM7NGwCTgXMCA2cAfnHObfA0GrAtd/ti0OqT4NMegiIgEV+/evWnVqlXOLb3DGTp0KBMnTuSZZ57JaTjt3LmTmTNn8uKLLx53Bx6A3/72t5x55pmsXbs2ogZVixYtuOSSS7j22muZPHkyZ5xxBlu2bGHDhg0MHTqUm266iUcffZSbbrqJESNGsG7dOv70pz9x880358z/VZhTTz2V888/n+uvv56nn36a8uXL88c//pHy5csX+LqMjAzmzJlDr169SEtLC3vnn9GjRzNo0CA6duxIv379eOedd3j++ecjuoNmfipWrHjC91qtWjWOHTt2wnbxBLkeK1BWJsy6Br74O5RNh/6vQM2iF+siIhIMkdQH4eqMu+66iwsuuIAmTZpwySWXULZsWVasWMGiRYuOm3Yi1s4++2y6du3Kr3/9ayZNmkSLFi1Ys2YN+/fvZ+DAgdxyyy107tyZsWPHctlll7F48WImTpzIAw88EPFnnHPOOZx22mlcccUVTJo0iYMHDzJy5MgCG3t16tShfPnyzJo1i4yMDNLT06lateoJx40ePZq77rqLU045hY4dOzJjxgw+/PBDPv300yJ9H+DVXnmnoqhYsSI1atSIez0WyBFgZlYBeB84DbgSGAqcAsw1s8jGQMbROk2ALyIihbjllluYNm0aGzduDLs/JSWF8ePH50yaD/Dcc8+RlpbGeeedd8LxXbp0oVGjRjmjwMaOHVvocP+///3vXHbZZQwfPpzTTjuNq666in379gHQoEED3n77bZYtW0b79u255pprGDx4cFQFF8D06dNp2rQpffv25cILL+Syyy477pbj4UycOJG5c+fSqFEjOnToEPaYgQMH8vjjjzNp0iRatWrF5MmTeeKJJ46bAF/iK+j1WL4O74M3BnnNr9SKcNHb0OTswl8nIiKBF0l9EK7OOO+883jrrbeYO3cuXbp0oUuXLjz00EMF3jU6EldddVWBdU9KSgpvv/023bt35/LLL6dly5aMGDGCI0eOAN7ItBdffJGXX36ZNm3a8Kc//SnnB8lIpaSk8Oqrr5KVlUXXrl254ooruPPOOwu8jLBs2bI89thjTJ06lfr16zNgwICwxw0fPpzRo0dz66230qZNG1599VVefvnlqO9MHhTmXPAmyTOzEcCfgVOdc2tC25oCXwO3OufC31orpFOnTm7JkiVxyzfhY/jLYhjeBW6J7OYPIiJSiFWrVuU7Qaic6Morr2THjh3MmjXL7ygJr6C/m2a21DnXKezOUi7o9VhYOxbDm5fCvnVQrrLX/GrQvfDXiYiUUqqf/NWrVy9OO+00nnrqKb+jJLxY1GNBvQSyP/BJdrEF4Jxbb2YfAQPwijHfaAJ8ERHxk3OO999/nzlz5vgdRRJboOux4+xZDYsf9kZ9ZR2DOh3ggn9B9VP8TiYiIglq3759rF69uljTM0jJCmoDrDXwepjtK4ETb9tQwnQJpIiI+MnMjpvoVCROgluP7f0a1rwGu7+A3SthxxLAgaXAGSPgrPFQNj53kBIREQGoWrUqO3bs8DuGRCGoDbAawN4w2/cAvo67ynKwPjQJvkaAiYiISAILbD3GrhUw/9afnpcpB62vgk6joXpz32KJiIhIcAW1ARY1M7sOuA4o9kR2BTmaCX88E779ESrrh0URERGRHCVVj3HSGdBhmHdnx5qtoNbpkK6h+SIiIpK/oDbA9hL+l8X8fonEOfc08DR4k67GK1haWbihY7zeXUQkuTnnCr2zoUhJCuLNgkpQYOsxqjSBvo/F7e1FREoT1U+S6GJVj6XE5F1ibyXevBN5tQK+KOEsIiJSAlJTUzl48KDfMUSOc/ToUcqWDervhXGnekxEJOBUP0kyOHjwIKmpqcV+n6A2wGYC3cysWfYGM8sAuof2iYhIgqlTpw5bt27lwIEDyT7qRgIiKyuLb775hqpVq/odxS+qx0REAk71kyQy5xwHDhxg69at1KlTp9jvF9SfNKcANwOvm9mdgAPGAZuBp/wMJiIi8VGlShUAtm3bxtGjR31OI+KpWLEitWrV8juGX1SPiYgEnOonSXSpqamcdNJJOX/XiyOQDTDn3H4z6wtMAm6WKw8AAAsBSURBVJ4DDJgD/ME596Ov4UREJG6qVKkSk3/cRKT4VI+JiJQOqp9EIhPIBhiAc24T8Gu/c4iIiIgkK9VjIiIikiiCOgeYiIiIiIiIiIhITKgBJiIiIiIiIiIiCU0NMBERERERERERSWhqgImIiIiIiIiISEIz55zfGWLOzHYCG+P8MbWAXXH+DCmczkNw6FwEg85DMOg8BEe8z0UT51ztOL5/qaV6LKnoPASDzkNw6FwEg85DcASiHkvIBlhJMLMlzrlOfudIdjoPwaFzEQw6D8Gg8xAcOheJTec3GHQegkHnITh0LoJB5yE4gnIudAmkiIiIiIiIiIgkNDXAREREREREREQkoakBVnRP+x1AAJ2HING5CAadh2DQeQgOnYvEpvMbDDoPwaDzEBw6F8Gg8xAcgTgXmgNMREREREREREQSmkaAiYiIiIiIiIhIQlMDTEREREREREREEpoaYFEws0Zm9pKZ7TOz783sFTNr7HeuRGVmF5vZa2a22cwOmtlqM3vQzCrnOa66mU01s11mtt/MZptZW79yJwMze8fMnJndl2e7zkUJMLNfmNl8M/sx9N+iJWbWN9d+nYc4M7PuZvaumX1rZj+Y2admdk2eY3QeYsjMGprZ42a20MwOhP4blBHmuIi+dzNLN7MJZrY99G/MQjPrWRJ/Fike1WMlS/VYcKke85fqMf+pHit5pb0eUwMsQmZWAXgfOA24EhgKnALMNbOKfmZLYKOATGAM8HPgr8CNwHtmlgJgZga8AZwPDAN+DaTinZeGfoROdGY2GGgXZrvORQkws+uB14GlwK+AQcCLQIXQfp2HODOz04HZeN/r74CLgMXANDO7MXSMzkPsNQcuAfYCH4Y7IMrvfRre+bsLuADYDswys/ZxSS8xoXrMF6rHAkj1mL9Uj/lP9ZhvSnc95pzTI4IHMALvH//mubY1BY4Bf/Q7XyI+gNphtl0BOKBv6PmA0PM+uY6pCuwBHvP7z5BoD6A6sAMYHPre78u1T+ci/t9/BnAQ+EMBx+g8xP88PAAcASrl2b4QWKjzELfvPSXX+rWh7zcjzzERfe94/6fRAVfn2lYWWA3M9PvPqkeBfw9Uj5X8d656LGAP1WO+f/+qxwLwUD3m2/dequsxjQCLXH/gE+fcmuwNzrn1wEd4J1hizDm3M8zmxaFlg9CyP7DNOTc31+v24XWcdV5ibzywwjn3Qph9Ohfxdw2QBTxZwDE6D/FXDq/gOpBn+z5+Glmt8xBjzrmsCA6L9HvvDxwF/pXruGPAP4HzzCwtJqElHlSPlTDVY4GkesxfqseCQfWYD0p7PaYGWORaAyvCbF8JtCrhLMmsV2i5KrQs6Lw0NrNKJZIqCZhZD7xffH+fzyE6F/HXA/gSuNTM1prZMTNbY2a5z4nOQ/xNBwx4zMzqm1k1M/sdcDYwKXSMzoM/Iv3eWwPrnXN5i+aVeAV18/hFlGJSPRYMqsd8onosEFSPBcN0VI8FVWDrMTXAIlcD7zrXvPbgDUOWODOzBsC9wGzn3JLQ5oLOC+jcxISZlQOeAh5xzq3O5zCdi/irjzfXzQTgIaAf8B7wFzMbETpG5yHOnHMrgN7AQGAr3vf9f8ANzrl/hg7TefBHpN97YcfViHEuiR3VYz5TPeYf1WOBoXosAFSPBVpg67GysX5DkXgIdYlfx5vj42qf4ySjW4HywP1+B0lyKUBl4Crn3Cuhbe+H7rwyBpjsU66kYmanAC/j/Tp1A948IAOAJ83skHPueT/ziYjEi+ox36keCwbVYwGgekyKQg2wyO0lfIc4v66lxIiZlce7XrgZ0Ms5tyXX7oLOS/Z+KQbzbi1/B94kh2l5rsVOM7NqwA/oXJSE3Xi/OL6XZ/u7wPlmVg+dh5LwAN58BRc6546Ets0xs5rAZDN7AZ0Hv0T6ve8FmhRw3J4w+yQYVI/5RPWYv1SPBYrqsWBQPRZcga3HdAlk5FbiXaOaVyvgixLOkjTMLBV4CegE/MI593meQwo6L5uccz/GOWIyaAakAzPw/iOV/QDv1uh7gbboXJSElREeo/MQX22B/+UqtrItAmoCddB58Euk3/tKoKmZVQhz3BFgDRJUqsd8oHosEFSPBYfqsWBQPRZcga3H1ACL3Eygm5k1y94QGubaPbRPYszMUoDngb7AQOfcJ2EOmwk0MLNeuV5XBbgQnZdYWQ70CfMArwjrg/cfJ52L+Hs1tDwvz/bzgS3Oue3oPJSEHcDpoblYcusKHML7tUrnwR+Rfu9vAKnAoFzHlQV+A7zrnDtcMnGlCFSPlTDVY4Gheiw4VI8Fg+qx4ApsPWbOuVi/Z0Iys4rAZ3jXFt8JOGAc3vXfp6t7HHtm9le867nvB97Ms3uLc25LqChbADQCRuP9+jUGOB1o55zbXIKRk4qZOeB+59ydoec6F3FmZgbMAdrhXQaxDu8fjGuBq51z03Ue4s/MLgZexLvU4Qm8fxf6492Ra5Jz7o86D/ER+u7Bu8PTDfz/9u4eRK4qDAPw+7lbqEWKxUpQAtqJBCKCCP5gJ4goCoIQUgmaUhC0iKQQLARBQbDxB0khWCiCyEqKqCgKssGgYGEw2PgTZcX4lxR7LO4sLMMqO0vmzs6d54HDzj3cHc49d2He/e65d5IjSc4lOdda+3CSea+qN9P98/JEku+SPJbkniS3ttbW+jkiJiWP9U8e29vksf7JY3uDPDY7c53HWmvaDluSa9M9aO/3dPfYv5Nk/6zHNdSW5Gy6YLtdO7Zlv5Ukr6ar8v+V0QfSrMc/9DY6D8+M9TkX05/3fem+4eandEuDTyd52Hno/TzcneRkug/78+muzB9JsuQ8THXe/+sz4eSk857uQdLPp7uC/E+Sz5PcOetj1Hb0dyCP9Tvf8tgebvLYzOZdHtsDTR6b2bzPbR6zAgwAAACAQfMMMAAAAAAGTQEMAAAAgEFTAAMAAABg0BTAAAAAABg0BTAAAAAABk0BDAAAAIBBUwAD5lZVtR20s6N9X998DQDApSGPAfOiWmuzHgPArlTVLWNdbyf5MsmxLX0XWmunquq6JPtaa6f6Gh8AwNDJY8C8WJ71AAB2q7X22dbtqrqQ5Jfx/tG+Z3obGADAgpDHgHnhFkhgIYwvua+q/aMl+Y9W1bNV9WNVna+q41V1ZVVdX1WrVfVHVX1bVYe3ec8DVfVuVa1X1d9V9UlV3dbrgQEAzAl5DJglBTBg0T2V5Ookh5M8neShJC+nW77/XpL7k5xO8lpV3bD5S1V1MMmnSVaSPJLkgSS/JjlRVTf1eQAAAHNOHgOmzi2QwKI701rbvJq4OrpieCjJodba8SSpqi+S3JvkwSRfj/Z9Lsn3Se5qrV0c7bea5KskR5Pc198hAADMNXkMmDorwIBF9/7Y9jejn6ubHa219SQ/J7kmSarqiiR3JHkryUZVLVfVcpJKciLJ7dMeNADAgMhjwNRZAQYsuvWx7Yv/03/56PVKkqV0VxaPbvemVXVZa23jUg0SAGDA5DFg6hTAACb3W5KNJC8leWO7HYQtAICpkseAiSiAAUyotfZnVX2c5ECSNeEKAKBf8hgwKQUwgN15PMlH6R7U+kqSH5JcleRgkqXW2pOzHBwAwAKQx4Ad8xB8gF1ora0luTndV22/mOSDJC8kuTFdEAMAYIrkMWAS1Vqb9RgAAAAAYGqsAAMAAABg0BTAAAAAABg0BTAAAAAABk0BDAAAAIBBUwADAAAAYNAUwAAAAAAYNAUwAAAAAAZNAQwAAACAQfsXWTXlHtH+VogAAAAASUVORK5CYII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27" name="Picture 3" descr="C:\Users\legewie\DATA\Teaching\Downloa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0" y="1628800"/>
            <a:ext cx="489654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5854727" y="4209363"/>
            <a:ext cx="2526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protein degradation rate</a:t>
            </a:r>
            <a:endParaRPr lang="de-DE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5817721" y="4509120"/>
            <a:ext cx="26427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changes final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steady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state </a:t>
            </a:r>
          </a:p>
          <a:p>
            <a:pPr algn="ctr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and response time</a:t>
            </a:r>
            <a:endParaRPr lang="de-DE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7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9" grpId="0"/>
      <p:bldP spid="30" grpId="0"/>
      <p:bldP spid="3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60040" y="158775"/>
            <a:ext cx="867645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b="1" dirty="0" smtClean="0">
                <a:solidFill>
                  <a:prstClr val="black"/>
                </a:solidFill>
              </a:rPr>
              <a:t>Protein </a:t>
            </a:r>
            <a:r>
              <a:rPr lang="de-DE" sz="3600" b="1" dirty="0" err="1">
                <a:solidFill>
                  <a:prstClr val="black"/>
                </a:solidFill>
              </a:rPr>
              <a:t>dynamics</a:t>
            </a:r>
            <a:r>
              <a:rPr lang="de-DE" sz="3600" b="1" dirty="0">
                <a:solidFill>
                  <a:prstClr val="black"/>
                </a:solidFill>
              </a:rPr>
              <a:t> </a:t>
            </a:r>
            <a:r>
              <a:rPr lang="de-DE" sz="3600" b="1" dirty="0" err="1" smtClean="0">
                <a:solidFill>
                  <a:prstClr val="black"/>
                </a:solidFill>
              </a:rPr>
              <a:t>solely</a:t>
            </a:r>
            <a:r>
              <a:rPr lang="de-DE" sz="3600" b="1" dirty="0" smtClean="0">
                <a:solidFill>
                  <a:prstClr val="black"/>
                </a:solidFill>
              </a:rPr>
              <a:t> </a:t>
            </a:r>
            <a:r>
              <a:rPr lang="de-DE" sz="3600" b="1" dirty="0" err="1" smtClean="0">
                <a:solidFill>
                  <a:prstClr val="black"/>
                </a:solidFill>
              </a:rPr>
              <a:t>determined</a:t>
            </a:r>
            <a:r>
              <a:rPr lang="de-DE" sz="3600" b="1" dirty="0" smtClean="0">
                <a:solidFill>
                  <a:prstClr val="black"/>
                </a:solidFill>
              </a:rPr>
              <a:t> </a:t>
            </a:r>
            <a:r>
              <a:rPr lang="de-DE" sz="3600" b="1" dirty="0" err="1" smtClean="0">
                <a:solidFill>
                  <a:prstClr val="black"/>
                </a:solidFill>
              </a:rPr>
              <a:t>by</a:t>
            </a:r>
            <a:r>
              <a:rPr lang="de-DE" sz="3600" b="1" dirty="0" smtClean="0">
                <a:solidFill>
                  <a:prstClr val="black"/>
                </a:solidFill>
              </a:rPr>
              <a:t> </a:t>
            </a:r>
            <a:r>
              <a:rPr lang="de-DE" sz="3600" b="1" dirty="0" err="1" smtClean="0">
                <a:solidFill>
                  <a:prstClr val="black"/>
                </a:solidFill>
              </a:rPr>
              <a:t>mRNA</a:t>
            </a:r>
            <a:r>
              <a:rPr lang="de-DE" sz="3600" b="1" dirty="0" smtClean="0">
                <a:solidFill>
                  <a:prstClr val="black"/>
                </a:solidFill>
              </a:rPr>
              <a:t> </a:t>
            </a:r>
            <a:r>
              <a:rPr lang="de-DE" sz="3600" b="1" dirty="0" err="1" smtClean="0">
                <a:solidFill>
                  <a:prstClr val="black"/>
                </a:solidFill>
              </a:rPr>
              <a:t>and</a:t>
            </a:r>
            <a:r>
              <a:rPr lang="de-DE" sz="3600" b="1" dirty="0" smtClean="0">
                <a:solidFill>
                  <a:prstClr val="black"/>
                </a:solidFill>
              </a:rPr>
              <a:t> </a:t>
            </a:r>
            <a:r>
              <a:rPr lang="de-DE" sz="3600" b="1" dirty="0" err="1" smtClean="0">
                <a:solidFill>
                  <a:prstClr val="black"/>
                </a:solidFill>
              </a:rPr>
              <a:t>protein</a:t>
            </a:r>
            <a:r>
              <a:rPr lang="de-DE" sz="3600" b="1" dirty="0" smtClean="0">
                <a:solidFill>
                  <a:prstClr val="black"/>
                </a:solidFill>
              </a:rPr>
              <a:t> </a:t>
            </a:r>
            <a:r>
              <a:rPr lang="de-DE" sz="3600" b="1" dirty="0" err="1" smtClean="0">
                <a:solidFill>
                  <a:prstClr val="black"/>
                </a:solidFill>
              </a:rPr>
              <a:t>degradation</a:t>
            </a:r>
            <a:r>
              <a:rPr lang="de-DE" sz="3600" b="1" dirty="0" smtClean="0">
                <a:solidFill>
                  <a:prstClr val="black"/>
                </a:solidFill>
              </a:rPr>
              <a:t> </a:t>
            </a:r>
            <a:r>
              <a:rPr lang="de-DE" sz="3600" b="1" dirty="0" err="1" smtClean="0">
                <a:solidFill>
                  <a:prstClr val="black"/>
                </a:solidFill>
              </a:rPr>
              <a:t>rates</a:t>
            </a:r>
            <a:endParaRPr lang="de-DE" sz="3600" b="1" dirty="0">
              <a:solidFill>
                <a:prstClr val="black"/>
              </a:solidFill>
            </a:endParaRPr>
          </a:p>
        </p:txBody>
      </p:sp>
      <p:sp>
        <p:nvSpPr>
          <p:cNvPr id="6" name="AutoShape 6" descr="Unfortunately we are unable to provide accessible alternative text for this. If you require assistance to access this image, or to obtain a text description, please contact npg@nature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12" name="AutoShape 8" descr="Unfortunately we are unable to provide accessible alternative text for this. If you require assistance to access this image, or to obtain a text description, please contact npg@nature.c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13" name="AutoShape 10" descr="http://www.nature.com/ni/journal/v10/n3/images/ni.1699-F2.jpg"/>
          <p:cNvSpPr>
            <a:spLocks noChangeAspect="1" noChangeArrowheads="1"/>
          </p:cNvSpPr>
          <p:nvPr/>
        </p:nvSpPr>
        <p:spPr bwMode="auto">
          <a:xfrm>
            <a:off x="155575" y="-3429000"/>
            <a:ext cx="588645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3" name="AutoShape 2" descr="data:image/png;base64,iVBORw0KGgoAAAANSUhEUgAABMAAAATACAYAAAAWSjuWAAAABHNCSVQICAgIfAhkiAAAAAlwSFlzAAALEgAACxIB0t1+/AAAIABJREFUeJzs3XeYHWXd//H3vSVbUkkPCWnSSQiBhKIooQnSbKACgmBBQVF5jChgQYpYUOF5bKAo/qRYkA7SS5CeAAKhJiGBQEgvpG67f3/M2WSz2SSb7Dk7p7xf1zXXzJmZnfmkYL5+zz33hBgjkiRJkiRJUrEqSzuAJEmSJEmSlEs2wCRJkiRJklTUbIBJkiRJkiSpqNkAkyRJkiRJUlGzASZJkiRJkqSiZgNMkiRJkiRJRc0GmCRJkiRJkoqaDTBJkiRJkiQVNRtgkiRJkiRJKmoVaQfIhb59+8bhw4enHUOSJBW5KVOmLIgx9ks7Rz6yHpMkSZ2hvfVYUTbAhg8fzuTJk9OOIUmSilwIYVbaGfKV9ZgkSeoM7a3HfARSkiRJkiRJRc0GmCRJkiRJkoqaDTBJkiRJkiQVNRtgkiRJkiRJKmo2wCRJkkpMCGFICOH/QgiPhxBWhhBiCGF4G+dtE0L4YwhhQQhhRQjhvhDC6M5PLEmS1DE2wCRJkkrP9sCngMXAI22dEEIIwG3A4cCZwCeBSuDBEMKQTsopSZKUFTbAJEmSSs+kGOOAGOMRwD83cs4xwAeAk2KM18cY78rsKwPO7qSckiRJWWEDTJIkqcTEGJvacdoxwDsxxgdb/NxSklFhH81VNkmSpFyoSDuApPzT2AR1jVDfBA0bWeqbkvM2OKcRGmKrcxuhKUJjTNatl7gFx9p7biT53Kz5c8v9LfetPS9uuL+tfa33b3CP5h2bunerjJvSnvPaeamsXatd52Qrd7Yyd+KvXflhSHf4s62arbUb8GIb+6cCJ4cQusUYl3dyJknSpsQIsQmaGiA2trFuhNiQrDd6TotzN3lO04YLsY19TetybW4/zdsb29/iGK3vH9ddc20h3sb22oKw1XabxzZxnS26x0buuSVZ1ztGi/2t/vzX37GJ41v4sx251pivwNivkTYbYFKBiBHWNMKKOljZACvrYEU9rMwsK1quM+esqEt+Zk1Dsq5rsb3B54bM58akaSVJxaChMe0EBa03MLON/Ysy622A9RpgIYTTgNMAhg4dmstskpSupkZoWAUNq6FxdbJuWLX+9kaPrYamOmjMLE31mXUdNNa3Wrc83tZ5rY43NaT9OyNtaOW8tBMANsCkThdj0qRauBLmr4SFq2DRKli6BpatzqzXtFivXve5vpMaU2UBupRDZRlUbMVSWQblLdYVZVAekqWsLLl+WUiewV77ufV287kttzdyrLwMAi2uG4CQ7AuZX1No/hzW3wdt799gHy2u2cbPbXDNdpxLG/fZlNCOk9pznfael7X7Zek62crT2b/XSldledoJSkuM8UrgSoBx48Y5WFJS+mKE+hWwZinULYXVS6BuGdQvh7rlybH6Fcnn1tvNxxtWrH9u4+r8bjSFMgjlUFaRWZdDqEjWa/dtbL0F54ayzPllQFmmqC1bt9C8HdrY14796+3bzP6W9yKsW8NGtjdxbG0h2Oo6mzq2ueu09x5t3m9j92Ddeev9+beuUjd1fEvO3cJrtTxW0498YANMypIYk0bWO8thznvJeu7yTJMr0+hqbnqt2coRCV3KoWtlstRk1rWV0LUL1FQk69oW+2sqobocqiqgqq11G/u6lCcNq/Y0ACRJRW0xySiv1nq3OC5JudfUCKsXw6oF65bVC5N9dUuT5taapbBmybrtlvtjLoYDB6iogYrqzFID5Znt8urNHKuG8iooq4TyLsnSvL123QXKKzPrNo63eW5msZCX2mQDTNoCy+tg1lKYuWTdMnsZvPMezFne/sZWTQX0rU2WPjXQuwZ6VkPPKuhRlax7Vq/b7pFZqv0vVpLUeaYCH25j/67Am87/JWmrxQirFsLKd2H5HFgxB1bObdHgWtiq2bWIDs3AWVEDVT2hS89kXdUTKrtBl25Q2TXZruy6/nbzsYqurc6rTa5no0kqOP7faakN81fAKwvglYXw6kJ4Y3HS+Jq/ctM/16MKtu0Gg7on64HdoV+LRldz06u2snN+HZIkdcCtwKkhhANijA8DhBB6AEcD16WaTFL+ql8By96C996E995KlhVzkkZXc8Nr5dxkvqotUb0N1PSF6r7JuqZPsq9lU6uq17rtlvvLu+Tm1yqpoNgAU0lrbILXFsKL8+HlBUnT69UFsGBV2+dXlcPQnjC8FwzrCSN6wXY9YVA32LY7dPPfVklSgQghHJvZ3Cuz/kgIYT4wP9PwuhV4HLgmhPBtkkcezyGZ5ONnnZ1XUp5YvQSWTIMl05Mm17I3W6zfSh5NbI+qXtB1EHQdmFkPSOYJqunbaukD1b2TeackqQP8XxGVlPkrYPIceO7dZHl+XvLmxNa6d4Gd+sDOfZP1+3rD8J7JyK4yRzpLkorDP1t9/m1m/TAwIcbYFEI4Crg0c6yapCF2YIzxrc6LKalTNT+euGTahsviaZtvcJV3ge7bQfeh0GNost112xaNroHJUlHdOb8eScqwAaaiNn8FPPk2PD4bnngbpi3a8JztesCYAbBL36ThtXNfGNzdR/olScUtxrjZf+lijIuAz2cWScUkRlj+Nix8CRZOTdYLpsKil5PJ5DemohZ6vS9ZegzPNLmGrlvX9su8qU+S8osNMBWVhiZ4dg48MBMenJk81thSTQXsNQjGDoKxA2CPgdCnNo2kkiRJUiepXwkLXoB5z8K852D+f5OGV92yts/v0gN6bZ8s22y/brvX9snoLb8pllSAbICp4K2sh/vfgLunw8OzYNmadcdqKmD8trDvkGTZvT9UlqeXVZIkScqpuvfg3adh7pSk2TXvWVj8KsSmDc+t7gN9d4M+u0Kf5vWuUDvAJpekomMDTAVpVX0ywuv215Pm1+qGdcdG9oIDh8NBI5LmV5V/yyVJklSMYhMsegXeeQLmZJYFLwJx/fNCOfQdBf3HJku/Mcnnmn42uiSVDFsDKhgxwpQ58LepcMfr609ev+cgOHJ7OGRk8oZGSZIkqeg01iWju956CGZPgnefhDVL1z+nrCJpcg0Yt67h1XeUk85LKnk2wJT3Fq2CG19OGl+vt5jEfo8BcOSOcMT2MKRHevkkSZKknGish7mT4a0Hk6bX249Cw8r1z+m+HQzad93SfyxU1qQSV5LymQ0w5a3XFsKVU+CW16CuMdnXrxaO3QU+vRuM2CbdfJIkSVLWLZkBb9yZLLMnQf2K9Y/32RWGTIDtJsC274fug9NIKUkFxwaY8kqM8MTbcMWUZI4vgABMGAbHj4KDRziJvSRJkopIw5qk0TXz3zDjzmTC+pZ675I0u7abAEMOgK4D0kgpSQXPBpjyQozwwEy4/En479xkX3UFHLcrfGksDHNeL0mSJBWL1Utg+q3w+o3w5n3rj/Kq6gnDDoORR8CwD0O3QenllKQiYgNMqXv6bfjpY/D0O8nn3jVwyhg4afdkW5IkSSp4qxbB9FvgtRtg1r3Q1OKNTv3GwIgjkmXbfZOJ7CVJWeX/sio1L8+Hnz8O97+RfN6mGr46Pml8Vfs3U5IkSYVu9eJklNdrNyQjvZoakv2hDIYeBDscC+87xnm8JKkT5HWbIYRwBPBdYE+gCXgNODvG+ECqwdQhS9fAzx6Fa1+ACHSthC/tCV8cC92r0k4nSZIkdUBjPcy8C6b+BWbcBo11yf5QBkMPhh2Pgx0+DrX9080pSSUmbxtgIYQvA7/OLBcCZcAeQG2aubT1YoSbX4WLJsGCVVBRloz2+tp46OufqiRJkgrZ/BfgxT/BK9fBynmZnSFpeu30adj+Y1DbL9WIklTK8rIBFkIYDlwGfDvGeFmLQ3enEkgdNn0xfO8BeGx28nn8tvDjg2DHPunmkiRJkrZa/Sp47Z/w/BXwzmPr9vfeGXb9HOz6Weg+JL18kqS18rIBBnye5JHH36cdRB3TFOGqZ+Fnj0FdYzLP17n7w7G7QllIO50kSZK0FRa/Ds/9Fl76SzLPF0CX7rDLZ2HUqTBgHASLXUnKJ/naANsfeAX4TAjh+8AwYCbwqxjjb9IMpvabuwIm3gOT3kw+H7dr0vzyzY6SJEkqODHCWw/ClF/BjDtIZrMlaXbt/mXY+TPQpVuqESVJG5evDbBtM8vPgXOB6cBxwK9DCBUxxstb/0AI4TTgNIChQ4d2YlS15f4ZMPE+WLQqGfX180Ph0JFpp5IkSZK2UMMaeOV6eOYymP/fZF95FexyIuxxBgzYK918kqR2ydcGWBnQHTglxnhjZt8DmbnBzgE2aIDFGK8ErgQYN25c7JyYam1NA1z8H/hLpjbYfzv45YdhgF+GSZIkqZDUr4QX/gBP/xyWv53sq+0Pe3wVxnzFtzhKUoHJ1wbYQmAH4N5W++8BDg8hDIoxzun8WNqUd5fDV+6AZ9+FyjL49vvhS3s615ckSZIKyJplyfxeU34Jq+Yn+/rsBuMmws7HQ0VVuvkkSVslXxtgU4F90w6h9psyB758O8xfCYO7w++PhN0HpJ1KkiRJaqe65fDM5TD5UlizJNk3YBzs+z1439EQytLNJ0nqkHxtgN0EfAE4DLihxf7DgdmO/sovt70G37oH1jTCfkPgNx+BPrVpp5IkSZLaoWENPP97eOLidSO+hnwI9jkPhh3q2xwlqUjkawPsTuBB4IoQQl9gBskk+B8GTk0zmNaJEX4/BX7yaPL5s6Ph/AOgsjzdXJIkSdJmNTXCS/8PHjsf3su8tnzQPrD/j2HoQalGkyRlX142wGKMMYTwMeAS4EfANsArwIkxxutSDScAmiJcOAn+9Fzy+bwPwpfG+gWZJEmSCsCbD8CD34QFLySf+46CD1ycedTRglaSilFeNsAAYozLgK9mFuWRhib47n3wz5eTye4vOwyO2jHtVJIkSdJmLJ4Gk74N025OPvcYBvtfDDt9Bsp8jEGSilneNsCUn+ob4Rt3wx2vQ00FXHEUHDAs7VSSJEnSJtS9B49fkExy31QPlV1hn3Nhr/+Biuq000mSOoENMLVbQ9O65lf3LnD1R2HctmmnkiRJkjYixmS01wNnwvK3k327nZLM89VtUKrRJEmdywaY2qWhCb7Zovl1zcdhj4Fpp5IkSZI2YtmbSeNr+q3J54Hj4eDfwsBx6eaSJKXCBpg2K0Y49wG47bWk+fVXm1+SJEnKV00N8Mz/wmM/gPoV0KV7MuJrzOnO8yVJJcwGmDbrp4/C36dCdQX8+RgYa/NLkiRJ+WjRq3DX52DOk8nnHY+DAy+Dbs7bIUmlzgaYNumPz8DvpkBFGfzuCBg/OO1EkiRJUiuxKRn19Z9zoGE1dBsMh14BI49MO5kkKU/YANNG3T0dLnok2f75oXDQiHTzSJIkSRtYMgPuPhVmT0o+7/Y5mHAZVPdKN5ckKa/YAFObnp8LX78LIvDt/eATO6edSJIkSWpl6l/g/q8mc33VDoBDr4Ttj0k7lSQpD9kA0wbmLofP3wqrG+C4XeCr49NOJEmSJLVQ917S+Hrpr8nnnT4NB/8Gavqkm0uSlLfK0g6g/FLXCF+5E+avhH0Gw48PhhDSTiVJktIQQvhACOGeEMK8EMJ7IYRnQgifTzuXStzcZ+GavZLmV0UtHPZnOPJ6m1+SpE1yBJjW86OH4Zk5MKgb/PYI6OKboiVJKkkhhN2B+4AngC8BK4FjgatCCFUxxt+lmU8lKEZ49tcwaSI01kG/3eHIv0Mf5+qQJG2eDTCt9c+X4JoXoKocrjgS+tamnUiSJKXoM0A5cHSMcXlm372ZxtjJgA0wdZ76FXD3F+HVvyWfx5wBB1wKlTXp5pIkFQwbYALg9UXw/QeT7QsmwJiBaaaRJEl5oAtQRzLyq6WlwDadH0cla8kMuPXjMP95qOwGh/8Zdjw27VSSpALjHGBidQOc+W9Y1ZC87fEzo9JOJEmS8sDVQAD+N4SwbQihVwjhS8DBwK9STabSMfMeuHZc0vzaZkc48UmbX5KkreIIMHHRI/DyAhjRCy46MO00kiQpH8QYXwwhTABuAr6a2V0PfCXG+Le2fiaEcBpwGsDQoUM7I6aKVYzw9M/gP+dCbIKRR8ER10BVz7STSZIKlCPAStz9b8Bfn08mu//1R6Brl7QTSZKkfBBC2AH4FzAVOBo4BPg98PsQwolt/UyM8coY47gY47h+/fp1XlgVl8Y6uPvz8Mh3k+bXfj+Ej91i80uS1CGOACthi1fBd+5LtifuB6P6p5tHkiTllR+TjPg6OsZYl9l3fwihD3B5COH6GGNTevFUlFYvgds+CW8+ABW1cMS1sMPH0k4lSSoCjgArYT94COavhL23hS+OTTuNJEnKM6OB51s0v5o9BfQB/OpM2bV0JvztA0nzq3YAfPphm1+SpKxxBFiJuuN1uPU1qK2ESw+FcluhkiRpfe8Cu4cQurRqgu0DrAYWpRNLRendp+Gmo2HlXOizG3ziDugxLO1UkqQiYgOsBC1dDT98KNk+d38Y1ivVOJIkKT/9GvgncFsI4bfAKuAY4HjgV22MDJO2zsy74ZZPQMNKGHoIHP1PqLZAlSRllw2wEnTJo8mjj+O3hRNHp51GkiTloxjjDSGEI4DvAH8EqoHpJG+EvCLNbCoir/4T7jwRmupht8/BoX+A8sq0U0mSipANsBLz5Ntw/YtQWQaXHAxlIe1EkiQpX8UY/w38O+0cKlLP/xHu+3Lypse9/gcOuBSCxakkKTec+amE1DXCOfcn218dDzv0TjePJEmSStTTl8K9X0qaXx+40OaXJCnnHAFWQq7+L0xfDCN6wRnj0k4jSZKkkhMjPPp9ePLi5PNB/wdjv5ZuJklSSbABViLmrYDLn0y2zz8AqvyTlyRJUmeKER45B57+KYRyOPzPsOtJaaeSJJUI2yAl4mePwvI6OGQETBiedhpJkiSVlBjhP+clza+yCjjq77DDJ9JOJUkqIc4BVgKefRf++TJ0KYcffCjtNJIkSSopMcJjP4CnLklGfh35N5tfkqROZwOsyMUIF01Ktr80Fob1SjePJEmSSszjP4InLso0v66HHT+ZdiJJUgmyAVbk7p0Bk+dA7xo43YnvJUmS1JkevyBpgIVyOPI62Om4tBNJkkpUzuYACyEMBIYC1a2PxRgn5eq+WqehCX7yaLL99b2he1W6eSRJUnZYZ6kgPHM5PPZDCGVwxDWw06fSTiRJKmFZb4CFEAYDfwUOaOswEIHybN9XG/rHVJi+GIb1hBNHp51GkiR1lHWWCsZL18CD30y2D/sT7PyZdPNIkkpeLkaA/Q4YDZwNvACsycE9tBmrG+BXTybb335/MgG+JEkqeNZZyn8z7oC7Tkm2J/wSdvtcqnEkSYLcNMA+CHw9xvjXHFxb7XTtCzBvBezWD47cIe00kiQpS6yzlN9m/wduOxZiI+x9Dux1VtqJJEkCcjMJ/ipgXg6uq3ZaVQ+/m5xs/8++UBbSzSNJkrLGOkv5a/7zcPNR0LAaRn8J9r847USSJK2ViwbYH4CTcnBdtdM1L8D8lbB7fzh4RNppJElSFllnKT8texP+dTisWQo7fBIO+R0Ev4WVJOWPXDwC+TZwUgjhfuDfwKLWJ8QY/5SD+wpYWQ+/z4z+Omtf6w5JkoqMdZbyz5plcNNRsGIObDcBjrgWypyAVpKUX3LRAPt9Zj0cOLCN4xGwMMuR616ABatg7EA4cHjaaSRJUpZZZym/NDXA7Z+GBS/ANjvBMTdCRVXaqSRJ2kAuGmA+dJeSukb4w7PJ9pnjHf0lSVIRss5S/ogRHvgGzLwLavrCJ+6A6m3STiVJUpuy3gCLMc7K9jXVPje/Au8uh536wIGWx5IkFR3rLOWVZy6H//4WyrvAR2+GXu9LO5EkSRuVixFgAIQQRgEHAL1J5qd4KMY4NVf3K3VNEX4/Jdn+yjjf/ChJUjGzzlLqpt0KD/1Psn3Y1TD4A6nGkSRpc7LeAAshVABXA8cDLdswMYRwHXBKjLEx2/ctdfdMh+mLYXB3OHqHtNNIkqRcsM5SXlgwFe48AYjw/gtgl+PTTiRJ0maV5eCaPwQ+BfyAZJ6Kmsz6B8CnM2tlWfPory/tCZW+dEeSpGJlnaV0rV4Ct3wM6lfAzsfDvt9LO5EkSe2Si0cgPwtcFGO8uMW+WcDFIYRy4FSS4k1Z8swcePZd6FkFn94t7TSSJCmHrLOUntgEd54IS6ZBvzHw4T/61iVJUsHIxQiwbYHHNnLsscxxZdGfn0vWJ4yC2sp0s0iSpJyyzlJ6Hjsf3rgTqnvDR2+Cytq0E0mS1G65aIC9A2xsFsz3Z44rS95dDndOg/IAJ49JO40kScox6yyl4/Wb4IkLIZTBkX+Dnr5yXJJUWHLxCOS1wHkhhKbM9hxgIPAZ4Dzgpzm4Z8n6f89DQxMcuQNs2z3tNJIkKcess9T5Fr4M/z452f7gT2D4oenmkSRpK+SiAXY+MBL4UWa7WQCuBy7IwT1L0uoGuO6FZPvUPdLNIkmSOsX5WGepM9Uth1s/AfXLYadPw7iJaSeSJGmrZL0BFmNsAE4IIVwMfAjoDSwCJsUYp2b7fqXs1ldh8WoY3R/GDUo7jSRJyjXrLHWqGOH+M2DRK9BnNzjsKie9lyQVrFyMAAMgU4RZiOXQdS8m65N3txaRJKmUWGepU0y9Gl76K1TUwtH/gMquaSeSJGmrZaUBFkIYCsyJMdZntjcpxvhmNu5byl6aD8++Cz26wNE7pp1GkiTlinWWUrFgKtz/1WT74N9An13TzSNJUgdlawTYG8B+wFPATCBu5vzyLN23ZF2bmfvr47tATWW6WSRJUk5ZZ6lz1a+A2z8FDatg15Nh1ClpJ5IkqcOy1QD7PDC9xfbmCjN1wIo6uPnVZPvEUelmkSRJOWedpc51/5mw8CXovXMy+kuSpCKQlQZYjPEvLbavzsY1tXG3vgbL62CvQbBT37TTSJKkXLLOUqd66a8w9c9QUQ1H/QO6dEs7kSRJWVGW7QuGEB4IIey8kWM7hhAeyPY9S811mccfTxydbg5JktS5rLOUU0tmwH1nJNsH/h/0s9iUJBWPrDfAgAlAj40c6w4csDUXDSHcFUKIIYSLtjZYMXhtITw/D7p3gSN3SDuNJEnqZBPIQZ21KSGEI0IIk0IIy0MIy0IIk0MIB2X7PkpZUyP8+2SoXw47Hgujv5B2IkmSsioXDTDY+NwU7wOWb+nFQgjHA2M6lKhI3PBysj56R6jO1gxukiSpkGS1ztqUEMKXgVuAKcDHgeOAfwK12byP8sDTP4N3HoWug+CQ30MIaSeSJCmrstJCCSGcCpya+RiBK0MI77U6rQYYBdy/hdfeBvgVcBZwXQejFrSGJrjplWT7k7ukm0WSJHWOXNZZm7nvcOAy4NsxxstaHLo7W/dQnpj7DDz2g2T78Kuhpk+qcSRJyoVsjQBrAhozS2j1uXlZCPwO2NLx1D8FXowxXp+lrAXrkTdh3goY0SuZAF+SJJWEXNZZm/L5zL1+n8VrKt/Ur4I7PwtNDTD2TBj+4bQTSZKUE9l8C+RfAEIIDwKnxxhf6eh1Qwj7Ayfj448A/Cvz+OMnd3FUuiRJpSJXdVY77A+8AnwmhPB9YBgwE/hVjPE3nXB/dYZHvgOLXobeO8MHf5J2GkmScibrs0jFGA/MxnVCCF2AK4BLY4yvtuP804DTAIYOHZqNCHll6Rq4Z3ryte8n2nz3kyRJKnbZqrPaadvM8nPgXGA6yRxgvw4hVMQYL2/9A8VejxWdmffAs/8HZRVwxLVQ6dRukqTilbNp1EMIY4CdgOrWx2KM/68dlzibZD6Li9tzvxjjlcCVAOPGjdvY5LAF687XYU0jfGA7GLyxdz9JkqSSkIU6qz3KSN4seUqM8cbMvgcyc4OdA2zQACv2eqyorFkKd2eemH3/j2DAnunmkSQpx7LeAAsh9ALuAPZt3pVZtyyCNlmYhRCGAucBXwSqQghVLQ5XZe7xXoyxMTup899tryXrj+2Ubg5JkpSebNRZW2AhsANwb6v99wCHhxAGxRjnZOle6myTzobls2Hg3jD+O2mnkSQp57I1CX5LPwb6AB8iKco+DhwEXAvMAPZuxzVGknyjeQ2wuMUCMDGzPTqrqfPYvBXw+GzoUg6HbZ92GkmSlKJs1FntNTWL11I+mXU/PH8llHeBw/4EZeVpJ5IkKedy0QA7jKQ4eyLzeXaM8aEY48nAfcA32nGN54AD21ggaYodCEzLZuh8dsfr0BRhwjDoWbX58yVJUtHKRp3VXje1uGdLh2fu6+ivQlS3HO75YrK97w+g727p5pEkqZPkYg6wQcAbMcbGEMJqkrkjmt0I/G1zF4gxLgEear0/JK8+nBVj3OBYMbs18/jj0Tumm0OSJKWuw3XWFrgTeBC4IoTQl2SE2XHAh4FTs3gfdab/nAvLZkK/PWD82WmnkSSp0+RiBNi7QO/M9ixgvxbHfIBvC721DJ6ZAzUVcMjItNNIkqSUdVqdFWOMwMdImmo/Am4H9gFOjDFenc17qZPMfmTdWx8P/zOUV6adSJKkTpOLEWD/IZmY9Rbgr8APM28LagA+B9y6tReOMYbNn1Vcbs+M/jp0JNRao0iSVOpyVme1Jca4DPhqZlEhq18J92Te+rj3d6H/HunmkSSpk+WiAfYjYNvM9s9JJmr9NFBLUpSdmYN7Fq3bfPxRkiStY52lrfPY+bD4deizG+zzvbTTSJLU6bLeAIsxTgemZ7brgW9lFm2hN5fC1PnQtRI+NCztNJIkKW3WWdoq8/4LU34JBDjsKqjwrUqSpNKT1TnAQghdQgiLQgjHZPO6pequ6cn6oBFQnYuxepIkqWBYZ2mrxCa47ysQG2GPr8KgfdJOJElSKrLaAIsx1pHMQbE6m9ctVXdNS9aHvy/dHJIkKX3WWdoqz/8B5jwBXQfB/helnUaSpNTk4i2QNwPH5uC6JWXuCpgyB6rKYcLwtNNIkqQ8YZ2l9lsxFx75brJ94GVQ1TPdPJIkpSgXD9b9G/jfEMINJEWZvrQSAAAgAElEQVTaHCC2PCHG+EAO7ltU7sk8/vihYdCtS7pZJElS3rDOUvs99D+wZgkMPxx2PC7tNJIkpSoXDbB/ZdafyCzNIhAy6/Ic3Leo/NvHHyVJ0oass9Q+M++FV66Dimo4+DcQQtqJJElKVS4aYAfR6ptIbZnFq+CJ2VAe4JCRaaeRJEl5xDpLm9ewGu4/I9ne9/vQy4JSkqSsN8BijA9l+5ql5sGZ0BjhA9tBr+q000iSpHxhnaV2eeonsGQa9NkVxk1MO40kSXkh65PghxBmhBDGbOTYqBDCjGzfs9jc/0ayPtQv6yRJUgvWWdqspW8kDTCAQ34H5U4mK0kS5OYtkMOBqo0cqwaG5eCeRaO+ER6elWwfNDzVKJIkKf8MxzpLm/LQt6BxDex8Agz5UNppJEnKG7logMHG56YYByzJ0T2LwtPvwHt1sH1vGNYr7TSSJCkPWWepbTPvhWk3QWVX+NDP0k4jSVJeycocYCGEs4CzMh8jcFsIoa7VaTVAb+Bv2bhnsWp+/PHgEenmkCRJ+cE6S+3SWA8PfiPZ3ud70H1wunkkScoz2ZoEfwZwf2b7c8BkYH6rc9YALwF/zNI9i9IDNsAkSdL6rLO0ec/9Gha9DL22h73O2vz5kiSVmKw0wGKMtwC3AIQQAC6IMb6RjWuXkhmLYcYS6FEFew1KO40kScoH1lnarBVz4bHzk+0DL4OKjU0TJ0lS6crWCLC1YoynZvuapaL58ccJw6AiV7OzSZKkgmWdpTY9cg7ULYORRyaLJEnaQNYbYAAhhJHAp4ChJG8kainGGL+Qi/sWOh9/lCRJm2OdpfXMeQqm/hnKu8CEX6WdRpKkvJX1BlgI4WPAP0jeMDmPZE6Kljb25qKStrIeJs+BABzgC8wlSVIbrLO0nhjXTXy/51mwzQ7p5pEkKY/lYgTYhcBDwIkxxtYTtGojnpgNdY0wZgBsU5N2GkmSlKess7TOa/+EOU9A7QDY97y000iSlNdy0QAbCXzLomzLTHozWX9waLo5JElSXrPOUqJhNTzy3WT7AxdAl+7p5pEkKc/lYqr1V4A+ObhuUZs0K1n7+KMkSdoE6ywlnv0/WPoG9B0Foz6fdhpJkvJeLhpgZwPnZiZoVTvMXgbTF0O3LjB2YNppJElSHrPOEqxcAE9enGwfcCmU5eS9VpIkFZVc/Gt5Psk3ky+HEF4HFrU6HmOMB+TgvgXrkczjjx/YDirL080iSZLy2vlYZ+nxH8GapTD8sGSRJEmblYsGWCPwag6uW7Qezjz+6PxfkiRpM6yzSt3CV+C/v4NQloz+kiRJ7ZL1BliMcUK2r1nMGprg0beSbef/kiRJm2KdJSadDbERdj8tmf9LkiS1Sy7mANMWeGEeLFsDw3rC0J5pp5EkSVLeevMBmHEbVHaD91+QdhpJkgpKThpgIYTBIYRfhhAmhxDeCCGMyuz/Zghhn1zcs1A9lhn9tf926eaQJEmFwTqrRMWmZPQXwN7fha4D0s0jSVKByXoDLISwG/ACcBLwDjAU6JI5PAz4RrbvWciaG2D72QCTJEmbYZ1Vwl67AeZOga6DYK+z0k4jSVLBycUIsF8ALwMjgE8AocWxx4B9c3DPgrSmASbPSbb3HZxuFkmSVBCss0pRYz3857xke78fQmVtunkkSSpAuXgL5P7A8THG5SGE8lbH5gIDc3DPgvTcXFjdADv2gX5d004jSZIKgHVWKXrxKlgyDbbZEUZ9Pu00kiQVpFyMAGvaxLG+wKoc3LMgPZ55/PH9Q9LNIUmSCoZ1VqmpXwGP/yjZ3v9iKK9MN48kSQUqFw2wp4BTN3LsU8CjObhnQXpsdrLezwaYJElqH+usUjPlMljxLgwcDzt8Mu00kiQVrFw0wC4Ejg4h3EMyQWsEDgkh/AX4OHBxDu5ZcFbVw7PvJhN37GsDTJIktU+qdVYI4a4QQgwhXJTL+yhj1UJ4+mfJ9gd/AiFs+nxJkrRRWW+AxRgfBj5GMjnrn0h6PD8BPgh8LMb4ZLbvWYimzIG6Rti1H/SqTjuNJEkqBGnWWSGE44Exubq+2vDkj6FuGQw/DIYelHYaSZIKWi4mwSfGeAdwRwhhe6A/sDDG+Gou7lWofPxRkiRtjTTqrBDCNsCvgLOA63J5L2UsexOe+3Wyvf8l6WaRJKkI5KQB1izGOA2Ylst7FKonbYBJkqQO6OQ666fAizHG60MINsA6w+M/gsY62Pl4GDA27TSSJBW8rD8CGUL4VQjhrxs59tcQws+zfc9Cs7oBnp+XPLMwftu000iSpEKRRp0VQtgfOBn4aravrY1YPA2m/gVCObz/grTTSJJUFHIxCf4xwD0bOXY3ybwVJe2/c5P5v3bqAz2d/0uSJLVfp9ZZIYQuwBXApe15zDKEcFoIYXIIYfL8+fOzGaW0PP4jiI2w2ymwzfZpp5EkqSjkogE2GHhzI8dmZ46XtKffTtbjS/53QpIkbaHOrrPOBmpo59slY4xXxhjHxRjH9evXL8tRSsTCl+Dla6GsEvb7ftppJEkqGrlogC0GNvZV1fbA8hzcs6A89U6y9vFHSZK0hTqtzgohDAXOA74PVIUQeoUQemUON38uz9b9lPHY+UCE0V+CHsPSTiNJUtHIRQPsPuB7IYQBLXdmPp8L3JuDexaMxiZ4Zk6yvbcNMEmStGU6s84aCVQD15A03poXgImZ7dFZvJ/mPQev/RPKq2Cfc9NOI0lSUcnFWyC/DzwNvB5CuJ11w/GPAlYD38vBPQvGKwvhvToY0gMGdU87jSRJKjCdWWc9BxzYxv4HSZpiV+HbvrPrsR8m6z3OgO7OlSFJUjZlvQEWY5wZQhgPXAAcCvQBFgA3AT+MMc7K9j0LyVOZ+b8c/SVJkrZUZ9ZZMcYlwEOt94cQAGbFGDc4pg6Y8xRMvxUqamHv76adRpKkopOLEWDEGGeSvC5brTydmf9rb7/UkyRJW8E6q0g99oNkvefXobZ/ulkkSSpCOWmAqW0xrmuAjXMEmCRJKkAxxpB2hqIz+z8w827o0h3GTUw7jSRJRSknDbAQwgHA8cBQkslTW4oxxoNzcd9899YymLcCetfA9tuknUaSJBUi66wiEyM8mpm6bc+zoKZPunkkSSpSWW+AhRC+DPwOWAS8BqxpfUq271kopmTe/rjnQAgl+7sgSZK2lnVWEXrzAZj9MFRvA3udlXYaSZKKVi5GgH0LuA74fIyxLgfXL1jPvpus9xyUbg5JklSwrLOKSYzw6PeT7XETobpXunkkSSpiZTm45mDgzxZlG3o2MwJs7MB0c0iSpIJlnVVM3vg3zHkcavrC2K+nnUaSpKKWiwbYFGBkDq5b0FY3wEsLoCzAmAFpp5EkSQXKOqtYxLjuzY97fxe6dEs3jyRJRS4XDbCvA98MIXwoB9cuWC/MhYYm2LkPdO2SdhpJklSgrLOKxRt3wtwpUDsAxpyedhpJkopeLuYAuw3oATwYQlgJLG51PMYYh+XgvnltSmb+Lx9/lCRJHWCdVQxihMd/lGyPPxsqa9PNI0lSCchFA+x+IObgugVt7fxfToAvSZK2nnVWMZh5N7z7NNT2hzFfSTuNJEklIesNsBjjKdm+ZqGLEZ7xDZCSJKmDrLOKQMvRX+MmOvpLkqROkos5wNTKO+/BvBXQswpG+HZrSZKk0jXrPpjzRPLmR+f+kiSp0+SkARZCGB1CuCGEMD+E0JBZ/yOEMLqdP39sCOHmEMJbIYRVIYRXQwiXhBC65yJvrj3bYv6vspBuFkmSVNg6WmcpRS1Hf+31Ld/8KElSJ8r6I5AhhPHAw8Aq4FbgXWAgcDRwZAjhQzHGKZu5zETgbeAcYDawB3A+cGAI4f0xxqZs584lH3+UJEnZkKU6S2l560F451Go7g1jv5p2GkmSSkouJsG/BHgRODjG+F7zzszorfsyxz+8mWscHWOc3+LzQyGERcBfgAnAA1lNnGPPz03WYwakm0OSJBW8bNRZSsvjFyTrvf4HuhTkgw2SJBWsXDwCuS9wScuiDCDz+afAfpu7QKvmV7OnM+vBHU7YiRqb4MV5yfbuNsAkSVLHdLjOUkreehhmPwxVvWDsmWmnkSSp5OSiAba5V3Nv7au7D8isX97Kn0/FtEWwqgGG9IDeNWmnkSRJBS5XdZZy7Ynm0V9nQVWPdLNIklSCctEAexI4t/WE9SGErsB3gCe29IIhhMHABcB9McbJGznntBDC5BDC5Pnz2xpAlo7nm0d/9U83hyRJKgpZr7PUCWb/B958AKp6wtivp51GkqSSlIs5wM4FHgJmhRBuB+aQTM56BNCVdSO52iWE0A24BWgATt3YeTHGK4ErAcaNG5c33342z//l44+SJCkLslpnqZM0j/4a+w2o7pVuFkmSSlTWG2AxxqdCCPsCPwAOA3oDi4AHgQtjjC+091ohhBrgNmAkcECMcXa28+baC87/JUmSsiSbdZY6yTuPw6x7k0nv9/pm2mkkSSpZWWmAhRDKgCOBN2KML8YYnweObXXOaGA40K7CLIRQCdwAjAMOLcSCrq4RXso8jTnKRyAlSdJWyEWdpU7U/ObHsV+H6m3SzSJJUgnL1hxgJwLXA8s3cc57wPUhhOM3d7FMoXctcBDwsRhjQc5n8dpCWNMII3pBz6q000iSpAKV1TpLnWjOUzDzLqjslkx+L0mSUpOtBthJwJ9jjDM3dkLm2FXA59pxvd8AxwG/AFaEEPZtsQzJQt5O0fz442hHf0mSpK2X7TpLnWXt3F9fg5o+6WaRJKnEZasBtidwTzvOu4/kkcbN+UhmfR7weKvli1sTMA3NE+CPcf4vSZK09bJdZ6kzvDsZZtwBlV1hr2+lnUaSpJKXrUnwuwOL23He4sy5mxRjHN7RQPngeSfAlyRJHZfVOkud5IkLk/WYM6C2b7pZJElS1kaALQCGteO8oZlzi97qBnh1AQRgt35pp5EkSQXMOqvQzH0Wpt8KFTUwfmLaaSRJEtlrgP2H9s05cUrm3KL3+kKob4KR20DXLmmnkSRJBcw6q9CsHf11OtQ6GawkSfkgWw2wy4CDQwi/CiFs0O4JIVSGEC4jeavjr7J0z7w2dX6ydvSXJEnqIOusQjL/eZh2E1RUw/hvp51GkiRlZGUOsBjj4yGEb5G8tfHEEMI9wKzM4WHAoUAf4Fsxxieycc98t7YB5pd+kiSpA6yzCkzz6K/dvwxdB6abRZIkrZWtSfCJMV4WQngG+A7wcaAmc2gV8BDwkxjjI9m6X757qbkB5pynkiSpg6yzCsSCF+G1G6C8CsafnXYaSZLUQtYaYAAxxknApBBCGdDc+lkYY2zM5n3yXVOElzNT0O7qI5CSJCkLrLMKwBMXJevRX4Ju26abRZIkrSerDbBmMcYmYF4url0IZi2BFfUwsBv0qU07jSRJKialXmflrYUvw6v/gPIusPd30k4jSZJaydYk+GrBCfAlSZJKzBMXAhFGfQG6D0k7jSRJasUGWA40z//l44+SJEklYOHL8MrfoKwS9j4n7TSSJKkNNsBywBFgkiSp0IUQjg0h3BxCeCuEsCqE8GoI4ZIQQve0s+Wd5tFfo78IPbZLO40kSWqDDbAcsAEmSZKKwESgETgH+AjwO+B04N7MRPwCR39JklQgcjIJfimbtwLmr4TuXWBIj7TTSJIkbbWjY4zzW3x+KISwCPgLMAF4IJVU+eaJi0hGf33B0V+SJOUxv73Lspbzf5WFdLNIkiRtrVbNr2ZPZ9aDOzNL3lr4CrxyvaO/JEkqADbAsswJ8CVJUhE7ILN+OdUU+WLt3F9fgB5D004jSZI2wQZYlr28IFnv0jfdHJIkSdkUQhgMXADcF2OcnHae1Dn6S5KkgmIDLMteWZisd+6Tbg5JkqRsCSF0A24BGoBTN3HeaSGEySGEyfPnt/UEZRF5MjP316jPO/pLkqQCYAMsi+oaYcZiCMCONsAkSVIRCCHUALcBI4HDYoyzN3ZujPHKGOO4GOO4fv2KeD6IlqO/9nH0lyRJhcAGWBZNXwQNTTCsJ9RUpp1GkiSpY0IIlcANwDjgiBjjCylHyg9PXgSxKTP6a1jaaSRJUjtUpB2gmDQ//riT839JkqQCF0IoA64FDgKOijE+kXKk/ODoL0mSCpINsCx6NTMBvvN/SZKkIvAb4DjgYmBFCGHfFsdmb+pRyKLWPPpr9Bcd/SVJUgHxEcgscgSYJEkqIh/JrM8DHm+1fDGtUKla9Gpm9FcF7HNu2mkkSdIWcARYFq0dAWYDTJIkFbgY4/C0M+Sdxy9w9JckSQXKEWBZsnQNvLMcqspheM+000iSJCmr5r/QYu4vR39JklRobIBlyWuZ0V879IFyf1clSZKKy6PfAyKM+YqjvyRJKkC2arKkef4vJ8CXJEkqMu88AdNvhYpa2Oe8tNNIkqStYAMsS17JjABzAnxJkqQi82im6bXXN6HrgHSzSJKkrWIDLEtedQSYJElS8Zl1P7z5AFT1gnET004jSZK2kg2wLIhxXQPMEWCSJElFIkb4T2bC+/FnQ/U26eaRJElbzQZYFsxbAcvWQM8q6F+bdhpJkiRlxfRb4d2noLY/7Pn1tNNIkqQOsAGWBa8vStY79oEQ0s0iSZKkLGhqzLz5Edjne1DZNd08kiSpQ2yAZUFzA2z73unmkCRJUpa8cj0seBG6D4XdT0s7jSRJ6iAbYFkwLdMA28EGmCRJUuGrX7Vu7q/3nw8VVanGkSRJHWcDLAtetwEmSZJUPKb8Et57C/rtAbuenHYaSZKUBTbAssBHICVJkorE8jnw1CXJ9oRfQFl5unkkSVJW2ADroIUrYdEq6FoJg7qlnUaSJEkd8uj3oH4FvO8YGHpQ2mkkSVKW2ADroGmLk/UOvX0DpCRJUkGb+yy8+Gcoq4AP/TztNJIkKYtsgHXQ6wuTtY8/SpIkFbAY4eFvARH2+Br03jHtRJIkKYtsgHVQyxFgkiRJKlDTb4W3HoTq3rDfD9JOI0mSsswGWAc1jwCzASZJklSgGuvg4YnJ9n7nQ/U2qcaRJEnZV5F2gELnGyAlKXuWLVvGvHnzqK+vTzuKBEDXrl0ZMmQIZWV+Z1jUnv0/WDINttkJxnwl7TSStEWsn1TMKisr6d+/Pz169OjwtWyAdcCyNTB3BVSVw5CO/1lIUklbtmwZc+fOZfDgwdTU1BB8s4hS1tTUxNtvv82CBQvo379/2nGUK8vegsd+mGxP+CWUV6abR5K2gPWTilmMkVWrVvH2228DdLgJ5teZHTAtM/rrfb2h3N9JSeqQefPmMXjwYGpray3elBfKysoYMGAAS5cuTTuKcunBb0D9CtjhkzDyiLTTSNIWsX5SMQshUFtby+DBg5k3b16Hr2fbpgPWPv7oNBGS1GH19fXU1NSkHUNaT2VlJQ0NDWnHUK5Mvw2m3QSV3eDAy9JOI0lbzPpJpaCmpiYrj/jaAOuA6Zk3QDr/lyRlh99cKt/4d7KI1b0HD5yZbH/gQug+JN08krSV/LdKxS5bf8dtgHXAjEwD7H2OAJMkSSosk86GZbOg/54w9mtpp5EkSTlmA6wDmhtgI22ASZK01qhRozj//PPXfh4+fDiXXnrpJn/m6quvplu3bjlOJmXMug/++3soq4TDr4Yy3wslSaVuwoQJfO1rxfOFSLdu3bj66qvXfg4hcMMNN2zyZ84//3xGjRqV42TpsQG2lRqaYFZmTtwRvdLNIklKzymnnEIIgRACFRUVDB06lNNPP53Fixevd97w4cMJIfDII4+st39jhUZdXR39+vWjW7duBT8J+9NPP80ZZ5yx9nNbBdinP/1pZsyYkfMsU6dO5dhjj2XkyJGEENZr1KlErFkGd38h2d7vh9BvdLp5JKkEtayfKisrGTlyJBMnTmTFihUdvnZ7Gj1tufHGG7nkkks6fP98NWfOHI4++mgAZs6cSQiByZMnr3fOxIkTefjhh3OeZdKkSRxzzDEMHjyYEMJ6jbpcsgG2ld5amjTBtu0GNb4tW5JK2iGHHMKcOXOYOXMmf/zjH7n99tvXa/g0q66u5jvf+U67rnnzzTczYsQI9ttvP6677rpsR+5U/fr1o7a2dpPn1NTU0L9//5xnWblyJcOHD+eiiy5ixIgROb+f8tADZ8J7b8KAvWDv9v33KEnKvub6acaMGVx00UX89re/5dvf/vZGz8/GJOib0rt3b7p3757Te6Rp4MCBVFVVbfKcbt260adPn5xnWb58OaNGjeLyyy/v1Jc42ADbSjOWJGsff5QkVVVVMXDgQIYMGcKHP/xhPvWpT3HPPfdscN5pp53Gs88+y4033rjZa1511VWcdNJJnHzyyVx11VVblauuro5zzz2XYcOGUVVVxciRI/nf//3ftccnTZrEPvvsQ3V1NQMGDOCss86irq5u7fEJEyZwxhlncO6559K3b1/69+/PxIkTaWpqWnvOvHnz+OhHP0pNTQ3Dhg3jT3/60wY5Wj4COXz4cACOO+44QghrP7f1COQVV1zB9ttvT5cuXdh+++35wx/+sN7xEAJXXnklxx13HF27dmXkyJFcc801m/w9GT9+PJdeeiknnHDCZptyKkIvXg0v/T+oqIWP/NVHHyUpRc3103bbbccJJ5zAZz/7WW6++WYAHnroIUII3Hnnney999506dKFu+++G9h0fbCxOgPgtttuY6+99qK6upoRI0Zw3nnnbVD3tHwEsvkLsy9/+cv06NGDIUOG8POf/3yLf51Lly7l9NNPZ9CgQVRXV7PLLrvw97//fe3xG2+8kdGjR1NVVcV2223HxRdfTIxxi3JMmzaNCRMmUF1dzU477cTtt9++QY6WI+OavwQcP348IQQmTJgAbPhkQlNTExdeeCHbbbcdVVVVjB49mltuuWXt8eaRZP/617849NBDqa2tZdddd+Xee+/d5O/JEUccwY9//GOOPfZYyso6ry3lv/pbyfm/JCn3hl2ezn1nfWPrf3bGjBncddddVFZuODx4u+2248wzz+Scc87hmGOOoaKi7X+GZ82axUMPPcQ111xDbW0tp59+Ov/9738ZM2bMFmX53Oc+xyOPPMLll1/O2LFjefvtt5k5cyYAb7/9Nh/5yEc46aSTuPrqq5k+fTpf/OIXKSsr4xe/+MXaa1x77bV84xvf4LHHHuO5557jhBNOYK+99uL4448HkkcYZs2axX333UdtbS1nnXXW2nu05emnn6Z///784Q9/4KijjqK8vLzN8276/+zdd3iUVdrH8e9JIYXeAoQWIJQgIlEWdUEQC6KrgA0LRhQ7C7gWVHZdBbGLBXRZBVFUUN9VLKgLKIgdF0FQgUiHQKhKiUAgCXPeP86kEiCBTJ7J5Pe5rudKcs7J5J55gNzcc8r77zNkyBCeffZZevXqxaxZsxg8eDANGzbMm74P8NBDD/H444/z2GOPMWnSJAYNGkT37t1p1qxZqV4rqQR+XwZz/uo+P/tfUDfJ23hERALhaY9OhLzLHn3MUURHR3PgwIFCbffeey9PP/00iYmJVK9e/aj5weHyjFmzZjFgwADGjh1L9+7dSUtL49Zbb+XAgQNH3Kf02WefZdSoUQwfPpwZM2YwbNgwunXrxumnn16i52St5YILLmDnzp28+uqrtG3blpUrV7Jv3z4AFi5cyOWXX87999/PgAED+OGHH/IKXUOHDi1RHD6fj4svvpjatWszb9489u3bx+23337Ia1nQ/Pnz6dKlCzNnzuSkk06iSpUqxY4bO3YsTz31FC+++CKdO3dmypQpXHLJJSxcuJBOnTrljfvHP/7BU089xfjx43n44Ye58sorWb9+fdDt76oZYMdIBTAREck1c+ZMqlWrRkxMDK1atWLZsmWHXeo4YsQItm/fzssvv3zYx3v11Vc599xzqV+/PlWrVuWSSy45ZPbT0axcuZK3336bl19+mUsvvZSWLVtyxhlnkJKSAsD48eOJj49n/PjxJCUlceGFF/L444/zwgsv5CVlAO3bt+ehhx6iTZs29O/fn549ezJnzhwAVqxYwYwZM5gwYQJdu3YlOTmZ1157jczMzMPGVb9+fQBq1apFw4YN874uasyYMaSkpDBkyBDatGnD0KFDGTBgAE888UShcSkpKVxzzTUkJiYyevRoIiIi+Oqrr0r1WkklcGA3fHQ55OyD9ilwwkCvIxIRkQLmz5/P1KlTOeeccwq1jxw5kl69etGyZUvq169/1PzgcHnGI488wvDhw7n++utp1aoVPXv25IknnuDFF18sNNuqqF69ejFkyBASExMZOnQoiYmJeXlQScyePZt58+Yxbdo0evfuTYsWLejVqxf9+vUD4JlnnqFHjx6MGjWKNm3aMGDAAO6+++5D8p0jxTF79myWLVvGlClTSE5OpmvXrjz33HPk5OQcNq7c16Vu3bo0bNiQOnXqFDtuzJgx3H333Vx99dW0adOGhx56iDPOOOOQouEdd9zBRRddROvWrXn00UfZsWMHixcvLvHrVF40A+wYaQmkiEjgHc9MrPLUvXt3JkyYQGZmJhMnTmT16tUMGzas2LG1a9dmxIgRjBo1Kq8YVZDP5+PVV1/lySefzGtLSUmhf//+jBkzhujo6BLFtGjRIsLCwujZs2ex/ampqZx22mmFpp1369aNrKwsVq1aRceOHQHyPuaKj49n27ZteY8RFhZGly5d8vqbN29OfHx8iWI8ktTUVAYNGlSorVu3bkyfPr1QW8H4IiIiqF+/fl58IgD4cuCj/m4GWJ0kOHs8GI9mSIiIBFoZzMQqL7lvIObk5JCdnU3fvn15/vnnC43p3Llzoa9Lmh8UtXDhQubPn1+osOTz+cjMzGTLli00atSo2O87Uh5UEosWLaJRo0YkJRU/6zg1NZW//OUvhdq6devGqFGjyMjIoEaNGkeNIzU1lcaNGxea/X7qqace99LCjIwMNm3aRNeuXQ+J77///W+htoLx5eaBwZiPaQbYMT1nwf0AACAASURBVNIMMBERyRUbG0tiYiInnngi48aNY9++fYwePfqw44cOHUpkZCTPPPPMIX2ffvopaWlpDBgwgIiICCIiIjj//PPZtWsX06ZNC+TTyGMKFAeKLuU0xhTaA6zo+EAr+rNKEp9UYta6Te/Xfwox9eHij6FKcC3HEBGprLp3787ixYtZvnw5+/fv57333jvkQJyqVauW6LGOlov4fD4efPBBFi9enHf9/PPPrFy58rCz0cHbPKO0+Vh5OlI+ltsXjPmYCmDH4I8DsG0vRIW7UyBFREQKevDBB3niiSfYtGlTsf3R0dGMHj2ap556iu3btxfqmzRpEpdcckmhBG3x4sXcdNNNpdoMv1OnTvh8PubOnVtsf1JSEt9//32h5OSbb76hSpUqtGrVqkQ/o127dvh8PubPn5/XlpaWdtjnnSsyMpKDBw8ecUxSUhLffvttobZvvvmG9u3blyg2EayF70bCTy9CeBT0+xBqtfQ6KhER8ct9A7F58+bF7p1anJLkB8XlGSeffDK//voriYmJh1yH25O1LCQnJ7N582ZSU1OL7T/c82nSpEmJT6RMSkoiPT2dDRs25LXNnz//iAWo3D2/jpSP1ahRg/j4+JDKx4K2AGaMaWqMedcYs9sYk2GMec8YExQ72q7zL39MqAXhQfsKioiIV84880zat2/Pww8/fNgxKSkpJCQkFDo1cfv27UyfPp2BAwfSoUOHQtcNN9zAF198werVq0sUQ+6eXTfeeCPTpk1j7dq1fP3117zxxhsADB48mE2bNjF48GBSU1P55JNPuO+++xgyZEiJT0ds27YtvXv35pZbbmHevHksXryY66677qjHWSckJDBnzhy2bNnCzp07ix0zfPhw3njjDf71r3+xcuVKnn/+eaZOnco999xTotgOJysrK6+ouH//frZs2cLixYtZtWrVcT1uqArmfOyIrIWv74PvHwIT5k58jC/ZhsUiIhK8SpIfFJdnPPDAA7z55ps88MADLFmyhF9//ZV33333uPOKozn77LM59dRTufTSS5k1axZr167ls88+yzvt8q677uLLL79k5MiRrFixgqlTp/L000+XKq5zzjmHdu3ace2117J48WLmzZvHHXfcccTCXlxcHDExMcyaNYutW7eye/fuYscNHz6cMWPG8NZbb7FixQoeeOABvv76a+6+++7SvRBF7NmzJy8f8/l8pKWlsXjxYtLS0o7rcY8mKMs3xphY4HOgHTAQSAFaA3ONMSWbAxlAq7X8UUREjuKuu+5i0qRJrF+/vtj+sLAwnnjiCfbv35/X9sYbbxAVFcV55513yPguXbrQtGnTvFlgI0eOPOp0/9dff52rr76aYcOG0a5dO6677rq8BKdx48bMmDGDRYsW0alTJwYNGsRVV13Fo48+WqrnOXnyZFq0aMFZZ53FRRddxNVXX13oyPHiPP3008ydO5emTZuSnJxc7Jh+/frx/PPP8+yzz9K+fXvGjh3L+PHjC50AeSw2bdpEcnIyycnJrF69mpdeeonk5GRuvPHG43rcUBTs+dhh5RyAOYPhhychLAL+8ja0vdzrqEREpAyUJD8oLs8477zz+OSTT5g7dy5dunShS5cuPP7448d9avR11113xLwnLCyMGTNm0LVrV6655hqSkpK4/fbbycrKAtzMtHfeeYdp06bRoUMH7rvvvrw3JEsqLCyM999/H5/Px6mnnsq1117L/fffT1RU1GG/JyIignHjxvHyyy8THx9P3759ix03bNgwhg8fzj333EOHDh14//33mTZtWqlPJi9qwYIFeflYZmYmDz74IMnJyTzwwAPH9bhHY4504oFXjDG3A88Aba21q/xtLYCVwD3W2kM3TSmgc+fOdsGCBQGL75l5MHY+/LUz3NP16ONFROToUlNTD7tBqBxq4MCBbNmyhVmzZnkdSsg70p9NY8xCa23nYjsruGDPx4q1cxV8ciVsXQjhVeDC/0Bi8Um9iEgoUP7krR49etCuXTteeuklr0MJeWWRjwXrKZB9gO9zky0Aa+1aY8y3QF9cMuaZtToBUkREPGSt5fPPPy/VMdwixyCo87FC9m2HH8e6K3sP1EiAC9+GRqd6HZmIiISo3bt3s3z5ct577z2vQ5ESCtYC2AnAh8W0LwU8n8OuJZAiIuIlY0yhjU5FAiR487E9m2DDXPh9Gfy21J3ymJPp+tpcDudOgOhanoYoIiKhrWbNmmzZssXrMKQUgrUAVgcoblfcHYCnZSdrNQNMREREKoWgzcdI/xb+e03htpYXQZd7obH2pxAREZFDBWsBrNSMMTcDNwPHvZHdkRw4CFd1gG17oVZ0wH6MiIiISIVTXvkYcZ2g9aVQtz3UPQEadoZarQL380RERKTCC9YC2E6Kf2fxcO9EYq2dAEwAt+lqoAKLjoAHugfq0UVEKjdr7VFPNhQpT8F4WFA5Ctp8jNqtoc+7AXt4EZGKRPmThLqyysfCyuRRyt5S3L4TRbUHlpVzLCIiUg4iIyPJzMz0OgyRQrKzs4mICNb3CwNO+ZiISJBT/iSVQWZmJpGRkcf9OMFaAJsOnGaMaZnbYIxJALr6+0REJMTExcWRnp7Ovn37KvusGwkSPp+PrVu3UrNmTa9D8YryMRGRIKf8SUKZtZZ9+/aRnp5OXFzccT9esL6lOREYAnxojLkfsMBoYAPwkpeBiYhIYNSoUQOATZs2kZ2d7XE0Ik7VqlWpV6+e12F4RfmYiEiQU/4koS4yMpIGDRrk/Vk/HkFZALPW7jXGnAU8C7wBGGAO8Ddr7R5PgxMRkYCpUaNGmfxyE5Hjp3xMRKRiUP4kUjJBWQADsNamAZd6HYeIiIhIZaV8TEREREJFsO4BJiIiIiIiIiIiUiZUABMRERERERERkZCmApiIiIiIiIiIiIQ0FcBERERERERERCSkGWut1zGUOWPMdmB9gH9MPeC3AP8MOTrdh+ChexEcdB+Cg+5D8Aj0vWhura0fwMevsJSPVSq6D8FB9yF46F4EB92H4BEU+VhIFsDKgzFmgbW2s9dxVHa6D8FD9yI46D4EB92H4KF7Edp0f4OD7kNw0H0IHroXwUH3IXgEy73QEkgREREREREREQlpKoCJiIiIiIiIiEhIUwHs2E3wOgABdB+Cie5FcNB9CA66D8FD9yK06f4GB92H4KD7EDx0L4KD7kPwCIp7oT3AREREREREREQkpGkGmIiIiIiIiIiIhDQVwEREREREREREJKSpAFYKxpimxph3jTG7jTEZxpj3jDHNvI4rVBljLjPGfGCM2WCMyTTGLDfGPGaMqV5kXG1jzMvGmN+MMXuNMbONMSd6FXdlYIyZaYyxxpiHi7TrXpQDY8wFxpivjDF7/P8WLTDGnFWgX/chwIwxXY0xnxpjthlj/jDG/GiMGVRkjO5DGTLGNDHGPG+MmWeM2ef/NyihmHElet2NMdHGmKeMMZv9v2PmGWO6l8dzkeOjfKx8KR8LXsrHvKV8zHvKx8pfRc/HVAArIWNMLPA50A4YCKQArYG5xpiqXsYWwu4GDgIjgPOBfwO3AZ8ZY8IAjDEG+AjoDQwFLgUicfeliRdBhzpjzFXAScW0616UA2PMLcCHwELgYuBy4B0g1t+v+xBgxpiOwGzc63oTcAnwAzDJGHObf4zuQ9lLBPoDO4GvixtQytd9Eu7+PQBcCGwGZhljOgUkeikTysc8oXwsCCkf85byMe8pH/NMxc7HrLW6SnABt+N++ScWaGsB5AB3eh1fKF5A/WLargUscJb/677+r3sWGFMT2AGM8/o5hNoF1Aa2AFf5X/eHC/TpXgT+9U8AMoG/HWGM7kPg78OjQBZQrUj7PGCe7kPAXvewAp/f6H99E4qMKdHrjvtPowWuL9AWASwHpnv9XHUd8c+B8rHyf82VjwXZpXzM89df+VgQXMrHPHvdK3Q+phlgJdcH+N5auyq3wVq7FvgWd4OljFlrtxfT/IP/Y2P/xz7AJmvt3ALftxtXcdZ9KXtPAEustW8V06d7EXiDAB/w4hHG6D4EXhVcwrWvSPtu8mdW6z6UMWutrwTDSvq69wGygf8rMC4HeBs4zxgTVSZBSyAoHytnyseCkvIxbykfCw7KxzxQ0fMxFcBK7gRgSTHtS4H25RxLZdbD/zHV//FI96WZMaZauURVCRhjuuHe8f3rYYboXgReN+BX4EpjzGpjTI4xZpUxpuA90X0IvMmAAcYZY+KNMbWMMTcBZwPP+sfoPnijpK/7CcBaa23RpHkpLqFODFyIcpyUjwUH5WMeUT4WFJSPBYfJKB8LVkGbj6kAVnJ1cOtci9qBm4YsAWaMaQw8BMy21i7wNx/pvoDuTZkwxlQBXgLGWGuXH2aY7kXgxeP2unkKeBzoBXwGvGCMud0/RvchwKy1S4AzgX5AOu71/hdwq7X2bf8w3QdvlPR1P9q4OmUcl5Qd5WMeUz7mHeVjQUP5WBBQPhbUgjYfiyjrBxQJBH+V+EPcHh/XexxOZXQPEAM84nUglVwYUB24zlr7nr/tc//JKyOAsR7FVakYY1oD03DvTt2K2wekL/CiMWa/tXaql/GJiASK8jHPKR8LDsrHgoDyMTkWKoCV3E6KrxAfrmopZcQYE4NbL9wS6GGt3Vig+0j3JbdfjoNxR8v/A7fJYVSRtdhRxphawB/oXpSH33HvOH5WpP1ToLcxphG6D+XhUdx+BRdZa7P8bXOMMXWBscaYt9B98EpJX/edQPMjjNtRTJ8EB+VjHlE+5i3lY0FF+VhwUD4WvII2H9MSyJJbilujWlR7YFk5x1JpGGMigXeBzsAF1tpfigw50n1Js9buCXCIlUFLIBqYgvtHKvcCdzT6TuBEdC/Kw9ISjtF9CKwTgZ8LJFu55gN1gTh0H7xS0td9KdDCGBNbzLgsYBUSrJSPeUD5WFBQPhY8lI8FB+VjwSto8zEVwEpuOnCaMaZlboN/mmtXf5+UMWNMGDAVOAvoZ639vphh04HGxpgeBb6vBnARui9lZTHQs5gLXBLWE/ePk+5F4L3v/3hekfbewEZr7WZ0H8rDFqCjfy+Wgk4F9uPerdJ98EZJX/ePgEjg8gLjIoArgE+ttQfKJ1w5BsrHypnysaChfCx4KB8LDsrHglfQ5mPGWlvWjxmSjDFVgZ9wa4vvBywwGrf+u6Oqx2XPGPNv3HruR4CPi3RvtNZu9Cdl3wBNgeG4d79GAB2Bk6y1G8ox5ErFGGOBR6y19/u/1r0IMGOMAeYAJ+GWQazB/cK4EbjeWjtZ9yHwjDGXAe/gljqMx/1e6IM7ketZa+2dug+B4X/twZ3wdCswGNgObLfWflma190Y8zbuPy/DgbXAbcCFwJ+ttT+WzzOS0lI+Vv6UjwU35WPlT/lYcFA+5p0KnY9Za3WV8AKa4Tbay8Ctsf8ASPA6rlC9gHW4xLa4a2SBcXWAV3BV/n34fyF5HX+oX/778HCRNt2LwL/uNXAn3GzFTQ3+Gbha96Hc78P5wBe4X/Z/4N6ZHwyE6z4E9HU/3O+EL0r7uuM2kn4G9w7yfuB/wJleP0ddJfpzoHysfF9v5WNBfCkf8+x1Vz4WBJfyMc9e9wqbj2kGmIiIiIiIiIiIhDTtASYiIiIiIiIiIiFNBTAREREREREREQlpKoCJiIiIiIiIiEhIUwFMRERERERERERCmgpgIiIiIiIiIiIS0lQAExERERERERGRkKYCmIhUWMYYW4JrnX/s5NzPRURERKRsKB8TkYrCWGu9jkFE5JgYY04r0vQ+8BMwskDbAWvtImNMK6CGtXZRecUnIiIiEuqUj4lIRRHhdQAiIsfKWvt9wa+NMQeA34q2+8euLrfARERERCoJ5WMiUlFoCaSIVApFp9wbYxL8U/JvNcY8ZozZYoz5wxgzxRgTa4xJNMbMMsbsMcasMsYMLOYxTzLGTDfG7DTGZBpjvjXGnFGuT0xERESkglA+JiJeUgFMRCq7EUA8MBB4ALgCeBE3ff8T4GLgZ+BVY8wJud9kjDkZ+A6oA9wEXAr8Dsw2xpxSnk9AREREpIJTPiYiAaclkCJS2a221ua+mzjL/45hCpBirZ0CYIxZAPQBLgOW+sc+BaQBZ1lrs/zjZgFLgH8C/crvKYiIiIhUaMrHRCTgNANMRCq7GUW+/tX/cVZug7V2J7ANaApgjIkBegDvAD5jTIQxJgIwwGyge6CDFhEREQkhysdEJOA0A0xEKrudRb7OOkJ7tP/zOkA47p3Ffxb3oMaYMGutr6yCFBEREQlhysdEJOBUABMRKb1dgA/4F/B6cQOUbImIiIgElPIxESkVFcBERErJWrvXGPM1cBLwo5IrERERkfKlfExESksFMBGRY3Mn8BVuo9ZJwGagHnAyEG6tvc/L4EREREQqAeVjIlJi2gRfROQYWGt/BP6EO2p7HPApMBY4EZeIiYiIiEgAKR8TkdIw1lqvYxAREREREREREQkYzQATEREREREREZGQpgKYiIiIiIiIiIiENBXAREREREREREQkpKkAJiIiIiIiIiIiIU0FMBERERERERERCWkqgImIiIiIiIiISEhTAUxEREREREREREKaCmAiIiIiIiIiIhLSVAATEREREREREZGQpgKYiIiIiIiIiIiENBXAREREREREREQkpKkAJiIiIiIiIiIiIU0FMBERERERERERCWkqgImIiIiIiIiISEhTAUxEREREREREREJahNcBBEK9evVsQkKC12GIiIhIiFu4cOFv1tr6XscRjJSPiYiISHkoaT4WkgWwhIQEFixY4HUYIiIiEuKMMeu9jiFYKR8TERGR8lDSfExLIEVEREREREREJKSpACYiIiIiIiIiIiFNBTAREREREREREQlpKoCJiIiIiIiIiEhIUwFMRERERERERERCWkieAnk0GRkZbNu2jezsbK9DEQEgMjKSuLg4atSo4XUoIiIiIiIiIiGn0hXAMjIy2Lp1K40bNyYmJgZjjNchSSVnrSUzM5P09HQAFcFEREREREREylilWwK5bds2GjduTGxsrIpfEhSMMcTGxtK4cWO2bdvmdTgiIiIiIiIiIafSzQDLzs4mJibG6zBEDhETE6NluSIiZWBnJvy8DX7eCpHhcOspXkckIiIiUslk7oCNX8HGL6H1JdDkDK8jqnwFMEAzvyQo6c+liEjp7T4AS7bBL1vzi14bMvL7m9RQAUxEREQk4Pb95opdudf2n/P7TLgKYCIiIiIltTcLlm6Hn7a6Qtcv22DtrkPHRUdAh/rQsQGc2ACsBb3HICIiIlKG9u9yM7w2fA4b5hYueAGER0Gj06BJD2h1oTcxFqECmIiIiASd/Tmu2JVb6Pp5K6zaAbbIuKhwSKrnCl0nNYCOcdCqDkRUul1ORURERAIo6w9I/wbS/AWvbYvA+vL7I6Ih/s/Q5Exo2gMadnFtQaRcC2DGmDOBucV07bbW1iowrjbwFNAPiAHmAXdYa38pjzilYujQoQOXXXYZI0eOBCAhIYEhQ4Zw9913H/Z7Jk+ezJAhQ9izZ085RSkiIkeT44Plv8PiLfmzu1b8DgeLVLsiwqBdPVfk6tgAToyDNnWhSrg3cYuIiIiErOx9sOk7V+xK+xy2/AD2YH5/WCTEd4WmPaHZWdDo1KAreBXl1QywYcAPBb7Oyf3EuI2QPgISgKHATmAEMNcY08lau7Ec4wwa1113Ha+99hoA4eHhxMfH85e//IVHH32U2rVr541LSEhg/fr1fPXVV5xxRv4a25EjR/Luu++yZMmSQo+blZVF48aNyczMJD09nZo1a5bPEwqAH374gapVq+Z9bYzhnXfe4bLLLstru+KKK7jgggsCHsvEiRN5/fXXWbJkCdZakpOTGT16NN26dQv4zxYRCXZb9sCPm2HxVlf0+nkrZOYUHhNmoF1dN7OrY5yb3dW2nlveKCIiIiJlLOcAbP7eFbw2zHWfH8zK7zfhbklj057uatwVImO9i/cYeJVGplprvz9MXx+gK3CWtXYugDFmHrAWuAdXPKuUzjnnHN544w1ycnJYtmwZN9xwA7t27eKtt94qNC46Opp7772X77777qiP+cEHH9CiRQtq1qzJm2++yW233Rao8AOufv36Rx0TExNTLqeAfvHFF1xxxRWMGzeO2NhYnn32Wc477zwWL15M69atA/7zRUSCxb5st4Rx0RZY5C96bSlmEm7zmtCpIXRq4GZ3nVAfYiLLP14RERGRSsH6YNtPsP4zSJsN6V9Dzv4CAwzEnexmdzXt6Taxr1Lds3DLQjDukNEH2JRb/AKw1u7GzQrr61lUQSAqKoqGDRvSpEkTevXqRf/+/fn0008PGXfzzTezaNEi3nvvvaM+5qRJk0hJSeHaa69l0qRJxxRXVlYWf//732nevDlRUVG0bNmScePG5fV/9dVXnHrqqURHR9OgQQPuuOMOsrLyK8lnnnkmgwcP5u9//zv16tUjLi6Ou+++G58vfz3xtm3b6Nu3LzExMTRv3pxXXnnlkDgSEhIYM2ZM3ucAl19+OcaYvK8nT55MtWrVCn3fSy+9RGJiIlWqVCExMZGJEycW6jfGMGHCBC6//HKqVq1Ky5YtmTJlyhFfk6lTpzJkyBCSk5Np27Yt//73v6levTozZ848+gsqIlJB+Sys3AH/WQp/nwPnvwkd/g3934XHvoGZq13xq0YVOKMZDOsCr/SBH2+Cr66Dcb1hUDJ0jlfxS0RERKTMZWyAX16Bj6+CfzeEKSfD1/e6IljOfqh3Ipx8O/T9AP76O6QshB5PQcsLKnzxC7ybATbVGFMP2AXMAu6z1qb5+04AlhTzPUuBa40x1ay1ZbqBU/OxZfloJbf+9mP/3jVr1jBz5kwiIw/9H0LTpk0ZOnQoI0aMoE+fPkREFH+b169fzxdffMGUKVOIjY3ltttu46effuKkk04qVSwDBw7k66+/ZuzYsSQnJ5Oens66desASE9P5/zzzyclJYXJkyezevVqbrzxRsLCwnj66afzHmPq1KncfvvtfPfddyxevJirr76aU045hauuugpwS0DXr1/P7NmziY2N5Y477sj7GcX54YcfiIuLY+LEiVx44YWEhxe/Qcz777/PkCFDePbZZ+nVqxezZs1i8ODBNGzYkIsuuihv3EMPPcTjjz/OY489xqRJkxg0aBDdu3enWbNmJXqNsrKy2L9/f6HlqiIiFd3OTLeUcdFWN7vr562QkVV4TLiB9vXh5IZuhldyQ2hZ2y1xFBEREZEAOpDhljOu/8xdO1cU7q/eFJqf665mZ0Ps0VdVVWTlXQDbDTwNfAlkAMnA34F5xphka+02oA6wrpjv3eH/WBs4pABmjLkZuBkocVGiopk5cybVqlXj4MGD7N/vpiY+88wzxY4dMWIEL7/8Mi+//DK33nprsWNeffVVzj333Lylg5dccgkTJ07khRdeKHFMK1eu5O2332bGjBn07t0bgJYtW+btPzZ+/Hji4+MZP348YWFhJCUl8fjjj3PLLbcwevRoYmPdmuH27dvz0EMPAdCmTRsmTpzInDlzuOqqq1ixYgUzZszgm2++oWvXrgC89tprtGzZ8rBx5T6nWrVq0bBhw8OOGzNmDCkpKQwZMiTvZy9cuJAnnniiUAEsJSWFa665BoDRo0czduxYvvrqq7y2o7n//vupVq0affr0KdF4EZFgYy2s3gkLNsHCze5avfPQcQ2ruSJXp4au6NUhDmI1m0tEREQk8A5mw+b/uSWN6z9znxfcuL5KDbecsfm50PwcqN0GTOV5V7JcC2DW2kXAogJNXxpjvgLm4za8/+dxPPYEYAJA586di56SfkTHMxOrPHXv3p0JEyaQmZnJxIkTWb16NcOGFb8lWu3atRkxYgSjRo0iJSXlkH6fz8err77Kk08+mdeWkpJC//79GTNmDNHRJTu9YdGiRYSFhdGzZ89i+1NTUznttNMIC8tfbdutWzeysrJYtWoVHTt2BMj7mCs+Pp5t27blPUZYWBhdunTJ62/evDnx8fElivFIUlNTGTRoUKG2bt26MX369EJtBeOLiIigfv36efEdzdixY3nppZeYPXs2NWrUOO6YRUTKw/4cdyLjwk2wwF/w2rW/8JiocLc5fXIjV/RKbugKYCIiIiJSDqx1s7rWfeoKXhu/gKw/8vtNuDupMXeWV6MuEFZ5TxTy/Jlba380xqwAcqsbO3GzvIqqU6C/UoqNjSUxMRGAcePG0bNnT0aPHs3IkSOLHT906FCef/75YmeJffrpp6SlpTFgwAAGDBiQ137w4EGmTZtWqC1QTIFKc9GlnMaYQnuAFR0faEV/VkniK85zzz3HP//5T2bMmFGogCciEmy27i0wu2sTLNkOOUX+mYurCp0bwSmN3D5d7etDleJXmIuIiIhIIGTtgbTPYd1MWDsDMtYV7q/TLr/g1aQHRGkSRi7PC2DFWAr0Kqa9PZBW1vt/VWQPPvgg559/PjfffHOxs6Gio6MZPXo0Q4cOPWQW2KRJk7jkkksYNWpUofZx48YxadKkEhfAOnXqhM/nY+7cuXlLIAtKSkriP//5Dz6fL28W2DfffEOVKlVo1apViX5Gu3bt8Pl8zJ8/nz//+c8ApKWlsWnTpiN+X2RkJAcPHjzimKSkJL799ltuuOGGvLZvvvmG9u3blyi2I3nmmWd48MEH+eSTT+jWrdtxP56ISFnxWVj+m5vZlVv02pBReEyYgfb14JT4/IJXk+qVapa8iIiIiPeshd+XuWLXupnutMaDBTZdjalXYB+vc6BGU+9iDXKeF8CMMZ2BtsC7/qbpwPXGmB7W2i/9Y2oAFwFvehNlcDrzzDNp3749Dz/8MOPHjy92TEpKCk8//TSvvPJKXsFp+/btTJ8+nXfeeYcOHToUGn/DDTdw+umns3r16hIVqNq0aUP//v258cYbGTt2LCeffDIbN25k3bp1pKSkMHjwYJ577jkGDx7M7bff6EKxtwAAIABJREFUzpo1a7jvvvsYMmRI3v5fR9O2bVt69+7NLbfcwoQJE4iJieHOO+8kJibmiN+XkJDAnDlz6NGjB1FRUcVuQD98+HAuv/xyTjnlFHr16sXMmTOZOnVqiU7QPJKnnnqKf/zjH0yZMoU2bdqwZcsWAGJiYqhZs+ZxPbaISGllH3Qzuuanu+uHTbD7QOEx1aq4JYy5M7w6NYTqUd7EKyIiIlKpHchw+3itnemKXn9syO8zYdDoNGhxvrviToYwTckviXItgBljpgCrcfuA5W6CPwJIB8b5h00H5gFTjDHDcUseRwAGeLLoY1Z2d911F9dffz333nsvzZs3P6Q/LCyMJ554ggsuuCCv7Y033iAqKorzzjvvkPFdunShadOmTJo0iUcffZSRI0cyatQorD38tmqvv/46//znPxk2bBi//fYbTZo04Y477gCgcePGzJgxg+HDh9OpUydq1arF1VdfzaOPPlqq5zl58mRuuukmzjrrLOrVq8eDDz541D24nn76ae68806aNm1K48aNiz01sl+/fjz//POMGTOGv/3tbzRv3pzx48cX2gD/WPzrX/8iOzubK664olD7wIEDmTx58nE9tojI0ezPgUVb8gteCzdDZk7hMfHV4E+NXcGrczy0rQvhYcU/noiIiIgEkLWw/Sd/wWsGbPoOfAWSt9gG0KI3JPR2M71i6noXawVmjlTYKPMfZswI4CqgORALbAFmAA9aazcXGFcHGAP0A6JxBbE7rbU/leTndO7c2S5YsKDYvtTUVJKSko7naVQqAwcOZMuWLcyaNcvrUCoF/fkUkWORccAVuX5Ih/+lu83rs4vs39WqNnRpDF3i3ccm2g6iTBhjFlprO3sdRzA6Uj4mIiJS6R3YDetm5c/y2rs5v8+EQ/yf/UWv8yHuJDfzS4pV0nysvE+BfAx4rATjdgCD/Jd4xFrL559/zpw5c7wORURECvh9H8zf5C94bYJl292+XrkMboP6UxvDn+Jd0at+Vc/CFRERERGAnSth9Uew5mO3l1fBWV7VGrsZXi3Oh2ZnQ3Qt7+IMUZ7vASbByxjDhg0bjj5QREQCatd++H4jzPNfy38v3B8R5vbsOjXev6wxHmpq/y4RERERbx3MhvRvXMFrzcewc0V+nwl3pzS2uMAVvep10GlDAaYCmIiISJDJOOD27vrOX/BK3Q4FNyyICncb1Xdp7K6TG0JMpGfhioiIiEiufb+5fbxWf+yWNmYVOGo7urYreLW8EBLOc19LuVEBTERExGN7s9zJjPM2wncb3ImNBZc0Vgl3Ra7Tm8DpTaFTA4jSb3ARERER71kLvy91Ba81H8PmeWALbMZat70reLW8COJPgzAlcV6plK+8z+cjLEwbyElw8fl8Rx8kIiEhM9ttWp87w+vnrZBT4J+AiDB/waupK3qd0giiK+VvbBEREZEg5MtxSxtXfQCrPoSMdfl9YZHQ7Bx/0esvUKulZ2FKYZUuna5atSrp6ek0aNCAyMhIjNbYisestWRnZ7N161aqVtUu1SKhKMcHi7fAtxvctWgLZB3M7w8zblZX7gyvzo2gahXv4hURERGRIrL3ulMbV33oZnrt35HfFxsHLf4CrS6E5udClerexSmHVekKYE2aNOG3335j/fr15OTkHP0bRMpBREQENWvWpF69el6HIiJlwFpYswu+ToNv09wsrz+y8vsN0CHOX/Bq4k5prK5N60VERESCy75tbmnjqg8g7TPI2Z/fV7sNJF4MiX2h0algtMos2FW6AlhYWBhxcXHExcV5HYqIiISQ3/a52V25Ra9Newr3t6wF3Zq567TGUDPamzhFRERE5Ah2roLVH7qiV/q3FDqKqNFp0KovJPaDuu08C1GOTaUrgImIiJSFzGyYvwm+SXPXst8K99eNga5N/UWvptC4hjdxioiIiMgRWAtbF/r38/rAbWifK7wKNDvbFb1a9YFqjbyLU46bCmAiIiIlcNAHS7e7GV5fp7lN7Avu4xUVDqc2zp/llVTP7e0lIiIiIkHG+mDT97Bymrsy1uf3RdV0+3kl9oWE3hCldzFDhQpgIiIih7F9L3yVBl+sc0WvnQW2fTDAiXFwhr/gpZMaRURERIKY7yCkfw0rpsGq92DPpvy+qo3cssbEi6FpDzfzS0KOUnURERG/HB8s2gxz18OX62HJtsL9TWpAd3/B689NoHaMN3GKiIiISAkczIYNc90sr1UfuE3tc1VvBm0uhdaXQvzp2sS+ElABTEREKrXNf7hi1xfr3eb1GQVOa4wKd6c0npkAPZpDi1pgtKxRREREJHjlHIC02bDiXbeZ/f6d+X21WkHry1zhq0FnJXaVjApgIiJSqRzIgQWb/UWvdbD898L9rWrDmc2hR4Lb00vLGkVERESCXM5+WDsTVrwDaz6GrIz8vjpJ0OYyN9OrfkcVvSoxpfUiIhLyNmS4YtcX6+C7jbAvO78vNtKd1tijubua1fQqShEREREpsYNZsH42LH8bVn1YuOhV/yRX8GpzKdRt712MElRUABMRkZCT44MfN8Octe5auaNwf7u6boZXj+bQuRFE6behiIiISPDz5UDaXFj+f24j+4LLG+OSoU1/N9urdqJ3MUrQUsovIiIhYfd+t4/XnLVuptfuA/l91au4jevP9M/yalTdszBFREREpDRyT29c/n/uBMfM7fl9dU+Adle6wledNt7FKBWCCmAiIlIhWQurdrqC1+drYcEmOGjz+1vUgrNawNkt4E/xUCXcu1hFREREpBSsDzZ97y96vQN7N+f31W4Dba9wV70TvItRKhwVwEREpMI4kAPz02HOOlf4Stud3xcRBn9u7ApeZ7WAlrU9C1NERERESsta2LYIfn3LFb7+2JDfVyPBFbzaXen299JG9nIMVAATEZGgtjMTPl8Hn66Gr9Ngb4EN7OvEQM8EV/Q6oxnUiPIoSBERERE5NrvWwK9vQupU2PFrfnu1JtC2vyt8NfyTil5y3FQAExGRoLMhAz5bDbPWwA/phZc2JtXLX9rYqQGEh3kXp4iIiIgcg32/wYr/uKLXpu/y22Pq+Zc3XgmN/wxGiZ6UHRXARETEc9bC0u3w2Ro302vZb/l9EWHQrQmc2wrOaQFNangXp4iIiIgco+x9sHq6K3qtm+lOdASIiIXEfpA0AJqfC+GR3sYpIUsFMBER8UT2QZi/yRW8PlsD6X/k91WNhDMToFdLt8SxZrRHQYqEMGPMBcB9wMmAD1gB3GOt/dzfXxt4CugHxADzgDustb94E7GIiFQ4vhxIm+OKXivfh+w9rt2EQ0JvaH8NtOoLVap5G6dUCiqAiYhIudmbBV+sdwWvOWsh40B+X/1YV/A6txX8uQlE6TeUSMAYY24BXvBfo4EwoBMQ6+83wEdAAjAU2AmMAOYaYzpZazd6ELaIiFQE1sLWBa7o9evbsG9rfl+jU6HdAGh3BcTGeRejVEr674WIiATU7gMwZw3MWAVfrocDB/P7Euu4olevVnBSAwjT3qYiAWeMSQCeA4Zba58r0DWrwOd9gK7AWdbauf7vmwesBe4BhpVLsCIiUnH8kQ7L3oBlrxXezL52a0i6BtpdDbUTvYtPKj0VwEREpMztyIRZq13R67sNkO3L7zu5EZzXyhW+Wtb2LkaRSmwQbsnji0cY0wfYlFv8ArDW7jbGfAT0RQUwEREByM6EVR/A0smQNhusP+mLjYN2V7l9vRp01gmOEhRUABMRkTKxdS/MWuWKXt+ng89/cmOYgdObwPmJ0LsVNNAWDyJe6wb8ClxpjPkn0BxYBzxrrf2Xf8wJwJJivncpcK0xppq1dk95BCsiIkHGWkj/1s30Wv4fyMpw7eFVoFUfaD8QEs7TZvYSdFQAExGRY5ae4QpeM1bBws3gr3kREQZnNHNFr14toW6sp2GKSGHx/usp4O/AauBy4AVjTIS1dixQB1cUK2qH/2NtQAUwEZHKJGM9LH0dlr0Ou1bltzfsAicMhLZXQkwd7+ITOQoVwEREpFTSdsMnK13R66cCe5pGhUP35q7odU4LndwoEsTCgOrAddba9/xtn/v3BhsBjD3WBzbG3AzcDNCsWbPji1JERLyXtQdWToOlr8GGufnt1eIhKcUVvuomeRefSCmoACYiIkeVngEfr4SPV8DP2/LbYyKgZ4Irep3VAqpV8SpCESmF34HWwGdF2j8FehtjGuFOfSxul77ct/Z3FvfA1toJwASAzp072+LGiIhIkLMW0r+BJZNgxbuQvde1R0RD4sWu6NXsHAgL9zZOkVJSAUxERIq1dY+b6fXRSvhxc3571Ug4pyVckAg9mkOMtncQqWiWAqeVYEyvYtrbA2na/0tEJATt3epmei2ZBDtX5LfHd4UTroO2l0NUTc/CEzleKoCJiEie7Xvd0saPV8L89Pw9vaIj4OwWcGFrN9MrWr89RCqy94EbgPOAdwu09wY2Wms3G2OmA9cbY3pYa78EMMbUAC4C3izvgEVEJEB8B2HdLPjlZVjzEfhyXHu1eFf0OuE6qN3aywhFyozn/4UxxszEJWCPWGvvL9BeG7c5az8gBpgH3GGt/cWTQEVEQtTOTJi5Gj5aAfM25p/eGBUOZya4otfZLaCqljeKhIr/AnOBl4wx9YA1uE3wewHX+8dMx+VeU4wxw3FLHkcABniy3CMWEZGytXstLHkFlrwKe9JdmwmHVn3hxBuhRW8I87xcIFKmPP0TbYy5CjipmHYDfAQkAEPJT7rmGmM6WWs3lmecIiKhJuMAzPIXvb7dADk+1x4ZBmc2h4vawLktoXqUt3GKSNmz1lpjTD/gMWAUbq+vX4EB1to3/WN8xpgLgTHAeCAaVxDraa3d4E3kIiJyXHL2w6oP3GyvtDn57bUSXdGr/bVQrZF38YkEmGcFMP8Mr2eBOzh0Kn0foCtwlrV2rn/8PGAtcA8wrBxDFREJCQdyYO46+GA5fL4WDhx07eEGujeDC9tA71Y6vVGkMrDWZgB/9V+HG7MDGOS/RESkotr+i9vXa9kbsH+Ha4uIhjaXQ4cboEl3MMbbGEXKgZczwJ4Allhr3zLGFFcA25Rb/AKw1u42xnwE9EUFMBGREvFZ+F86fPAr/HeVm/kFbg3TaU2gj7/oVTfW0zBFREREpCxl74Pl/4GfX4TN/8tvjzsZTrwB2l0N0bW8i0/EA54UwIwx3YBrKWb5o98JwJJi2pcC1xpjqun0IRGRw0vdDu8vh+nLYXOBfy3b14O+7aBvG2hU3bv4RERERCQAfk+Fn19ypzke2OXaompCuwGu8NXgZG/jE/FQuRfAjDFVgJeAMdba5YcZVgdYV0y7f74mtYFCBTBjzM3AzQDNmjUrk1hFRCqSjRmu4PXBclj+e357k+rQty30awdt6noXn4iIiIgEwMEsWPke/PQibPwyv73RaXDSrW6pY6Sm+4t4MQPsHtypjo+U5YNaaycAEwA6d+5sy/KxRUSC1a798MlKt8Rx/qb89lrR7vTGfm3hlHgI07YOIiIiIqFl91r4eYI7zXHfNtcWWRWSroGOt0CDZG/jEwky5VoAM8Y0A/4B3AhEGWMKni8WZYypBfyBO/WxdjEPUcf/cWdAAxURCWLZB+GL9fDuMpizFrL9JzhGhUOvVq7o1b05VAn3Nk4RERERKWO+HFjzX/jp37BuFuCf+1HvRDjpNkgaAFE1PA1RJFiV9wywlrhjtKcU03e3/0rG7fXVq5gx7YE07f8lIpXR0u2u6PXhcvg907WF+U9w7NcOzmsF1ap4G6OIiIiIBMAf6e4kx58nwp6Nri08Ctpe4ZY5NjpNJzmKHEV5F8AWAz2LaZ+LK4pNAlYB04HrjTE9rLVfAhhjagAXAUVPjBQRCVnb97o9vaalQupv+e1t6sKlSXBxW2hQzbv4RERERCRArHV7ei16AVZ9APaga6/dGjreCicMhBht8CpSUuVaALPW7gK+KNpuXKV6vbX2C//X04F5wBRjzHDckscRgAGeLKdwRUQ8cSAHZq91Ra8v1sFB/8z2WtFuM/vLkuDEOL3JJyIiIhKSsvdC6lRY9Dz8tsS1hUVA68vcMsemPZUIihwDLzbBPyprrc8YcyEwBhiPWzY5D+hprd3gaXAiIgFgLfy0Fd5ZBh+tgN0HXHtEGJzbwhW9zmqhfb1EREREQtauNbB4vFvqeGCXa6va0G1o3/EWqNbI2/hEKrigKIBZaw8pX1trdwCD/JeISEjauhfeS3WFr9UFjvc4ob4revVpC/V0arWIiIhIaLIW1n/mZnut+YS8Te0bnQ7JQ6HNpRCuTV5FykKpC2DGmIZAM9ysrEKstV+VRVAiIqEsx+eWNr69FD5fm7/EsX5s/hLHpPqehigiQU75mIhIBZf1Byx9ze3vtXO5awuvAm2vdIWvhp29jU8kBJW4AGaMaQy8AfQorhtXqtbiHBGRw1i3C/6zFN5JhW17XVtEGJzXEq5oDz0S3NciIoejfExEpILbsQIWvwBLJ7siGEC1JtDpNjjxRoiN8zQ8kVBWmhlg/wZOBO4BfgEOBCQiEZEQsj8HZqyC/1sK8zbmt7esBVd0gEvbQf2q3sUnIhWO8jERkYrG+mDdLPhxrPuYq0l3N9srsZ/b5F5EAqo0f8vOAIZZa98IVDAiIqFi6XZX9Hr/V8jw//c0OgIubA1XngCd43V4j4gcE+VjIiIVRXYmpE6Bhc/CjlTXFhEDSQOg0xCIO8nb+EQqmdIUwDKBbYEKRESkoss4AB8ud4WvXwr8a9kxDq7sABe1gRpR3sUnIiFB+ZiISLDbu8Wd5vjTvyHzN9dWrYmb7XXijRBTx9v4RCqp0hTAJgIpwKyjDRQRqSyshUVbYOov8PFKt+QRXKHr4nZwxQnuREcRkTKifExEJFht/8XN9vp1KhzMcm0NOsMpd0KbyyA80tv4RCq50hTA0oEUY8wcYAawo+gAa+0rZRWYiEgw25MFH/zqCl/LfstvP72JW+LYO9EteRQRKWPKx0REgknu/l4LnoG02f5GA4kXwyl3QONu2vdCJEiU5r9nL/o/JgA9i+m3gBIuEQlpy7bDlJ/hg+WwN9u11YmB/u3hqg6QUMvb+EQk5CkfExEJBsXt7xVZFToMgpNvh1qtvI1PRA5RmgJYi4BFISISxPbnwMcrYMovbrljri7xMOBEOD8RojTbS0TKh/IxEREv7d3q399rfOH9vU4e5vb3iq7tbXwiclgl/i+btXZ9IAMREQk2q3e6JY7vLoPd/pMcq1eBS5Nc4atNXW/jE5HKR/mYiIhHfv8VFoyB1De0v5dIBVXqOQvGmA5AD6AObt+JL6y1S8s6MBERL2QdhE9Xu9le8zbmt3eMg2s6upMcY5XfiIjHlI+JiJSTTfPghydh1Ye4Veba30ukoipxAcwYEwFMBq4CCv4tt8aYN4HrrLUHyzY8EZHysfkPV/T6v6WwfZ9ri4mAvm3dbK+ODbyNT0QElI+JiJQL64M1/3WFr/SvXVt4FJxwHXS+C2q39jQ8ETk2pZkB9iDQH3gAmAJsARoC1/j71vg/iohUCNbCD5tg8k8wcxUctK69TV245kS4uB3UiPI2RhGRIpSPiYgEysEs+PUt+OEp+N0/qTaqFnQaDMlDoWpDb+MTkeNSmgLYNcDD1tpHCrStBx4xxoQD16OES0QqgP058MGv8NpPsMy/d2m4gb+0hoEnuc3tNZtdRIKU8jERkbKW9Qf8PNGd6LjHvwdGtSZumWPHm6BKdW/jE5EyUZoCWDzw3WH6vgP+cfzhiIgEzsYMmPIzvLUUdu13bXVj4KoObsZXI+U2IhL8lI+JiJSVvVth0Th3quOBXa6tbnv40z3Q7ioIr+JtfCJSpkpTANsEdAVmF9P3Z3+/iEhQsdZtZj/5J/hsDfj8yxw7xsF1ndysr+hSHwciIuIZ5WMiIscrY71b5rhkEuT43xVtfIYrfLW8AEyYt/GJSECU5r99U4F/GGN8/s834/acuBL3buMTZR+eiMix2ZcN7/uXOS7/3bVFhrlTHK87CZIbapmjiFRIysdERI7VjuUw/3FInQK+HNfWqi90uRfiT/c2NhEJuNIUwEYCLYFR/s9zGeAt4KEyi0pE5Bil7XZFr/8sg4wDrq1+rFvieNWJ0KCqt/GJiBynkSgfExEpnW0/wf8ehRXvANbN8EoaAF3ug3odvI5ORMpJiQtg1toc4GpjzCNAd6AOsAP4ylq7NEDxiYgclbWwcDO8vAhmrc5f5pjc0M32uqA1VAn3NkYRkbKgfExEpBQ2zYP/PQJrPnFfh0XCCde5GV+1WnkamoiUv1LvfONPrpRgiYjncnwwc5UrfC3a4toiwqBvWxjUCTo28DY+EZFAUT4mInIY1kLa567wtWGua4uIgY63QOe7oHoTb+MTEc8csQBmjGkGbLbWZvs/PyJrbVqZRSYichgZB+DtpTB5MaT/4dpqRcOAE2FgR2hQzdv4RETKkvIxEZESsBZWf+QKX1vmu7YqNSB5CJz8N4it7218IuK5o80AWwucDswH1gH2KOO1yEhEAiZttyt6vb0U9ma7tpa1YFAyXJoEsZHexiciEiDKx0REDsf6YNWHMO8h2L7YtcXUg1PugE5/haia3sYnIkHjaAWwQcDqAp8fLeESESlTh9vf6/QmcFMy9GwBYTrNUURCm/IxEZGirA9Wvg/fPwTbf3ZtVRvBn+6BjjdBpE4+EpHCjlgAs9a+VuDzyQGPRkTE76APPl0DLy3M398rMgwubgf/z959h0lZnY0f/970JgrYUUREo2AXFSuCPdYkmh6NRo2xxh5bYuzdaKyoiXljyi/xNRHNa1QUsYGIHawoiFiR3mF3z++PZ3jd7LvCLszsMzv7/VzXXLPnPM/M3DMHd2/vOc85P9kG+juLXVILYT4mSbWkGnj3/mzG1xevZ31demY7Om5xDLTpkG98kspWgxfBj4gngBNSSm/Vc2wT4PaU0pBiBiep5VlYBfe/CUNfgokzs77VOsAPt4AjtoK1/DJPUgtmPiapxUo18M59MPoS+GJc1telJ+xwLmzxEwtfkparMbtA7gF0/YpjqwCDVjoaSS3WrIXwx9fgnldh6vysb72ucOy28J1+0NH1vSQJzMcktTQ11YXC18Uw7Y2sb5X1s8LX5kdDm/b5xiep2WhMAQy+es2JjYC5KxmLpBboo9lw9yvwl3Ewv7Cwff814Pjt4OsbQ5tW+cYnSWXIfExS5auphrf/ls34mv5m1rdKL9jxPOj/YwtfkhptmQWwiDgKOKrQTMDQiJhT57SOwObA48UPT1KleuuLbH2vYe9AVU3Wt1uvrPC1y/oQLmwvSYD5mKQWZukaX8/+8svCV9cNvix8tW6Xa3iSmq/lzQCrAaoLP0ed9lLTgNuAq4obmqRKkxKM/ghuHwtPfpD1tQo4eBP46Xaw+Zr5xidJZcp8TFLlSwnefwievRCmvpr1dd0AdrwA+h9h4UvSSmvILpB/AIiIEcDP6lt0VZKWJSV4YiL89oUvd3Ts0Aa+2z/b0bHXqvnGJ0nlzHxMUkVLCT54LCt8fTom6+vSEwZekK3xZeFLUpE0eA2wlNLglX2xiNgXOAfoB3QDpgLPARellN6odV434BrgULIp/aOA01JKr69sDJKaTnUN/M8EuOUFePOLrG+1DnDUVtmOjt075hufJDU3xcjHJKlsTHkKnrkAPno6a3daM7vUccufuqujpKJr7CL4RMRWwNeA//MbKaX0X8t5eHfgReBWsuJXL+AXwOiI2CKl9EFEBPAg0Bs4GZgBnAuMiIitU0pTGhuzpKa1uBr+8RbcNhYmzsz61uwMx20L398cOvtFniStlJXMxyQpXx+PzmZ8TR6etTt0h+3PgW1OhLad841NUsVqcAEsIlYD/gUMXNpVuK+9E9EyE66U0l+Av9R53jHAW8BhwHXAwcAuwJCU0ojCOaOAicDZwCkNjVlS01pYBX8dD3eMhY8L+5Ct3xV+NgC+tVl22aMkacUVIx+TpNx89jI898tsrS+Adl1hwBmw7c+hfdd8Y5NU8Rrzv6OXAz2A3YGngW8As4CjgZ2A765gDNMK91WF+4OBj5cWvwBSSrMi4kHgECyASWVnziK493W46yX4YkHW17c7nLh9tsB9m1b5xidJFaRU+Zgklc60t+C5C+Gd+7J2286w7amw3RnQsXu+sUlqMRpTANsX+DUwutCeklJ6EXgyIm4DTgWOaMgTRURroDWwAXAl8ClfzgzrD4yr52HjgSMioktKaW4j4pZUIjMWwO9egXtehdmLsr4t1swKX/tulO3wKEkqqqLlY5JUcnOmwHMXwfjfQ6rJ1vXa6gTY4ZxsvS9JakKNKYCtA0xMKVVHxEJglVrH7gf+2ojneh7YrvDzBLLLHT8vtLsDk+p5zPTCfTfg/xTAIuI44DiAXr16NSIUSY01fQHc+RL84VWYtyTr27FnVvjavReEhS9JKpVi5mOSVBoLpsGYK+Hl30L1IojW2cL2Ay+EVXrmHZ2kFqoxBbBPyYpTAB+QTbN/stDu28jX/RHQFegDnAk8FhG7ppQmNfJ5/ldKaSgwFGDAgAFpOadLWgHT5hcKX6/B/ELha9AGcPL2sL25jCQ1hWLmY5JUXEvmwYu/gReuhsWzs76vfQd2uQS6bZxvbJJavMYUwJ4hW3D1AeCPwK8iojfZ2l1HAsMa+kQppTcLPz4fEQ+Tzfj6BXA82a6P3ep52NJkb0YjYpZUBNPmw9CX4L9qFb722AB+PhC2WTvf2CSphSlaPiZJRVO9GF6/C0ZdDPM/y/o22Ad2uxzW2m7Zj5WkJtKYAtivgXULP19DtgDrd4BOZMnWySsSQEppZkRM4MtvLccD+9Rzaj9gsut/SU3ni6WFr1dhQWGbiiG94dQdYWsLX5KUh5LkYxHxb7L1xS5LKV1Qq79b4XUOBToCo4DTUkqvr+gbkFRBUg289Vd49kKY9X7Wt/Zc1ZzEAAAgAElEQVQOsNsV0GtIvrFJUh0NLoCllN4D3iv8vAQ4o3BbKRGxFrAp8KdC1zDgqIgYlFIaWTinK3AQ8OeVfT1Jyzd1HtzxEtz72peFrz03hFN3gK0sfElSbkqRj0XE94Ct6ukP4EGgN1lhbQZwLjAiIrZOKU1ZmdeV1IylBJP+DU+fC1Nfzfq6bwq7XgZ9v+GCsJLKUoMKYBHRjmzNiR+nlFZ4an1E/AN4CXgNmA1sApxGNm3/usJpw8i+Xbw3Is7iy2QrgKtX9LUlLd/UeXD7i3Dv67CwUPjaa8NsxteWa+UbmyS1dMXKx+o8ZzfgBrJ8rO4XjQcDu5BtVjSicP4oYCJwNnBKMWKQ1Mx89iKMPAs+HJG1u6wHO/8a+h8BrRpzgZEkNa0G/YZKKS2OiCpg4Uq+3mjg22TfVLYDPiRbuPWKpQvgp5RqIuJA4FrgVqADWUFscErpw5V8fUn1mLEgK3zd8+qXha99+sApO8IW7lAtSWWhiPlYbVcB41JKf4mI+gpgHy8tfhVimBURDwKHYAFMallmTYJnzoe3Cr8qOnSDHc+HrU+ENh1yDU2SGqIxJfp/AocBj67oi6WUriJLtJZ33nTg6MJNUonMXgR3vQR3vwJzF2d9+/TJZnxtbuFLksrRSudjS0XErsAR1HP5Y0F/YFw9/eOBIyKii2uzSi3Awhnw/OXw8k3ZYvet28M2p8CO52ZFMElqJhpTAHsYuCki7iNLvj4BUu0TUkpPFDE2SSUyb3E22+uOF2HWoqxvjw3gjJ281FGSylxR8rHC5ZR3ANemlN7+itO6k+3UXdf0wn03wAKYVKmqFsErt8Dzl2ZFMIDNfpCt89V1g3xjk6QV0JgC2H8X7r9ZuC2VyNbnSkDrIsUlqQQWVsGfXodbX4AvFmR9A9eDM3eC7ddd9mMlSWWhWPnY2WS7Ol5WzOAi4jjgOIBevXoV86klNZVUA2//DZ45D2ZNzPrWHwyDroG1tss3NklaCY0pgA2hzjeMkpqHxdXwt/Hw2xfg08J39dusnRW+dlnfjXokqRlZ6XwsInoB5wPHAO0jon2tw+0jYjVgDtlGRPVd39S9cD+j7oGU0lBgKMCAAQPMG6Xm5sOR8NRZ8OkLWbtHf9j9athwfxNGSc1egwtgKaUnSxiHpBKoqoF/vAW/eR6mzM76+q2RFb6G9DaPkaTmpkj5WB+yTYburefYmYXbNmRrfe1Tzzn9gMmu/yVVkGlvwVNnw/sPZu3O68DOF8PmP3ZnR0kVo8G/zSLifeAbKaVX6zm2OTAspdSnmMFJWjEpwf9MgOtGwXuF7+f7dofTB8L+faGVhS9JapaKlI+9Agyup38EWVHsbmACMAw4KiIGpZRGFl6jK3AQUHfHSEnN0YJp8NxF8OptkKqhbWfY/hwYcHr2syRVkMaU83sD7b/iWAfAlRClMvDsh3DVs/DqZ1m716pw2kA4ZBNo3Srf2CRJK603K5mPpZRmAk/W7Y9sWvAHS2eZRcQwYBRwb0ScRXbJ47lka41d3ejIJZWP6sXwyq0w6tewaCZEK9jyuGzWV2d3RJJUmRo7n/Wr1nIYAMxcyVgkrYRxn2eFr6cmZ+01OsHPd4Tv9Ie2bk8hSZWkSfKxlFJNRBwIXAvcSlZgGwUMTil9WKzXkdSEUoL3H4KRZ8KMd7K+XnvBHtfDGlvkG5skldgyC2ARcRpwWqGZgAcjYnGd0zqSLYb61+KHJ2l5PpgJ146CYYUcZpV2cPx2cPQ20KltvrFJklZeU+VjKaX/c4F8Smk6cHThJqk5m/o6PHk6TB6etbttAoOugz4HuDCspBZheTPA3gceL/x8JDAWmFrnnEXAG8BdxQ1N0rJMnQc3jYE/j8sWu2/XGo7cCk4cAN065h2dJKmIzMckrbj5n8Ozv4TX74RUA+1Xg51+BVufAK3b5R2dJDWZZRbAUkoPAA/A/64LcXFKaWITxCXpK8xZBHe+BHe+DPOXZAvaH75Zts5Xz655RydJKjbzMUkrpGoRvHwTjL4UFs+GaA3bnJwVvzr2yDs6SWpyDV4DLKV0VCkDkbRsi6qy2V43jYHpC7K+vfvA2TvDJuYwktQimI9JWq6UYMI/YORZMOv9rG/Dr8Oga6HHZvnGJkk5atQi+BHRB/g20ItsIdTaUkrpJ8UKTFImJfjXu3Dls/Dh7KxvwDrwi11g+575xiZJanrmY5K+0hfjYMSpMPmJrN2jX7bAfe99841LkspAgwtgEXEo8DegFfA52VoTtX3VjkSSVtCLn8AlT8HLn2btjbtnha89N3StUklqiczHJNVr4Qx47iJ45RZI1dChO+x8MWz1U2jVqDkPklSxGvPb8BLgSeAHKaW6C69KKqLJs7IZX/96N2uv3hHO2Am+3R/atMo3NklSrszHJH2pphrG/Q6eOQ8WfAHRCrY6AXa52HW+JKmOxhTA+gBnmGxJpTNrYbbG1x9ehSU10KENHLstHL8ddHGTHkmS+ZikpT56Fp44BT5/KWuvtzsMvgnW3CrfuCSpTDWmAPYW4NcIUgksroY/vgY3Pg+zFkEA39oMztoJ1lkl7+gkSWXEfExq6eZ+DE+dA2/em7W7rJctcP+1b7tGhiQtQ2MKYGcDv4mI51NK75cqIKklSQkenpBd7vjBrKxvp/Xg/N1gizXzjU2SVJbMx6SWqmoRvPQbGH0JLJkHrdvD9mfBDr+Atp3zjk6Syl5jCmAXkX3j+GZEvAtMr3M8pZQGFSswqdK9/Clc+hSM/SRrb9QNzt8VhrjAvSTpq12E+ZjU8rz/Lxjxc5g5IWv3/UY262u1PvnGJUnNSGMKYNXA26UKRGopPp2bzfj6x1tZu0dHOG0gfLc/tG2db2ySpLJnPia1JDPfhxGnwvsPZe3um8HgG6H33vnGJUnNUIMLYCmlPUoYh1TxFlbBXS/BLWNh/hJo1xp+sjWcsD10bZ93dJKk5sB8TGohqhbCC1fDmCuyn9t1hZ0vgq1PgtZt845OkpqlxswAk7QCUoJ/vweXPg1TZmd9+22UrfPVa9V8Y5MkSVKZmfhveOIkmPle1t7sB7D7NdBlnXzjkqRmrlEFsIjoCZwB7E62/sRBKaVxEfFzYFRK6fkSxCg1W29OhV8/BaOmZO2v9YBf7g679so3LklS82U+JlWo2ZPhydPg3fuzdo9+sOctsP4euYYlSZWiwQWwiOgPPE229sQoYBugXeHwBsAOwPeLHaDUHE1fANeNgj+Pg5oEq3WAMwbC97eANq3yjk6S1FyZj0kVqHoxjL0+292xan62o+NOF8G2p3q5oyQVUWNmgF0HvAnsCywEFtc69hxwVRHjkpqlJdVw7+tw/WiYvQhaB/x4q2yR+9U65B2dJKkCmI9JlWTyE/D4iTC9sDvSJt+GPa6DVdbLNy5JqkCNKYDtCnwvpTQ3IuruVfcZsHbxwpKan6c+yC53nFDYkH63Xtnljpv0yDcuSVJFMR+TKsGcj2DkmfD2X7N2t01gyM3u7ihJJdSYAljNMo6tDixYyVikZunD2XDJU/BIYZ3SDVaFC3eHvTaEiHxjkyRVHPMxqTmrXgIv/xae+xUsmQttOsLAC2C7M6CN24JLUik1pgA2BjgKeLCeY98Gni1KRFIzsbAKhr4Et7yQ/dy5LZy8Axy9NbR3f1VJUmmYj0nN1ZSn4fET4ItxWbvvobDHDbBq71zDkqSWojH/m34JMDwiHgX+DCRgr4g4FfgG2U5EUovw5CT41ZMwaVbWPngTOH83WLtLnlFJkloA8zGpuVkwDUaeBeN/n7VX7QNDboI+B+QblyS1MA0ugKWURkbEocBvgN8Vuq8EJgGHuuW2WoK6lzv27Q6X7AE7r59rWJKkFsJ8TGpGUoI3/ggjz4AFX0DrdrDDubD9OdC2Y97RSVKL06gLtVJK/wL+FRF9gTWBaSmlt0sSmVRGFhUud7y51uWOp+6YXe7Ytu4SxJIklZD5mNQMTH8Hhh8PH47I2r2GwJ63QfdN8o1LklqwFVqpKKU0AZhQ5FiksuTljpKkcmQ+JpWhqkUw5koYczlUL4aOq8Me18NmP3R3JEnKWYMLYBFxA7B6SulH9Rz7I/BpSums5TzHYcAPge3IdiqaDNwPXJ5SmlPrvG7ANcChQEdgFHBaSun1hsYrrawps+FiL3eUJJWRYuRjkkrkwyfhsZ/CjHey9uZHw+5XQ8ceuYYlScq0asS5BwOPfsWxR8iKVctzJlANnAvsD9wG/Ax4LCJaAUREkO1stB9wMvAtoC0wIiLWa0S80gpZXA03j4E9/5gVvzq1hfN2hYe/b/FLkpS7YuRjkopp/hfw7x/D3wZnxa/um8J3RsK+d1v8kqQy0phLIHuSzdiqz5TC8eU5KKU0tVb7yYiYDvwB2AN4giyx2wUYklIaARARo4CJwNnAKY2IWWqUMR/BeU/Au9Oztpc7SpLKTDHyMUnFkBKM/wOMPBMWToPW7WHgBTDgLGjTPu/oJEl1NKYANgPoC4ys51hfYO7ynqBO8WupFwr3SxO2g4GPlxa/Co+bFREPAodgAUwlMHMhXPEM/HV81u69Klw2BHbtlW9ckiTVsdL5mKQimPZWtsj9lMJ/ir32hL1ug24b5xuXJOkrNaYANhy4ICIeSil9trQzItYCzgMeW8EYBhXu3yzc9wfG1XPeeOCIiOiSUjK5U1GkBP94Gy59CqYtgLat4IQBcML20GGFtoiQJKmkSpWPSWqIqoXw/BXwwpWFRe7XgME3wKbfd5F7SSpzjflf/AvJZmu9GxEP8eU0+wOBhcAFjX3xiOgJXAwMTymNLXR3BybVc3rhojS6Uc+3mxFxHHAcQK9eTtvR8k2cAeePgGc/zNoDe2azvvp2zzcuSZKWoej5mKQG+nAkPHbcl4vcb3EM7HYVdDR5lKTmoMEFsJTSpIjYnqxgtTfQA/gC+Afwq5TSB4154YjoAjwAVAFHNeaxXxHfUGAowIABA9LKPp8q16IquP1FuOUFWFQN3Tpk63wdtplf3EmSylux8zFJDbBwJjx9Drw2NGv36Ad73QHr7ZpvXJKkRmnURV4ppUnAESv7ohHRkWynxz7AoJTSlFqHZ5DN8qqre63j0goZPSVb5P69wr+iwzeD83aD7h3zjUuSpIYqVj4mqQHe/Sc8fgLM+wRatYUdz4cdz4XW7fKOTJLUSE2+ylFEtAXuAwYAe6eUXq9zynhgn3oe2g+Y7PpfWhHTF8Dlz8Df38jaG3XLLnfcab1845IkSVIZmvcpPH4SvPvfWXudnWDfu7LZX5KkZqlRBbCIGAR8D+gFdKhzOKWU9lzO41sBfwKGAAemlEbXc9ow4KiIGJRSGll4XFfgIODPjYlXSgn++TZc/FRWBGvXGk7aHo7fDtq7yL0kqRla2XxM0jKkBON+ByPPhEUzoW0X2O0K2PoEiFZ5RydJWgkNLgFExE+B28gWo38HWFT3lAY8zS3A4cBlwLyIGFjr2JTCpZDDgFHAvRFxFtklj+cWnv/qhsYrfTwnu9xxxKSsvfN62ayvPvVdYCtJUjNQpHxMUn1mTIDhP4XJT2TtDfeHvW6Hrm6wJUmVoDFzYM4gm4F1dEpp8Qq+3v6F+/MLt9p+DVyUUqqJiAOBa4Fbyb7ZHAUMTil9uIKvqxakJsGfXocrn4W5i6Fre7hwNzi8n4vcS5KavWLkY5Jqq6mCF2+A534JVQuh4+ow+CbY9Lsmj5JUQRpTAOsJ/H5lkq2UUu8GnjcdOLpwkxrsvRnwi+Ew5uOsvd9GcPFgWKtzvnFJklQkK52PSarls5fh0WPg85ey9mY/hD1ugE6r5xuXJKnoGlMAe5Fs18bHSxSLtMKWVMOdL8FvnodF1bBGJ7h4D/j6xnlHJklSUZmPScWwZAGM+jWMvRZSNXTdILvcccP98o5MklQijSmAnQL8KSLeTik9VaqApMYa9zmcNRzemJq1D+8HF+wGq9VdFliSpObPfExaWR8+CY8eCzMnAAHbngq7XArtuuQdmSSphBpTAHsQ6AqMiIj5ZIvT15ZSShsULTJpORZWwY3Pwx0vQnWC9brCFUNgd/8VSpIql/mYtKIWzoSnzoLX78raPfrDPnfBugOX/ThJUkVoTAHscSCVKhCpMcZ8BOcMh/dnZttd/WRrOGMn6Nwu78gkSSop8zFpRUx4AIb/DOZ9Aq3bwY4XwA7nZD9LklqEBhfAUko/LmEcUoPMX5Lt7viHV7P2xt3hqr1gu3XyjUuSpKZgPiY10oJp8MQp8Nafs/a6O8M+d0KPfvnGJUlqco2ZASblasxHcMZjMHkWtGkFJw6AE7eH9v4rliRJUl3v3p/N+pr/ObTpCLtdCducBNEq78gkSTlo1G//iNgiIu6LiKkRUVW4/1tEbFGqAKUFS+DikfDt+7LiV7/VYdh34fSdLH5Jkloe8zFpOeZPhYe+C8O+lRW/1hsER74O255i8UuSWrAGlw8iYntgJLAAGAZ8CqwNHAQcEBG7p5ReLEmUarHGfgxnPgYTZ0LryGZ8nbwDtGudd2SSJDU98zFpOd7+Ozx+IiyYCm07w25XwdY/s/AlSWrUJZBXAOOAPVNKc5Z2RsQqwPDC8X2KG55aqoVVcN0ouPOlbKXfTXrA9XvDFmvlHZkkSbkyH5PqM//zrPD1zn1Ze/3BsO/dsOqG+cYlSSobjSmADQR+VDvZAkgpzYmIq4A/FDUytVgvfwpnPArvzYBWASdsB6fu6OWOkiRhPib9p5Tg7f8Hj58EC6dB2y4w6BrY8jhnfUmS/kNjSgrL23LbLbm1UhZVwY3Pw20vQk2CjbrB9fvA1mvnHZkkSWXDfExaat6nMPwEmPCPrN1rL9j3Lui6Qb5xSZLKUmMKYM8D50XE8DpT7jsD5wCjix2cWo7XP4PTH4N3pkEAx20LZ+wEHZz1JUlSbeZjUkrw1p/hiVNg4XRotwoMug62OAYi8o5OklSmGlNeOA94EvggIh4CPiFbdPXrQGdgUNGjU8VbUg2/HQM3vwDVCTZcDa7dGwasm3dkkiSVJfMxtWxzP4Hhx8N7w7J2731h76HQtVe+cUmSyl6DC2AppTERMRD4JbAv0B2YDowALkkpvV6aEFWp3psBP/83vPZ5NuvrJ1vDWTtDx7Z5RyZJUnkqRj4WEYcBPwS2A1YHJgP3A5fXmVXWDbgGOBToCIwCTjPnUy5Sgjf+CCNOhUUzoV1X2OMG2PwoZ31JkhpkmQWwiGgFHABMTCmNSym9BhxW55wtgN6AyZAaJCX442tw2TPZbo89V8nW+hq4Xt6RSZJUfkqQj50JfAScC0wBtgYuAgZHxM4ppZqICODBwnOeDMwonD8iIrZOKU0pwluTGmbORzD8p/D+v7L2hl+Hve+AVUweJUkNt7wZYD8AbgM2X8Y5c4C/RMSxKaW/FC0yVaTP5sFZj8HID7L2NzeFX+8BXdvnGpYkSeWs2PnYQSmlqbXaT0bEdLIdJPcAngAOBnYBhqSURgBExChgInA2cMqKvBGpUVKC8ffAk6fBolnQfjUYfCP0+5GzviRJjba8vYF/BPw+pTTpq04oHLsbOLJ4YakSPTwB9r03K36t1gFu/TrcsK/FL0mSlqOo+Vid4tdSLxTuexbuDwY+Xlr8KjxuFtmssEMaFLW0MmZ/CPfvD48cnRW/+hwIPx4P/Y+w+CVJWiHLK4BtCzzagOcZDgxY+XBUieYsgjMfheP/BTMWwu694NEfwAEb5x2ZJEnNQlPkY0sXz3+zcN8fGFfPeeOBXhHRZQVfR1q2lOC1u+AP/WHSI9ChG+z/Rzh0GHRxlyRJ0opb3iWQq5Ct+bA8MwrnSv9hzEdw2qMwZTa0bw3n7QZHbukXd5IkNUJJ87GI6AlcDAxPKY0tdHcHJtVz+vTCfTdgbj3PdRxwHECvXu7Kp0aa/QE8eix88FjW7nso7HkrdFkn37gkSRVheQWwL4ANgGeWc16vwrkSAIur4YbRcNtYSMAWa8Jv9oW+3fOOTJKkZqdk+VhhJtcDQBVw1ApFV0tKaSgwFGDAgAFpZZ9PLURK8NpQGHkmLJkLHXrAnjfD177jt6aSpKJZXgHsGbK1JP60nPN+zPKTMrUQ70yDUx+BN6ZCq4ATB8CpO0K71nlHJklSs1SSfCwiOpKt6dUHGFRnZ8cZZLO86upe67i08mZNhEePgclPZO2Nv5nN+uq8Vr5xSZIqzvIKYL8BnomIG4BzUkqLax+MiLbANcAQYNfShKjmIiX4r9fgsqdhUTX0WhVu2AcGuFyDJEkro+j5WOEx95GtGbZ3Sun1OqeMB/ap56H9gMkppf9z+aPUKKkGXrkNnj4HlsyDjqvDnrfAJoc760uSVBLLLICllEZFxBnAdcAPIuJR4IPC4Q2AvYEewBkppdEljVRlbcYCOGs4PPZ+1v52P/jVIOjSLt+4JElq7oqdj0VEK7LZZEOAA7/iMcOAoyJiUEppZOFxXYGDgD+v7HtSCzfzPXjkJzBlZNbe5NvZJY+d1sg3LklSRVveDDBSSr+JiJeAc4BvAB0LhxYATwJXppSeLlmEKnujpsDPH4FP50LX9nDlnu7wKElSMRU5H7sFOBy4DJgXEQNrHZtSuBRyGDAKuDciziK75PFcIICrV/LtqKVKNfDyLfD0L6BqPnRaM7vccZNv5R2ZJKkFWG4BDCCl9BTwVOEbw9UL3dNSStUli0xlb0k1/OZ5uOWFbKH7AevAjfvBel3zjkySpMpTxHxs/8L9+YVbbb8GLkop1UTEgcC1wK1AB7KC2OCU0ocr9AbUss14N5v19VGhTrvp92DwTdBp9WU/TpKkImlQAWyplFIN8HmJYlEzMnkWnPJvePnTbKH7U7aHU3aENq3yjkySpMq2svlYSql3A8+bDhxduEkrpqYaXr4JnjkfqhZAp7Vgr9th40PzjkyS1MI0qgAmAQx7G857AuYshnW6ZLO+duyZd1SSJEkqK9PfhkeOho+fy9qb/RAG3wgduy/7cZIklYAFMDXYvMXwq5Hw9zey9n4bwVV7wWod8o1LkiRJZaSmGl68AZ67EKoWQud1YO87YKOD8o5MktSCWQBTg7z+OZzyMLw/E9q3znZ4/P7m7lItSZKkWqa9mc36+qSwuWj/H8Me10OHbrmGJUmSBTAtU02C370MVz4LS2pg0x7w2/1hkx55RyZJkqSyUVMFY6+D534F1YugS0/Yeyj0+XrekUmSBORQAIuI9ci28B4AbEW2jfeGKaVJdc7rBlwDHFo4ZxRwWkrp9SYNuAWbvgBOfxRGTMraR2wJ5+8GHSybSpIkaakvxsG/j4LPxmbtzY+GQddBh9XyjUuSpFryKGX0Bb4NvAg8DexT94SICOBBoDdwMjADOBcYERFbp5SmNFm0LdQLH8PJD8Mnc7M1vq7ZC/bZKO+oJEmSVDaql8CYK2H0JVCzBFZZP5v1teF+eUcmSdL/kUcB7KmU0loAEXEM9RTAgIOBXYAhKaURhXNHAROBs4FTmijWFqcmwdAX4ernoDrBtuvALfvDuqvkHZkkSZLKxuevZLO+pr6Stbf8Kex+NbTvmm9ckiR9hSYvgKWUahpw2sHAx0uLX4XHzYqIB4FDsABWEnUvefzpdnDWTtC2da5hSZIkqVxUL4bRl8KYK7J1v7r2hn3vhl5D8o5MkqRlKtfVnPoD4+rpHw8cERFdUkpzmzimilb3ksfr94E9N8w7KkmSJJWNT8fCI0dla34BbHMy7Ho5tOuSb1ySJDVAuRbAugOT6umfXrjvBvxHASwijgOOA+jVq1cpY6soXvIoSZKkZapaCM9dBGOvgVQDq/WFfX8H6+2Wd2SSJDVYuRbAGi2lNBQYCjBgwICUczjNgpc8SpIkaZk+HgWPHA3T3wICtjsDdrkY2nbKOzJJkhqlXAtgM8hmedXVvdZxrYSxH8NJXvIoSZKk+iyZD89eCC/eACTovins+3tYd2DekUmStELKtQA2nvp3h+wHTHb9rxWXEtzzKlz6NFTVeMmjJEmS6pjyFDzyE5g5AaI1bH8W7PQraNMh78gkSVph5VoAGwYcFRGDUkojASKiK3AQ8OdcI2vG5i2Gcx6HB9/J2sdsA7/YxUseJUmSBCyeC0+fC6/cnLVX3zyb9bX2gHzjkiSpCHIpgEXEYYUftyvc7x8RU4GphYLXMGAUcG9EnEV2yeO5QABXN3W8leCdaXD8v+C9GdClHVy9Fxywcd5RSZIkqSxMfgIePQZmTYRWbWCH82Dg+dC6Xd6RSZJUFHnNAPt7nfathfuRwB4ppZqIOBC4tnCsA1lBbHBK6cOmC7MyDHs7m/k1fwls0gNuPwA2qm+FNUmSJLUsC2fAU2fD63dl7TW3yXZ4XHPrfOOSJKnIcimApZSiAedMB44u3LQCFlfD5c/A71/J2od8Da7cEzq1zTcuSZIk5SwlePe/4fGTYP5n2UyvgRfC9udAa5NFSVLlKdc1wLSSPpkDJzwML30CbVvBL3eHH20JsdzSoyRJkiranCnw+Inw3rCs3XM32Hso9Ng037gkSSohC2AV6JnJcPK/YfoCWKcL3HYAbLN23lFJkiQpV6kGXr0Dnj4HFs+Bdl1h96thy2MhWuUdnSRJJWUBrIKkBLe/CFc/BzUJdusFN+4LPTrlHZkkSZJyNe1NePRY+PjZrN33UBhyM6zSM9+4JElqIhbAKsS8xXDmY/A/E7L2yTvAaTtCa7/MkyRJarmqFsGYK2HM5VC9GDqvDXveAht/M+/IJElqUhbAKsCkmXDsQ/DONOjSDn6zL+zdJ++oJEmSlKuPR8Gjx8C0N7L2Fsdmlzx2WC3fuCRJyoEFsGbuiYlw6r9h9mLYqBvceVB2L0mSpBZq8Rx4+jx45RYgQbeNYe87Yf1BeUcmSVJuLIA1UzUJbn4Brh8FCdh3I7hub1ilfd6RSZIkKRcpwTv3wZM/h7kfQ6s2sP3ZMPBCaNMh7+gkScqVBbBmaM4iOOMxeLAUN1wAACAASURBVOQ9CODMneDE7aFV5B2ZJEmScjFjAjxxEkx6JGuvsyPsPRTW2DLfuCRJKhMWwJqZ92bAsQ9m913bwY37wZAN845KkiRJuahaWFjk/kqoXgQdusFuV8IWx0C4G5IkSUtZAGtGHnsffv4IzF0Mm/SAOw+E3q5hKkmS1DJNehQePxFmFrYB739ktsh9pzXzjUuSpDJkAawZSAluGgPXj87aX+8L1+4NndvlG5ckSZJyMOcjePJ0eOdvWbtHP9jrNlhv93zjkiSpjFkAK3Pzl8CZj8G/3s3W+zpnFzh+OwjX+5IkSWpZaqrg5Zvh2QthyVxo0wl2+hVsdxq0bpt3dJIklTULYGXso9lw7EMwfiqs0g5ucr0vSZKklmnyEzDiVPhiXNbe6BAYciN03SDfuCRJaiYsgJWpFz6G4x+CLxZA71XhroNh4+55RyVJkqQmNWsiPHkGTPhH1l51Qxh8I2x0UL5xSZLUzFgAK0P/bzyc/wQsqYFd14dbvg6rdcg7KkmSJDWZJfPg+Stg7LXZ7o5tOsHA82G706GNiaEkSY1lAayMVNXA5U/D3a9k7aO3hvN3gzbuYC1JktQypARv/QWeOhvmfpT1bfYD2O0qWKVnvrFJktSMWQArE7MWwokPw9OToW0ruHQwfHfzvKOSJElSk/noOXjqLPj4uay91nYw+CbouXO+cUmSVAEsgJWBd6fDMcNg0izo0RHuOAC29ws+SZKklmH6O/DMufDu/Vm705qw6+Ww+VEQXgogSVIxWADL2cgP4MT/gTmLod8acNeB0LNr3lFJkiSp5OZ/DqMuhtfugJoqaNMRBpwBA86C9iaEkiQVkwWwHP3Xq3DRSKhOsH9fuH4f6NQ276gkSZJUUkvmw4s3wAtXweI52SyvLY6BnS5ynS9JkkrEAlgOqmrg0qfh94XF7k/eAU4fCK0i37gkSZJUQlWLYNzd8PxlMPfjrK/PAbDblbC6i79KklRKFsCa2JxFcNLD8OQH0K41XLUnfHOzvKOSJElSyVQvhnG/g+cvhzkfZn1rbQe7XwO9BucbmyRJLYQFsCY0ZTYcPQzengbdOsDQA2EHZ7lLkiRVpuolMP4eGH0pzJmc9a2+eXap48bfcIF7SZKakAWwJvLSJ3Dsg/DFAtioG/z+YNhgtbyjkiRJUtFVL4E3/gijL4HZk7K+Hv2ywtcm37LwJUlSDiyANYFhb8OZj8Giath1fbj1AFi1fd5RSZIkqaiWzIPX74YXr4fZH2R93TeFnX4FmxwOrVrnG58kSS2YBbASSgluGgPXj87aP9gcfr0HtDX3kSRJqhzzv4BXboaXb4aF07K+bl+DnX4JX/uOhS9JksqABbASWVQFZw+Hf74NAVy4Oxy9NYQ7PUqSJFWGL8Znha/xf4CqBVnfOjvC9udA30O81FGSpDJiAawEZi6E4x6C5z+CTm3h5v1gzz55RyVJkqSVVlMF7w3LZnt9OOLL/j4HwPZnQ8/d/MZTkqQyZAGsyCbPgh8/AO/NgLU6w+8Pgf5r5B2VJEmSVsqsSdlMr3F3w5wPs762naHfkbDNidki95IkqWxZACuiVz+Fo4dlOz1u2iMrfq27St5RSZIkaYUsmQ/v3g/jfw+Tn/iyv9vGsPVJ0P9IaL9qfvFJkqQGswBWJI+9Dyc/DAuqsp0ebzsAurrToyRJUvNStRAmPQrv3gcTHoDFs7P+Nh2g7zeg/1GwwZ6u7yVJUjNTtgWwiFgfuAHYm2wd+eHAz1NKk3MNrB5/eBUuGgk1CQ7fDK7Y050eJUlS89ec8rGVsmg2fPAYvHMfvP8QLJn75bF1dsyKXl/7DnRYLb8YJUnSSinLAlhEdAKeABYBRwIJuBQYERFbppTm5RnfUjUJLn8G7nwpa58+EE7ZwXVPJUlS89dc8rEVUr0EPh2TFb0+eAw+eR5S9ZfH19wWNjkMNv4WdN8kvzglSVLRlGUBDDgW6AN8LaU0ASAiXgPeBX4KXJ9jbAAsrILTHoH/mQBtWsFVe8Jhrn0qSZIqR9nnYw2SEsx6Hz4dC58Vbp+O/c9ZXtEa1t0F+h4KG38TVnP7bkmSKk25FsAOBkYvTbYAUkoTI+JZ4BByTrimL4CfPAgvfQKrtIPbD4Bde+UZkSRJUtGVbz5WUwWL58DiubBkXlbMWjI365s9GWZNhNkTs/uZ7325jldt3TeFDfaGXnvB+ntA+65N/jYkSVLTKdcCWH/ggXr6xwOHN3Es/+HjOfC9/4ZJs2DdLnDPIfC11fOMSJIkqSTKNh/jvWEw7FsNP7/z2rDWgOy29gBYa7usT5IktRjlWgDrDsyop3860K2+B0TEccBxAL16lW46VveOsEZn6NQO7jkY1upSspeSJEnKU9nmY7TrCu1XhbadoW2Xwq0ztOsCXXrCqn1g1Q2/vHVcw0VaJUlq4cq1ANZoKaWhwFCAAQMGpFK9Toc2cNdB2bpfXdqV6lUkSZKan6bKx9hgLzhpZsmeXpIkVZ5yLYDNoP5vFr/qm8gmtVqHvCOQJEkqubLOxyRJkhqjVd4BfIXxZOtO1NUPeKOJY5EkSWqJzMckSVLFKNcC2DBgYET87x7UEdEb2KVwTJIkSaVlPiZJkipGuRbA7gQmAQ9ExCERcTDZLkQfAnfkGZgkSVILYT4mSZIqRlkWwFJK84AhwDvAH4E/AROBISmluXnGJkmS1BKYj0mSpEpSrovgk1KaDHwr7zgkSZJaKvMxSZJUKcpyBpgkSZIkSZJULBbAJEmSJEmSVNEsgEmSJEmSJKmiRUop7xiKLiKmAh+U+GVWB74o8Wto+RyH8uFYlAfHoTw4DuWj1GOxQUppjRI+f7NlPtaiOA7lwXEoH45FeXAcykdZ5GMVWQBrChExNqU0IO84WjrHoXw4FuXBcSgPjkP5cCwqm+NbHhyH8uA4lA/Hojw4DuWjXMbCSyAlSZIkSZJU0SyASZIkSZIkqaJZAFtxQ/MOQIDjUE4ci/LgOJQHx6F8OBaVzfEtD45DeXAcyodjUR4ch/JRFmPhGmCSJEmSJEmqaM4AkyRJkiRJUkWzACZJkiRJkqSKZgGsESJi/Yi4LyJmRcTsiLg/InrlHVeliojDIuKfEfFhRCyIiLcj4oqIWKXOed0i4q6I+CIi5kXE8IjYIq+4W4KI+HdEpIi4tE6/Y9EEIuLrEfFURMwt/C4aGxFDah13HEosInaJiEcj4vOImBMRL0XE0XXOcRyKKCLWi4jfRsSoiJhf+B3Uu57zGvS5R0SHiLgmIj4p/I0ZFRG7N8V70coxH2ta5mPly3wsX+Zj+TMfa3rNPR+zANZAEdEJeALYFDgS+BGwMTAiIjrnGVsFOxOoBs4F9gduA34GPBYRrQAiIoAHgf2Ak4FvAW3JxmW9PIKudBHxPWCrevodiyYQET8FHgBeBL4BHA78HehUOO44lFhEbAkMJ/tcjwW+CbwA3B0RPyuc4zgUX1/g28AM4On6Tmjk53432fj9EjgQ+AR4JCK2Lkn0KgrzsVyYj5Uh87F8mY/lz3wsN807H0speWvADTiV7I9/31p9GwJVwOl5x1eJN2CNevqOABIwpNA+pNAeXOucVYHpwE15v4dKuwHdgE+B7xU+90trHXMsSv/59wYWAD9fxjmOQ+nH4XJgMdClTv8oYJTjULLPvVWtn48pfL6965zToM+d7H8aE3BUrb42wNvAsLzfq7dl/jswH2v6z9x8rMxu5mO5f/7mY2VwMx/L7XNv1vmYM8Aa7mBgdEppwtKOlNJE4FmyAVaRpZSm1tP9QuG+Z+H+YODjlNKIWo+bRVZxdlyK7ypgXErpL/UccyxK72igBrh9Gec4DqXXjizhml+nfxZfzqx2HIospVTTgNMa+rkfDCwB/l+t86qAvwL7RkT7ogStUjAfa2LmY2XJfCxf5mPlwXwsB809H7MA1nD9gXH19I8H+jVxLC3ZoML9m4X7ZY1Lr4jo0iRRtQARsSvZN74nfsUpjkXp7Qq8BXw3It6LiKqImBARtcfEcSi9e4AAboqIdSNitYg4FtgTuKFwjuOQj4Z+7v2BiSmluknzeLKEum/pQtRKMh8rD+ZjOTEfKwvmY+XhHszHylXZ5mMWwBquO9l1rnVNJ5uGrBKLiJ7AxcDwlNLYQveyxgUcm6KIiHbAHcC1KaW3v+I0x6L01iVb6+Ya4EpgH+Ax4OaIOLVwjuNQYimlccAewKHAR2Sf9y3A8SmlvxZOcxzy0dDPfXnndS9yXCoe87GcmY/lx3ysbJiPlQHzsbJWtvlYm2I/oVQKhSrxA2RrfByVczgt0dlAR+CyvANp4VoBqwA/TindX+h7orDzyrnAjTnF1aJExMbAf5N9O3U82ToghwC3R8TClNKf8oxPkkrFfCx35mPlwXysDJiPaUVYAGu4GdRfIf6qqqWKJCI6kl0v3AcYlFKaUuvwssZl6XGthMi2lj+fbJHD9nWuxW4fEasBc3AsmsI0sm8cH6vT/yiwX0Ssg+PQFC4nW6/goJTS4kLf4xHRA7gxIv6C45CXhn7uM4ANlnHe9HqOqTyYj+XEfCxf5mNlxXysPJiPla+yzce8BLLhxpNdo1pXP+CNJo6lxYiItsB9wADg6yml1+ucsqxxmZxSmlviEFuCPkAH4F6yX1JLb5BtjT4D2ALHoimMb+A5jkNpbQG8VivZWmoM0ANYE8chLw393McDG0ZEp3rOWwxMQOXKfCwH5mNlwXysfJiPlQfzsfJVtvmYBbCGGwYMjIg+SzsK01x3KRxTkUVEK+BPwBDg0JTS6HpOGwb0jIhBtR7XFTgIx6VYXgEG13ODLAkbTPbLybEovX8U7vet078fMCWl9AmOQ1P4FNiysBZLbTsCC8m+rXIc8tHQz/1BoC1weK3z2gDfAR5NKS1qmnC1AszHmpj5WNkwHysf5mPlwXysfJVtPhYppWI/Z0WKiM7Aq2TXFl8AJOASsuu/t7R6XHwRcRvZ9dyXAQ/VOTwlpTSlkJQ9A6wPnEX27de5wJbAVimlD5sw5BYlIhJwWUrpgkLbsSixiAjgcWArsssg3if7g3EMcFRK6R7HofQi4jDg72SXOtxK9nfhYLIduW5IKZ3uOJRG4bOHbIen44ETgKnA1JTSyMZ87hHxV7L/eTkLmAj8DDgQ2Dml9FLTvCM1lvlY0zMfK2/mY03PfKw8mI/lp1nnYyklbw28Ab3IFtqbTXaN/T+B3nnHVak3YBJZYlvf7aJa53UHfkdW5Z9P4Q9S3vFX+q0wDpfW6XMsSv+5dyXb4eYzsqnBrwHfdxyafBz2B54k+2M/h+yb+ROA1o5DST/3r/qb8GRjP3eyhaSvJ/sGeSHwPLBH3u/RW4P+HZiPNe3nbT5Wxjfzsdw+d/OxMriZj+X2uTfbfMwZYJIkSZIkSaporgEmSZIkSZKkimYBTJIkSZIkSRXNApgkSZIkSZIqmgUwSZIkSZIkVTQLYJIkSZIkSapoFsAkSZIkSZJU0SyASWq2IiI14DapcO49S3+WJElScZiPSWouIqWUdwyStEIiYmCdrn8ArwIX1epblFJ6OSI2ArqmlF5uqvgkSZIqnfmYpOaiTd4BSNKKSimNrt2OiEXAF3X7C+e+12SBSZIktRDmY5KaCy+BlNQi1J1yHxG9C1Pyj4+IKyLi04iYExH3RkSniOgbEY9ExNyImBARR9bznFtFxLCImBERCyLi2YjYrUnfmCRJUjNhPiYpTxbAJLV05wLrAkcCvwS+A9xONn3/X8A3gNeA30dE/6UPiohtgeeA7sCxwLeAacDwiNiuKd+AJElSM2c+JqnkvARSUkv3Xkpp6beJjxS+MfwR8KOU0r0AETEWOBg4DBhfOPcaYDIwJKW0uHDeI8A44ELg0KZ7C5IkSc2a+ZikknMGmKSW7uE67bcK948s7UgpzQA+B9YHiIiOwCDg70BNRLSJiDZAAMOB3UsdtCRJUgUxH5NUcs4Ak9TSzajTXryM/g6Fn7sDrcm+WbywvieNiFYppZpiBSlJklTBzMcklZwFMElqvJlADXAL8F/1nWCyJUmSVFLmY5IaxQKYJDVSSmleRDwNbAW8ZHIlSZLUtMzHJDWWBTBJWjGnA0+RLdR6N/AJsDqwLdA6pfSLPIOTJElqAczHJDWYi+BL0gpIKb0EbE+21fZNwKPAjcAWZImYJEmSSsh8TFJjREop7xgkSZIkSZKkknEGmCRJkiRJkiqaBTBJkiRJkiRVNAtgkiRJkiRJqmgWwCRJkiRJklTRLIBJkiRJkiSpolkAkyRJkiRJ0v9n777jrKjOP45/znY6S6/LgsDSiywgioAlaqIUjRoLKpYQE0viTyEajYI1KIgtRlFjjKgxIkSwoSigAkoRFHCp0nvvLLt7z++Pc5ddlgUW9s7OLd/363WdmTNzZ567CK+zzz3nOVFNCTAREREREREREYlqSoCJiIiIiIiIiEhUUwJMRERERERERESimhJgIiIiIiIiIiIS1ZQAExERERERERGRqKYEmIiIiIiIiIiIRDUlwEREREREREREJKopASYiIiIiIiIiIlFNCTAREREREREREYlqSoCJiIiIiIiIiEhUS/A7AC/UqFHDpqen+x2GiIiIRLk5c+ZstdbW9DuOcKT+mIiIiJSFkvbHojIBlp6ezuzZs/0OQ0RERKKcMWaV3zGEK/XHREREpCyUtD+mKZAiIiIiIiIiIhLVlAATEREREREREZGopgSYiIiIiIiIiIhENSXAREREREREREQkqikBJiIiIiIiIiIiUS0qV4EUERERkfAVCATYunUrO3fuJC8vz+9wRDyRkpJCgwYNSExM9DsUERFBCTARERGRmGSM+RVwL3A6EACWAIOttV8Gz6cCTwH9gHLADOAua+380j577dq1GGNIT08nMTERY0xpbykSVqy1bNu2jbVr19K4cWO/wxEREZQAE5EoELBHv6wFGzyfv29x/zmq/TjX5m8KX3u4rdBxcfcr7jnHuvZESnRNSS4q4b1KclGoYirLzx/Kn6NEhuQEaFvL7yjCjzHmd8ALwdcjuLIYHYDywfMGmACkA3cAO4D7gMnGmA7W2rWlef6+ffvIyMggLk7VOCQ6GWOoXr06W7Zs8TsUERH/5GbD2qlQrQVUTvM7GiXARKJdbgCycyE7z20P5RXsH8wrOHco7+jrcgOQE4C8ItvcQq/i2op75Vn3ssEEVdH9/KRVcfvFJbcKnxMROZYmVWHyDX5HEV6MMenAM8Aga+0zhU5NLLTfBzgLONdaOzn4vhnACmAwcGdp41DyS6KdRjaKSEw6sA1WfAzLx8PKiXBoD3R/HLre53dkSoCJhBtrYe8h2J0Nu7KP3O7Jhn05cCDHbfflwP5Cr305sP/QkdfkxUiCKN5AXPBlDBgKthTaN3C4sfA1R1wbPKbwtug9Cr/nGM8p+nyKaSt87YmUqBtdwr52SS4LVUxl+qwQ/a6h31miR/1KfkcQlm7CTXl86TjX9AHW5ye/AKy1u4wxE4C+hCABJiIiIlFi+xKX8Pp5Aqz7Bmyg4FzNdlCupn+xFaIEmIjHDuXB9gOwdT9sC26L7m8/cGSiK5SjmuIMJMe7aUCFt0mF24rZT4qHhDhIjIP4uCP3C28TCr2Kazt8zkBc3JGJqmO94oNJrPz9uCLHxZ0TEZES6w4sAq4yxvwVaASsBEZaa/8evKY1sKCY9y4ErjfGVLTW7i2LYEVERCTMBHJh/QxYPsElvnYsLjgXlwhp50GT3nBab6iS7luYRSkBJlIK2bmwYS+s3xN87YUNwf0Ne2HjXpfUOlnlE6FKMlROLrRNgYpJUDHRnc9/VUgqtF9kWy7RJbJEREQKqRd8PQX8BVgOXAG8YIxJsNY+C1TDJcWK2h7cpgJHJcCMMQOBgQBpaf7X+ogFvXr1ok2bNrzwwgt+hxISFStW5IUXXmDAgAGAm0b43nvvcfnllx/zPUOGDGHMmDEsWFBczlZERELi0B5Y+VlwpNdHcHBbwbmUVGj8KzitD6RfCMlV/IvzOJQAEzmBg7mwehes2gUrdsKqnbAy+Fq358RFteMMVC/nXjXKQ/XyUKPIfrXyLtGVn+xKVNJKRES8EwdUAgZYa8cG274M1ga7D3j2VG9srR0FjALIzMyMukn4AwYM4I033gAgISGBhg0bctlllzF06FAqVKhQqnuXJNFTnLFjx5KYmFiqZ4ezDRs2kJqaCsDKlStp3Lgxs2bNIjMz8/A199xzD3fccYfnsfz973/n5ZdfZuXKlQC0bt2aBx54gIsvvtjzZ4uI+GL3Gjetcfl4WDMZ8g4VnKva1CW8TusD9c+CuPBPL4V/hCJlJGBh7W5YtBWytrrt4m0u6XWsKYlxBupXhLqVoG5FqFfJ7dcr1FatnLtOREQkTGwDmgGfF2n/DLjIGFMXt+pjajHvrRbc7vAuvPB2/vnn8+abb5KTk8PXX3/NLbfcwv79+3nxxReLvT4nJ8fTBFW1atVOfFEEq1OnzgmvqVixIhUrVvQ8lgYNGjBs2DCaNWtGIBDgjTfeoF+/fsyZM4d27dp5/nwREc9ZC9sWwtJxsOx/sPn7QicN1DurIOlVLSPiatFo+R2JSQELy3fA2Cz462S49L/Q5h9w9r/gtx/C09/Cx8vcNQZoVAV6NoIb2sNDPeD1PjD5elh8G0y7CcZcAc//Eu7rDgPawwWnQdtabpSXkl8iIhJmFpbwmtbFtLcCVsdy/a/k5GTq1KlDw4YNueaaa+jfvz//+9//AJgyZQrGGD7++GO6dOlCUlISEye6xTVffvllmjZtSlJSEk2bNuWVV145fM/09HQArrjiCowxh48BJkyYQKdOnUhJSaFx48bcf//9HDpU8A18r169uP3224+416OPPsrvfvc7KleuTIMGDXjqqadO+nPu2rWL3//+99StW5eUlBRatmzJu+++e/j82LFjadu2LcnJyTRs2JDHHnsMawu+MSxJHMuWLaNXr16kpKSQkZHBhx9+eFQcxhjGjBkDQOPGjQHo3Lkzxhh69eoFuCmQbdq0OfyeQCDAI488QsOGDUlOTqZt27Z88MEHh8+vXLkSYwzvv/8+v/jFLyhfvjytWrXi88+L5oSP1LdvX375y1/StGlTmjdvzmOPPUalSpWYMWNGCX+qIiJhyAZg3XSYOgj+2QzeaAvTH3TJr8QK0OwyuOhf8PtNcPU30GUwVG8Rcckv0AgwiRHZufDDJpixFmavh3mbXLH5omqWh5Y1oEWh12mpkKK/KSIiEj3GATcDFwJjCrVfBKy11m4wxowHbjTG9LTWTgUwxlQGegNvexLVCJ860neXbqZmSkoK2dlHdir+/Oc/M2LECJo2bUqlSpUYN24ct99+OyNHjuSCCy5g4sSJ/OEPf6BOnTr07t2bWbNmUatWLV555RUuueQS4uNdLYSJEydy7bXX8uyzz9KjRw9Wr17NrbfeSnZ2NsOHDz9mTCNHjmTo0KEMGjSITz75hDvvvJPu3bvTrVu3En0may2/+tWv2LFjB6+//joZGRksXbqU/fv3AzBnzhyuuOIKHnjgAa699lpmzZp1ONFVeCri8eIIBAJceumlpKamMmPGDPbv388f//jHo36Whc2cOZMuXbrw6aef0r59e5KSkoq97tlnn+Wpp57ipZdeIjMzk9GjR3PZZZcxZ84cOnTocPi6+++/n6eeeooXX3yRRx99lKuuuopVq1aVaDRZXl4e7733Hnv37uXMM88s0c9VRCRs5B2C1V/CsnGw7APYv6ngXLmaboRX037Q6HxISPEvzhDTr/USlfICLuH19Wr4di3M2QDZeUdeU6sCdKwDHWpDu9ou8VW9vD/xioiIlKGPgcnAy8aYGsDPuCL4FwA3Bq8ZD8wARhtjBuGmPN6HGxj9ZJlHHKZmzpzJW2+9xfnnn39E+5AhQ7jgggsOHw8fPpzrrrvu8Eit5s2bM2fOHIYNG0bv3r2pWdMtD1+1atUjpvw99thjDBo0iBtvdH8sp512GsOGDaN///489dRTmGN8+37BBRccftYdd9zBc889xxdffFHiBNikSZOYMWMGCxcupGXLlkDB6CuAp59+mp49ezJ06NDDn2fp0qUMGzbsiATY8eKYNGkSP/30EytWrDi8YMIzzzzD2Weffcy48n9O1atXP+7UyOHDh3PPPfdwzTXXAPDwww/z1VdfMXz4cEaPHn34urvuuovevXsD8Pjjj/Pvf/+befPm0b1792Pee/78+XTr1o2DBw9SsWJFxo0bR9u2bY95vYhI2Di0B1Z84qY3rvgYDu0uOFc5HZpd6pJe9c6CuOgsSq0EmESNnQdh6iqYvNJttx848nxGdTijAXSt7xJfdStG5KhNERGRUrHWWmNMP+AJYCiu1tci4Fpr7dvBawLGmEuA4cCLQAouIXaOtXaNJ4GVciRWWfn000+pWLEiubm55OTk0LdvX55//vkjrilcoB0gKyuLm2666Yi27t27M378+OM+a86cOcycOZNhw4YdbgsEAhw4cICNGzdSt27dYt9XtB5VvXr12Lx58wk/W765c+dSt27dw8mvorKyso4q/N69e3eGDh3K7t27qVy58gnjyMrKon79+kesFtq1a1fi4kpXoWX37t2sX7+es84666j4Pv744yPaCsdXr149gBP+nDIyMpg3bx67du1izJgx3HDDDUyZMuWIKZgiImFj/2ZYNt6N9Fo96cgi9jXbQdNg0qtm+5j45VgJMIlo2/bDp8vhwyXw7boji9U3qAznpMOZwaSXRneJiIg41trdwG3B17Gu2Q7cFHxJUI8ePRg1ahSJiYnUq1ev2AL3JV0R8lgjuPIFAgEeeughrrjiiqPO5Y+GKk7RmIwxBAKBEsVUWoU/k59xFKfoz7twfPnnThRffg03gE6dOjFr1ixGjhzJa6+9FuJoRURO0a4VwSL242DdNCD/l2QD9bsHk159oeppfkbpCyXAUNB19wAAIABJREFUJOLsyoaPl8JHS2H6GsgL/n1OiIMz6sM5jeHcdFe7KwaS2CIiIlKGypcvfzgBUlItW7Zk2rRp3HzzzYfbvvnmG1q1anX4ODExkby8I+s1nH766SxatOikn1daHTt2ZMOGDWRlZRU7Ciz/8xT2zTff0KBBAypVqlSiZ7Rs2ZJ169axZs0aGjZsCLgppcdLQOXX/Cr6cyqscuXK1KtXj2nTpnHeeecdEV/hn3eoBAKB49YtExEpE9t+giXvw9IxsOXHgvb4JEg73yW9TusNFWr7F2MYUAJMIoK1rnj9Owtd4utgrmtPiINeaXBJc7fyYpVkf+MUERERKWrQoEFcccUVdOrUiQsuuIBPP/2Ut956i7Fjxx6+Jj09nS+++IKePXuSnJxMamoqDz74IJdccgmNGjXiyiuvJCEhgQULFjBz5kyefNK7UmznnXceXbt25de//jUjR46kefPmLFu2jH379tGvXz/uvvtuOnfuzJAhQ7jmmmuYNWsWI0aM4PHHHy/xM84//3xatGjB9ddfz8iRIzlw4AB33XUXCQnH/vWkVq1alCtXjokTJ5Kenk5KSgpVqlQ56rpBgwbx4IMP0qxZMzp16sTo0aP5+uuv+f7770/p55Hv3nvv5eKLL6Zhw4bs2bOHt99+mylTpvDRRx+V6r4iIifNWti6AJaMgSXvwfasgnNJlaDxxW5qY+NfQnJl/+IMM0qASVjbdRDe/Qn+swCW7yho79YA+mXAhadBajn/4hMRERE5kX79+vH8888zfPhw/vSnP9GoUSNefPHFwwXYAUaMGMH//d//0bBhQ+rXr8/KlSu58MIL+eijj3jkkUcYPnw4CQkJNG/enAEDBpQqngEDBjBlyhRWrlxZ7Pm4uDg++eQTBg0aRP/+/dmzZw9NmjRhyJAhgBuZ9t577/HQQw/x+OOPU7t2be69997DBe9LIi4ujnHjxvHb3/6Wrl27kpaWxogRIw4Xri9OQkICzz33HA8//DBDhw7l7LPPZsqUKUddd+edd7Jnzx4GDx7Mpk2byMjI4P3336d9+/Yljq84GzdupH///mzcuJEqVarQrl07PvnkEy688MJS3VdEpESshc3z3CivJWNgx5KCcynVXMKr2a8h7TxI0MiQ4hhrI6Pg6MnIzMy0s2fP9jsMKYU1u+G1ufDuQtif49pqlocrW8FvWkOjqv7GJyIiAmCMmWOtzTzxlbHneP2xY02tk7LRs2dPWrRowcsvv+x3KFFP/6+LSKlYC5tmB0d6jYFdPxecK1cDml0GzS6Hhr0g/uialLGipP0xjQCTsDJ/M4ya46Y55tf2OjsNrm8H5zZ2Ux5FRERE5NTs2rWLxYsXHzH9UkREwogNwIbvCpJee1YXnKtQB5peBs0vhwZnQ5xSOidDPy0JC4u2wlPTYdIKd5wQB5dmwMDTodWxFzkSERERkZNQpUoVNm7c6HcYIiJSWCAP1k93Ca+l78PedQXnKtZ3UxubXw71zoS4eP/ijHBKgImvVu+Ckd/CuEVucdZyCXBtW7i5I9Qr2SJCIiIiIiIiIpElkAdrv3JJr2VjYV+hLycqpbmEV/PLoW5XMJoKFQphnQAzxvwKuBc4HQgAS4DB1tovfQ1MSm3HAXjmO3hrPuQEIDHOJb5u7ww1K/gdnYiIiIiIiEiI2QCsmw6L/+MSX/s3FZyr0qQg6VU7E4zxL84oFbYJMGPM74AXgq9HgDigA1Dez7ikdKyFMVnw+Dew/QAY4LIWcNcZkHb0KtYiIiISpay1GHXuJYpF42JjInIKrIWNM2Hxu7D4v0dOb6zaFDKudIXsa3VQ0stjYZkAM8akA88Ag6y1zxQ6NdGXgCQklmyDBybDd8G/72c0gCE9oKVqfImIiMSUxMREDhw4QPny+l5ToldOTg4JCWH565aIeM1a2DwvmPR6F3avLDhXuRFk/Ma9anVU0qsMheu/yDfhpjy+5HcgUnoHc+G57+Dl7yE3ANXLwQNnw6Ut9HddREQkFtWqVYt169ZRv359ypUrp5FgEnUCgQCbNm2iShVNcRCJKVsXuumNi9+FHUsL2ivWg+ZXuqRX3a76Rdgn4ZoA6w4sAq4yxvwVaASsBEZaa//uZ2BycpZsgzs/hayt7vjaNjD4LKia4m9cIiIi4p/KlSsDsH79enJycnyORsQbFSpUoEaNGn6HISJe276kYKTXtoUF7eVruamNLX4D9burkH0YCNcEWL3g6yngL8By4ArgBWNMgrX22aJvMMYMBAYCpKWllWGoUhxrYfR8eOQryM6D9Crw9IXQqa7fkYmIiEg4qFy58uFEmIiISETZvQoWBUd6bZ5b0J5SDZr92o30atgT4sI15RKbwvVPIw6oBAyw1o4Ntn0ZrA12H3BUAsxaOwoYBZCZmamKkz7afgAGT4LPf3bHV7SCoT2hQpK/cYmIiIiIiIickv1bYcl7kPUWrJ9W0J5UGZpd6pJeaedDfKJ/McpxhWsCbBvQDPi8SPtnwEXGmLrW2g1lH5acyKz18IePYfM+qJwEj58HvZv7HZWIiIiIiIjISTq0F5aPd0mvVZ9BINe1J5SD0/pCi6sg/UJIUI2fSBCuCbCFwBl+ByEn56358NAUyAlAZl149iJooJkNIiIiIiIiEinyclyyK+stWPYB5O537SYeGv8SWl7rkl9JFf2NU05auCbAxgE3AxcCYwq1XwSs1eiv8JIbcImv0fPd8c0d4C9nQ4Jq/ImIiIiIiEi4swFYNx0WvQ2L/wsHtxWcq3emS3o1vwLK1/QvRim1cE2AfQxMBl42xtQAfsYVwb8AuNHPwORIe7Lhtk9g6ipIjoe/nQeXtfQ7KhEREREREZET2DLfjfRa9A7sWV3QXr2VS3q1uBqqNPYvPgmpsEyAWWutMaYf8AQwFEgFFgHXWmvf9jU4OWzTPrjhf5C1FaqVg1d7a5VHERERERERCWO7V0HWO7DoLdi6oKC9UkOX8Gp5LdRoC8b4F6N4IiwTYADW2t3AbcGXhJnVu+DacW7bpCr8qy80qup3VCIiIiIiIiJFZO+GJWPgp3/D2qkF7SnV3NTGltdC/bPAqI5PNAvbBJiEryXbXPJr8z5oWwv+3c+NABMREREREREJC4FcWPU5LPw3LP8f5B507Qkproh9y2vdCo7xSf7GKWVGCTA5KYu3wtVjYdsBOKO+m/ZYKdnvqERERERERCTmWQub50HWm5D1NuzfVHCuYS9oeR00/zUkV/EtRPGPEmBSYku2FSS/ejaCUZdAiv4PEhERERERET/tWeeK2We9eWRdr9QMaHUdtOoPlRv5F5+EBaUvpERW7IBrgsmvHmlKfomIiIiIiIiPDu2FZePgpzdh1STAuvaU6q6YfavroE5nFbOXw5TCkBPauBf6j4Mt+6F7Q3ilt5JfIiIikcoY0wuYXMypXdbaqoWuSwWeAvoB5YAZwF3W2vllEaeIiMhRAnmwZrIrZr90LOTsc+3xSdCkt0t6Nf6l6npJsZTGkOPaedAlv9bugY51lPwSERGJIncCswod5+bvGGMMMAFIB+4AdgD3AZONMR2stWvLME4REYl125fAwn+5xNfedQXt9c6EVte7lRzLVfMtPIkMSmXIMR3MhZvHw9Lt0Lw6/KsvlE/0OyoREREJkSxr7bfHONcHOAs411o7GcAYMwNYAQzGJc9ERES8c2gPLP4vLHgd1k8raK/S2CW9WvaH1Kb+xScRRwkwKZa1MHgSzN4AdSvCm/2gaorfUYmIiEgZ6QOsz09+AVhrdxljJgB9UQJMRES8YAOwZiosfB2WvA+5+117YgVofiW0GQD1z1ZdLzklSoBJsZ75Dj5YDBUS4Z99oE5FvyMSERGREHvLGFMD2AlMBO611q4OnmsNLCjmPQuB640xFa21e8soThERiXa7VsLCN+CnN2DXioL2Bj2g9Y3Q/HJI0i+lUjpKgMlRPl7qEmBxBp7/JbSq6XdEIiIiEkK7gBHAVGA30BH4CzDDGNPRWrsZqAasLOa924PbVOCoBJgxZiAwECAtLS3kgYuISBTJ2e8K2S98HVZ/WdBeqSG0vgFaD4Cqp/kWnkQfJcDkCEu2wT2fu/2/dIfzGvsbj4iIiISWtXYuMLdQ01RjzFfATFzB+7+W4t6jgFEAmZmZtjRxiohIFLIWNnzr6notfhcO7XbtCSnQ9DKX9Eo7F+LifQ1TopMSYHLY7mwY+CHsy4G+GXBLR78jEhERkbJgrf3eGLME6BJs2oEb5VVUtULnRURESmbvBreC48J/wfZFBe11u7opjhm/gZSqvoUnsUEJMAFcIn7Q57BiJ7SsAcPOU11BERGRGLYQuKCY9lbAatX/EhGREwrkwcpPYf6rsHwC2DzXXqEOtLzOFbSv3srXECW2KAEmAIyeD58uh0pJ8PLFUC7R74hERESkrBhjMoEMYEywaTxwozGmp7V2avCaykBv4G1/ohQRkYiwayUs+Kd77V3n2uIS4LRLoc1N0PgidyxSxvR/nZC1BR75yu0/cR400shTERGRqGWMGQ0sx9UByy+Cfx+wDngueNl4YAYw2hgzCDfl8T7AAE+WdcwiIhLm8g7Bsg/caK9VnwPBMpCpzaDNLdD6ejfyS8RHSoDFuAM5cNsnkJ0HV7eB3s39jkhEREQ8thC4GvgTUB7YCIwFHrLWbgWw1gaMMZcAw4EXgRRcQuwca+0aX6IWEZHwsy0L5r8GP70BB7a6tvhkaH45tP0tNOih2joSNpQAi3FPToflO6BZNXioh9/RiIiIiNestU8AT5Tguu3ATcGXiIiIk7MflrwHP74C66cVtNds55JeLa+FlOLWURHxlxJgMWz6GvjnPEiIg5EXqO6XiIiIiIiIHMOm790Ux6y34NBu15ZYEVpcDe1+C7UzNdpLwpoSYDFqT7Zb9RHgjs7Qtra/8YiIiIiIiEiYObTHJbx+fAU2f1/QXvcMN9or40pIquhffCInQQmwGPW3abB2D7StBbd19jsaERERERERCRub58EPL7nkV85e15ZSDVpdB21vgRpt/I1P5BQoARaDZq2H0fMhMQ5G/AIS4/2OSERERERERHyVsx8W/xd+fAk2fFfQ3qAHtPsdNLsMElL8i0+klJQAizGH8uC+L9z+rZmQUcPfeERERERERMRH27Lgx5dh4RuQvdO1JVeF1jdAu4FQvZW/8YmEiBJgMealObB0OzSuCrdr6qOIiIiIiEjsyc2GZePcNMe1Uwva63aFdre62l6J5f2LT8QDSoDFkNW74IWZbv+J8yBFf/oiIiIiIiKxY+fP8OMoWPBPOLDFtSVWgJb93TTH2h39jU/EQ0qBxJBHv4bsPLi0BXRr4Hc0IiIiIiIi4rlALiz/0NX2WjmxoL1mO2j/e2hxDSRX9i8+kTKiBFiM+GoVTFwOFRLhvu5+RyMiIiIiIiKe2rvejfaa/yrsXefaElIg4zdummPdrmCMvzGKlCElwGLAoTwYEpzWfWdXqF3B33hERERERETEA9bCum9g7guwbKwb/QWQmgHtb4VW10O5av7GKOITJcBiwJs/wvId0KQq3NTB72hEREREREQkpHL2QdZbMO/vsOVH12biofnl0P4P0LCXRntJzFMCLMrtyobngoXvHzgbkuL9jUdERERERERCZMcy+OFFV9Q+e5drK18L2g10Re0rqfizSD7PEmDGmDpAGpBS9Jy19iuvnitHemk27DwIZ9SHcxv7HY2IiIiEgvpZIiIxzAZgxSdutNeKTwra63aDjrdDs19DQrJ/8YmEqZAnwIwx9YE3gZ7FnQYsoHFIZWDDHnhtrtu/r7tGvIqIiEQ69bNERGLYge2w8HWY9yLs+tm1JaRAxtXQ8Tao3cnf+ETCnBcjwP4BtAUGA/OBbA+eISXw9LeQnQcXN4MOdfyORkREREJA/SwRkVizaa4b7bXoLcg96Noqp0OHP0Cbm6BcdV/DE4kUXiTAzgbutNa+6cG9pYSW74AxWZAQB4O6+R2NiIiIhIj6WSIisSDvECx53yW+1k8raE+/EDrcBo1/BXEa8CtyMrxIgB0ANntwXzkJz30HAQtXtoLGqX5HIyIiIiGifpaISDTbvwV+HOUSX/s2uLakytDmRreaY7Xm/sYnEsG8SIC9AlwHTPTg3lICy7bD+CWQGAe3d/E7GhEREQkh9bNERKLRlvnw/bOQNRrygrPbq7eCjndAy/6QVNHf+ESigBcJsHXAdcaYL4BPgO1FL7DW/tOD50rQs8HRX1e3hoaV/Y5GREREQkj9LBGRaGED8PNH8P0zsPrLgvYmF0PHP0Kj87WSmUgIeZEAeym4TQfOKea8BdQx88jS7TAhOPrrts5+RyMiIiIhpn6WiEikO7QHFrwOc5+DnctdW2IFaH2jG/GlaY4invAiAdbYg3tKCb04y/V8f9Ma6mv0l4iISLRRP0tEJFLt/BnmPg8LXnNJMIDKjaDjnW41x5Sq/sYnEuVCngCz1q4K9T2lZNbudrW/4g3cmul3NCIiIhJq6meJiEQYa2HNFFffa/l43HAFoEEPOP2PcFofiPNiXIqIFOXZ3zRjTBugJ1ANV59iirV2oVfPE3h1LuQGoF+Gan+JiIhEM/WzRETCXO5BWPSOq++15UfXFp8ELa529b1qd/Q3PpEYFPIEmDEmAfgXcDVQuGKfNca8DQyw1uaF+rmxbvsBeGeB27+1k7+xiIiIiDfUzxIRCXP7N8Pcv8MP/4ADW1xb+VrQ/g/Q/laoUNvf+ERiWJwH93wIuBJ4EFenolxw+yDwm+BWQuyNH+BgLpyTDi1r+h2NiIiIeMSTfpYx5lNjjDXGPFqkPdUY86oxZqsxZp8xZpIxpm3pPoKISBTatgg+Gwij0uDbh13yq1ZHuOgN+O1qOPMhJb9EfObFFMj+wKPW2scKta0CHjPGxAM34jpvEiIHc10CDOD3qv0lIiISzULezzLGXA20L6bdABNwK07eAewA7gMmG2M6WGvXntInEBGJFtbC2q9g9nD4+cOC9tP6QKf/c3W+jDn2+0WkTHmRAKsHTD/GuenA/R48M6aNWwQ7DkK7WtClnt/RiIiIiIdC2s8yxqQCI4G7gLeLnO4DnAWca62dHLx+BrACGAzceTLPEhGJGoFcWDIGZo+ATbNdW0IKtLoBOt0F1TL8jU9EiuVFAmw9rrM0qZhzZwbPS4hYC6/Pc/s3ddQXDCIiIlEu1P2sYcACa+07wRpihfUB1ucnvwCstbuMMROAvigBJiKx5tAemP+qW9Fxd3BR3nI1oMPt0OEPUF61aETCmRcJsLeA+40xgeD+BqAOcBXuW8lhHjwzZk1fC4u3Qa0KcHEzv6MRERERj4Wsn2WM6Q5cTzHTH4NaAwuKaV8IXG+MqWit3XsSsYuIRKY9a+H752D+KMje5dpSm7tpjq2uh8Ry/sYnIiXiRQJsCNAEGBrcz2eAd4CHPXhmzMof/dW/LSTF+xuLiIiIeG4IIehnGWOSgJeB4dbaxce4rBqwspj27cFtKnBEAswYMxAYCJCWllaSUEREwtfmH2DOCFj0jpv2CK6uV6e74bRLwHixppyIeCXkCTBrbS5wjTHmMaAHrvO0HfjKWrsw1M+LZat3waSfXeLrWq3HJCIiEvVC2M8ajFtB8rETXXiS8Y0CRgFkZmbaUN5bRKRMWAsrJ7r6XquDs81NHDS/EjLvhrpd/I1PRE6ZFyPAAAh2wpTw8tDo+WCBPs2hRnm/oxEREZGyUpp+ljEmDTdd8hYg2RiTXOh0sjGmKrAHt+pjajG3qBbc7jiV54uIhKW8HFj8LswaBluDs78TK0DbW+D0P0KVxv7GJyKlFpIEWLAjtcFamxPcPy5r7epQPDeWZefCez+5/f7t/I1FREREvONBP6sJkAKMLubcPcFXR1yC7YJirmkFrFb9LxGJCjn7Yf5rMHs47An+81mhrkt6tRsIKcV9DyAikShUI8BWAN2AmbhaESca8q5qVaU0cTlsPwCtakCH2n5HIyIiIh4KdT9rHnBOMe2TcUmx14BlwHjgRmNMT2vtVABjTGWgN1B0xUgRkchyYDvMewHmPg8Htrq21Azo8mdoeS3EJ/kbn4iEXKgSYDcBywvtq+aDx96a77bXtAVj/I1FREREPBXSfpa1dicwpWi7cR2KVdbaKcHj8cAMYLQxZhBuyuN9uIL7T5YmBhER3+xeA9+PhB9HQc4+11anC3S5F5r2VWF7kSgWkgSYtfaNQvv/CsU95diWbYdv10H5ROiX4Xc0IiIi4iW/+lnW2oAx5hJgOPAibtrkDOAca+2asopDRCQktmXBrCcha3TBio7pF7rEV4OeGlUgEgNCXgTfGPMl8Adr7aJizjUHXrLWnhvq58aSt4M1Gfs0h0rJx79WREREooeX/Sxr7VG//Vlrt+NGnd10KvcUEfHd+m9h5t9g+Qfu2MRBxlXQeTDU7uhvbCJSprxYBbIXUPkY5yoBPT14Zsw4lAdjs9z+NW38jUVERETKXC/UzxIROT5rYeWnMHMYrJ3q2uKToc2NkHkPVD3N3/hExBdeJMDg2LUpTgNOacUgY8ynwIXAY9baB041sEj35QrYcRAyqkM7Fb8XERGJRSHvZ4mIRIVALix+D2YNgy0/uLakytDhNreqYwX9AiUSy0KSADPG3AjcGDy0wChjzJ4il5UD2gBfnML9rwbalyrIKPF+cPTX5a00TV1ERCQWeN3PEhGJeLnZsPBfLvG1a4Vrq1AHOv0ftPsdJB9r4KyIxJJQjQALAHnBfVPkON824B/AsJO5sTEmFRgJ3EWML7m9bT98uRLijYrfi4iIxBDP+lkiIhEtZx/8+ArMfgr2rndtqc0gcxC0ug4SUvyNT0TCSihXgXwDwBgzGfh9ccVZT9EwYIG19h1jTEwnwD5YDLkBODcdalXwOxoREREpCx73s0REIk/2bpj3d5jzNBzY6tpqtoMuf4Hml0NcvL/xiUhYCnkNMGvtOaG6lzGmO3A9mv4IwJhC0x9FREQk9oSynyUiEnEObIPvn4W5z0P2TtdWpwuc8QA0uUQ1YkTkuLwqgo8xpj2QARw17tRa++8SvD8JeBkYbq1dXILrBwIDAdLS0k463nC3aCss3AJVkuH8xn5HIyIiIn4qbT9LRCSi7NsIs5+GH1500x4BGvSErvdDo/OV+BKREgl5AswYUxX4CDgjvym4LbxiUUk6ZoNxBV0fK8lzrbWjgFEAmZmZx1odKWJ9EEwB9m4OyZ6lLUVERCSchbCfJSIS/navhllPwYJXIfega0u/yCW+GnT3NzYRiThepFIeB6oDPYCvgUuBXcBNQDfgqhPdwBiTBtwP3AIkG2OSC51ODnb+9lhrixaAjUrWwvglbr+Pit+LiIjEslL3s0REwt6OZTDzb/DTGxDIdW1N+7nEV51Mf2MTkYgV58E9L8R1zr4NHq+11k6x1l4PTAL+WIJ7NMEN6R8N7Cj0ArgnuN82lEGHs7kbYe1uqFMROtfzOxoRERHxUSj6WSIi4WlbFnx0LbyeAQteAxuAFlfDDfOh7zglv0SkVLwYAVYXWGGtzTPGHAQqFTo3FvhPCe4xDyiuyOtkXFLsNWBZaQONFPmjvy5pBnGa3i4iIhLLQtHPEhEJL9t+ghmPwOJ3AQtxCdB6AHS5F1Kb+R2diEQJLxJgG4Fqwf1VuOH4U4LHTUtyA2vtzkLvOcy44oarrLVHnYtWeQH4MJgA66vpjyIiIrGu1P0sEZGwsXUhfPsILP4vLvGVCG1vdomvyo38jk5EoowXCbBvcIVZPwDeBB4yxqQDucANwHgPnhm1vl0HW/ZDoyrQtpbf0YiIiIjP1M8Skci3dYEb8bXkPcBCfBK0yU98pfkdnYhEKS8SYEOB/EpVT+EKtf4GKI/rlN1xqje21sbcBMDxwdUf+2RodV8RERHxrp8lIuK5LfPh24dhyRh3HJ8EbW4JJr4a+hubiES9kCfArLXLgeXB/Rzg7uBLTlJuACYud/u9NfVdREQk5qmfJSIRacuPMONhWPq+O45PgrYDocufoVIDf2MTkZgR0gSYMSYJV5tigLVWQ/BLaeY62HEQmlSF5tX9jkZERET8pH6WiESczT+4EV9Lx7rj+GRoNxA6/xkq1fc3NhGJOSFNgFlrDxljcoGDobxvrPo0OPrroqaa/igiIhLr1M8SkYixeZ4b8bVsnDuOT4Z2v3MjvirWO/57RUQ84kUNsP8BlwOfeXDvmBGw8Okyt3/Raf7GIiIiImFD/SwRCV9bF8L0hwqmOiakuMRX58FKfImI77xIgH0CPGeMGYPrpG0AbOELrLVfevDcqDJvI2zaB/UqQrvafkcjIiIiYUL9LBEJP9uXwIwhsOg/uFUdk6H974OJr7p+RyciAniTAAum+7ks+MpnARPcxnvw3Kii6Y8iIiJSDPWzRCR87Frhpjr+9G+wAYhLdDW+uv5FI75EJOx4kQA7lyLfRMrJsYWnPzb1NxYREREJK+pniYj/dq+B7x6FBf+EQC6YeGh7C5zxAFRu5Hd0IiLFCnkCzFo7JdT3jDWLtsKqXVC9HGRqxLCIiIgEqZ8lIr7auwG+exzmj4K8Q2DioNX10O1BqKrCxSIS3uJCfUNjzM/GmPbHONfGGPNzqJ8ZbSatcNvzGkN8yP+EREREJFKpnyUivti/GabcDa81gXkvQF4OZFwFNyyEX76h5JeIRAQvpkCmA8nHOJcCaEzsCXwRTICd38TfOERERCTspKN+loiUlQPbYfZwmPsc5OxzbU0vhTOHQs22/sYmInKSvBpfdKzaFJnATo+eGRW27ncrQCbFQ/eGfkcjIiIiYahU/SxjzIXGmC+NMRuNMdnGmLXGmP8aY1oVuS7VGPOqMWarMWafMWaSMUa/8YrEgkN7YPpQeLUxzHzCJb+aXAz950DfsUp+iUhECskIMGPMXcBdwUMLTDDGHCpyWTmgGvCfUDwzWk1e6X6A3RrwDSbyAAAgAElEQVRAhSS/oxERERG/edDPqgbMAV4EtgBpwL3At8aYttbaVcYYA0zAjTi7A9gB3AdMNsZ0sNauLd2nEpGwlHsQfviHq/N1YKtra/QLOPNhqHeGv7GJiJRSqKZA/gx8Edy/AZiN61AVlg38BLwaomdGpS8K1f8SERERIcT9LGvtO8A7hduMMTOBRcDlwAigD3AWcK61dnLwmhnACmAwcOcpfhYRCUeBXFj4BswYCnvWuLZ6Z0L3x6FhT39jExEJkZAkwKy1HwAfALgvDHnYWrsiFPeOJYfy4KtVbv9cJcBERESEMutnbQtuc4PbPsD6/ORXMI5dxpgJQF+UABOJDjYAS96HaX+FHYtdW812cNZjbsqj+zdHRCQqhLwIvrX2xlDfM1bMXAf7ciCjOjSs7Hc0IiIiEm5C2c8yxsQD8bjC+X8DNlIwMqw1sKCYty0ErjfGVLTW7g1VLCJSxqyFVZ/B13+Bzd+7tipN4KxHoMVVYLQUvYhEHy9WgcQY0wS4EldTIqXIaWutvdmL50Y6TX8UERGREwlhP+s7oFNwfxluuuPm4HE1YGUx79ke3KYCSoCJRKL138I398GaKe64Ql3o9iC0uRniE30NTUTESyFPgBlj+gH/xa0wuRlXk6KwY61cFPOmrHTbc9J9DEJERETCVoj7WdcBlYEmwD3A58aY7tbalaWIbyAwECAtLe1UbyMiXti6AL65H5aPd8cpqdD5Xuh4OySW9zc2EZEy4MUIsEeAKcC11tqiBVrlGNbshp93QqUk6FjH72hEREQkTIWsn2WtzQrufmeM+QQ34ute4Fbcqo+pxbytWnC74xj3HAWMAsjMzNSXniLhYOfPMP0hyHoLsJBQHjrdBZn3QEpVv6MTESkzXiTAmgB3K/l1cvKL35/ZEBLj/Y1FREREwpYn/Sxr7U5jzDKgabBpIXBBMZe2Alar/pdIBNi/GWY8Aj++DIEciEuEdr+DM+6HCvrGXURijxcJsEVAdQ/uG9XyE2A9G/kbh4iIiIQ1T/pZxpjaQAvgrWDTeOBGY0xPa+3U4DWVgd7A26F+voiEUM4+mP00zHoScvYCBlpdD2cOgSoqNiwiscuLBNhg4BljzHfW2p89uH/UyQ3A9DVu/2yVyxAREZFjK3U/yxgzDvge+BHYDTQH7gJygRHBy8YDM4DRxphBuCmP9wEGeLJUn0BEvJGXAwv+CTOGwL6Nrq3JxXD236BGG19DExEJB14kwIbgvpnMMsYspWC1oHzWWtvTg+dGrHkbYfchaFwV0qr4HY2IiIiEsSGUvp/1LW4VybuBJGANrq7YE/kF8K21AWPMJcBw4EXcapMzgHOstWtC8klEJDSshWX/g6/vhR1LXFudztDjSWjYy9fQRETCiRcJsDxgsQf3jVr50x97aPqjiIiIHF+p+1nW2mHAsBJctx24KfgSkXC0bhp8NRjWT3fHVZtC98eh+eVgjL+xiYiEmZAnwKy1vUJ9z2j31Wq37aHpjyIiInIc6meJCADbsuDr+2D5B+64XE3o9hC0Gwjxif7GJiISprwYASYnYedB+GETJMZBtwZ+RyMiIiIiImFr73qYPgQWvAY2AIkVoNPd0PkeSKrkd3QiImEtzoubGmPqG2OeNsbMNsasMMa0Cbb/yRjT1YtnRqoZayFg4fS6UCHJ72hEREQk3KmfJRKDsnfDNw/Aa01h/iuAgfa3ws3L4KyhSn6JiJRAyEeAGWNaA1/jalTMADriCqwCNAK6ANeE+rmRasZatz2rob9xiIiISPhTP0skxuTlwI8vw4yhcGCra2t2mavzVS3D39hERCKMF1MgRwBZwIXAQeBQoXPTKUHR1VgyPbiOkqY/ioiISAmonyUSC6yF5RNcgfsdwXUv6nd3KzvW6+ZvbCIiEcqLBFh34Gpr7V5jTHyRc5uAOh48MyJt2QdLt0NKAnTQT0VEREROTP0skWi36XuYejesmeKOU5vB2U9C075a2VFEpBS8SIAFjnOuBnDAg2dGpPzpj53rQVLRLqyIiIjI0dTPEolWe9bCN/fDT28CFlKquZUd298K8SoWLCJSWl4kwGYCNwITijl3JTDNg2dGpPwE2Jma/igiIiIlo36WSLQ5tAdmPQmzR0DuAZfs6nAHnHE/pKT6HZ2ISNTwIgH2CDDJGPMZ8DZggfONMX8ELgV6ePDMiHS4/pcK4IuIiEjJqJ8lEi0CubDgnzDtQdi/ybU1vwLO/htUbeJvbCIiUSjkCTBr7VRjTD/gGeCfwea/ASuBftba70L9zEi0fg+s3AUVk6BtLb+jERERkUigfpZIlFjxKUy9B7YtdMd1z4CeI6D+mf7GJSISxbwYAYa19iPgI2NMU6AWsM1au9iLZ0Wq/OmPXepBQpy/sYiIiEjkUD9LJIJtme8SX6s+c8eV092Ir4wrVeBeRMRjniTA8llrlwHLvHxGpJqh6Y8iIiJSCupniUSQfZtg2gNuyqMNQHIV6Ho/dLwDElL8jk5EJCaEPAFmjBkJ1LDWXlfMuTeBjdbaQaF+bqSZud5tz6jvbxwiIiISOdTPEokwudnw/TPw3WOu2H1cArT/g1vdsXwNv6MTEYkpXky+6wN8doxzE4F+HjwzomzaB6t2QYVEaFXT72hEREQkgqifJRIJrIWl4+BfreDre13yq8klcMMCOO95Jb9ERHzgxRTI+sDqY5xbGzwf02atc9vT66r+l4iIiJwU9bNEwt2WH2Hyn2DNZHdcvRX0GgnpF/gbl4hIjPMiAbYDaApMLeZcU2CvB8+MKPnTHzvX8zcOERERiTjqZ4mEq/1bYNpfYf4rrs5XSjU4cyi0v9VNfRQREV958S/xJOABY8yH1tpN+Y3GmNrAX4DPPXhmRJkVTIB10Xe0IiIicnLUzxIJN3mHYO4L8O3DkL0LTLwrbt9tCJSr5nd0IiIS5EUC7K/ALGCpMeZDCobjXwIcBB7w4JkRY3c2ZG2BxDjoUNvvaERERCTCqJ8lEi6shZ8/gql3w44lri39Iuj1NFRv6W9sIiJylJAnwKy1K40xnYGHgV8A1YGtwDjgIWvtqlA/M5LM2QAWaFMLyiX6HY2IiIhEEvWzRMLE1oUw5f9gVXBNitQMl/hq8it/4xIRkWPyZDK6tXYlcL0X9450mv4oIiIipaF+loiPDmyD6Q/BDy+BzYPkqtDtIehwG8Tr220RkXCmaoxlLH8FyC4qgC8iIiIiEhkCufDjKJj2ABzcASYO2v8eznwYytfwOzoRESkBTxJgxpiewNVAGpBS5LS11p7nxXPDXXYu/BAsV5upBJiIiIicAvWzRMrY2q/hyztgyw/uOO086DUSarb1Ny4RETkpIU+AGWN+B/wD2A4sAbKLXhLqZ0aKBVsgOw+aV4eqRburIiIiIiegfpZIGdqzDr4aBIvecceVG7k6X00vBaO/aiIikcaLEWB3A28DN1lrD3lw/4g1d4Pbnl7H3zhEREQkYqmfJeK13GyYMxK+exRy9kFCCnT+M3QeDInl/Y5OREROkRcJsPrA6+qUHe37jW7bUQkwEREROTXqZ4l46eePYcqfYMdSd9zsMug5Aqqk+xqWiIiUXpwH95wDNPHgvhHv8Aiwuv7GISIiIhGr1P0sY8zlxpj/GWPWGGMOGGMWG2OeMMZUKnJdqjHmVWPMVmPMPmPMJGOMih5JdNq5HMb1hnEXu+RXtRbw68+gz/tKfomIRAkvRoDdCbxljFlsrf3Kg/tHpI17Yf1eqJQETav5HY2IiIhEqFD0s+4B1gH3AWuBDsAQ4BxjzJnW2oAxxgATgHTgDmBH8PrJxpgO1tq1pfsYImEiZx989zjMHg55hyCpEnQbAh3vgPhEv6MTEZEQ8iIBNgGojOsg7cd1mAqz1tpGHjw3rH0fHP3VoQ7EqWamiIiInJpQ9LN6W2u3FDqeYozZDrwB9AK+BPoAZwHnWmsnAxhjZgArgMG4RJxI5LIWFv8Xpt4De4P53NY3wNl/gwqqVyIiEo28SIB9AVgP7hvR5gbrf6kAvoiIiJRCqftZRZJf+WYFt/WD2z7A+vzkV/B9u4wxE4C+KAEmkWzLfJh8J6yZ4o5rd4Jzn4d63XwNS0REvBXyBJi1dkCo7xkN8keAdVT9LxERETlFHvazega3WcFta2BBMdctBK43xlS01u71KBYRbxzcAdMfgnkvgs2DlOpw9hPQ5iaIi/c7OhER8ZgXI8CkiEN5MH+z29cKkCIiIhJOjDH1gYeBSdba2cHmasDKYi7fHtymAkclwIwxA4GBAGlpaSGPVeSU2AAsfAO++jMc2AImDjrcDmc9DCmpfkcnIiJlxItVIDHGtDXGjDHGbDHG5Aa3/y3pykElXZ0oUizaCtl5cFoqVE3xOxoRERGJZKXtZxW5V0XgAyAXuLG0sVlrR1lrM621mTVr1izt7URKb/M8+M/ZMPEml/xq0AOumwvnPa/kl4hIjAn5CDBjTGdgKnAAGA9sBOoAvYGLjTE9rLVzTnCbE65OFOq4vTQnf/qjRn+JiIhIKYSon5V/r3K4ovpNgJ5FVnbcgRvlVVS1QudFwlf2Lpj2IMx7wY0Aq1AHeo6AFleD0YpUIiKxyIspkE/gakacZ63dk98YHL01KXj+ghPcoySrE0WMecEC+B2UABMREZHSCUU/C2NMIjAGyAR+Ya2dX+SShce4Tytgtep/SdiyFha97VZ33LfRTXc8/Y9w5lBIruJ3dCIi4iMvEmBnANcV7pQBWGv3GGOG4ZJYx1XC1YkiRn79rw61/5+9O4+zuqofP/56DzPsgqwiCIyKirgbLoW54N7XLb9paZHmlppLZVb4bTHN0rTMNcNMSy37mS1amSvuWG5oIpoCgooKCrLIMgxzfn98LjCMAwxwZz537ryej8enz+dzPufe+773kPfM+55zPvnGIUmSWr317mdFRAVwKzASOCSl9GQj1e4EvhQRe6WUHi48rhvZSLPfred7kJrH+y/BA19ZcXfH/p+Afa+FvjvkGpYkqTQ0RwJsTbfmXtdbdze8O1GrMG8xTJoN7dvBVr3zjkaSJLVyxehnXQMcBVwEfBgRu9e79mZhKuSdwDjglog4l2zK42gggJ+sddRSc6qZD+MugGcvh7pa6NQb9vwJbHNcNgJMkiSaZxH8fwHnNVywPiK6AN8CGvuVcbVWcXeiVmHZ6K+te2dJMEmSpPVQjH7WwYX9/5EluepvJwEU1ls9BLgPuBb4M7AU2Cel9Mb6vw2pCFKCV26HG4fC05dC3VLY4VT40iuw7ZdMfkmSVtIcI8DOAx4CpkbE34C3yRZn/RTQhRUjuZqkqXcnKtXbbr9QSIBt1zffOCRJUllY735WSqm6KS+UUpoFnFDYpNIy67/w4Bkw9b7svN8u2XTHfsPzjUuSVLKKngBLKf27MJT+e8CBZHcLmgWMBS5sZJHVVVrD3Ykavu4YYAzA8OHD13WaZdH9591sv73rf0mSpPVUzH6W1CotWQD/+lE24mtpDXTsAXv8GLY7CSqcbiFJWrWiJMAKi6n+DzAlpfRiSukF4DMN6mwHVANN6pg14e5ErcKyEWA7mACTJEnroDn6WVKr9NqdMPYsmDs1O9/2BPjkxdC5T75xSZJahWJNjP888HtgdbfEngf8PiKOWdOTNbg70RGruDtRyftgEUybAx0rYUjPvKORJEmtVFH7WVKrM2cK/PlQ+OvhWfKrzw7wucfhwBtMfkmSmqxYUyBHATemlF5fVYWU0usRcQNwHFknbnWacneikvdCYfrjNn2g0jU4JUnSuil2P0tqHZbWwNM/gycvgNqF0L4bjLgQdjwdKppjKWNJUjkrVlpmZ+DeJtS7n2xK45qs8e5ErcELrv8lSZLWX7H7WVLpe/MxuHlneGx0lvwaeiyc8ArsfJbJL0nSOinWt8cGwOwm1JtdqLtaTb07Ualbtv6XCTBJkrQeitrPkkrawvfhkW/Bizdk5z22yO7uOHi/fOOSJLV6xUqAvQcMBh5bQ71BhbptwvI7QPbNNw5JktSq2c9S+UsJXvotPPwNWPgetGsPu46GXb8NlR3zjk6SVAaKlQB7jGzNiVvXUO941tx5KwvvLYDp86FLFWzWI+9oJElSK2Y/S+Xt/Zfh/lPhzYez84H7wH6/gJ5b5RuXJKmsFGsNsJ8D+0bE5RHRvuHFiKiKiJ+T3dXx8iK9ZkmbMDPbD+sDFZFvLJIkqVWzn6XytGQhPP5d+O32WfKrUx84+Ldw1AMmvyRJRVeUEWAppXERcQ7wU+DzEXEvMLVweTCwP9ALOCel9GQxXrPUvVRIgG3jnZklSdJ6sJ+lsvT6ffDAafDBpOx8u5PhkxdDp575xiVJKltFu4VKSunnEfEs8C3g00CnwqWFwEPAxSmlR4v1eqXupXojwCRJktaH/SyVjQ/fgYe+Di//PjvvvS3sdx0MGJFvXJKkslfUewinlB4BHomICqB3ofj9lNLSYr5OazDBEWCSJKmI7GepVUt18Pwv4bHRsHgOVHaCj58PH/satKvKOzpJUhtQ1ATYMimlOmBGczx3a7BgCUyeDZUVsIWjuCVJUhG19X6WWqEZ47NF7t/+V3a+2f/AyKuhe3WuYUmS2pZmSYC1dRPfgwRs2RM6+AlLkiSpLaqZD098H569AtJS6Nof9rkStjgSwrtESZJalumZZuD6X5IkSWrTXvsrPHgmzHsDogJ2Phs+cQF06JZ3ZJKkNsoEWDNw/S9JkiS1SXOnwYNnwaS/ZucbDYf9r4ONPpZvXJKkNs8EWDNwBJgkSZLalLrabKrjE9+HJR9C+w1gjx/BDqdBRbu8o5MkyQRYsdXWwcvvZcdbmwCTJElSuZv+ZLbI/czns/Mtj4J9fp6t+SVJUokwAVZkk2fD4qUwsBt075B3NJIkSVIzWfQBPDYanv8lkKBbNex3LWx6cN6RSZL0ESbAimyC0x8lSZJUzlKCl2+Dh74GC96FikoYfi7s/h2o6px3dJIkNcoEWJG95AL4kiRJKlezX4MHToep92XnA/aA/a6D3tvkG5ckSWtgAqzIlq//1TvfOCRJkqSiqV0MT/0E/nURLF0MHXvCnpfCtsdDVOQdnSRJa2QCrMhefj/bb9Ur3zgkSZKkonjjIbjvVJj9Sna+zXFZ8quzUx4kSa2HCbAimr0QZnwInatgYPe8o5EkSZLWw4KZ8PA34KXfZuc9toL9r4OBe+caliRJ68LxykW0bPTXlj2hIvKNRZIkaVUiYpOIuCoixkXEgohIEVHdSL0eEfGriHgvIj6MiPsjYruWj1gtKtXBf26AG4dmya92HWDEhfDF501+SZJaLUeAFdGy9b+2cv0vSZJU2oYARwPPAI8CBzSsEBEB3AVUA2cCs4HRwNiI2DGl9GaLRauW896L2XTH6Y9n54P3h32vhR5D8o1LkqT1ZAKsiF4pjAAb6vpfkiSptD2SUtoIICJOopEEGHAYMAIYmVIaW6g7DpgCfBM4q4ViVUtY8iGMuwCe+RnU1ULnjWCfn8NWn4VwaoMkqfUzAVZEjgCTJEmtQUqprgnVDgOmL0t+FR43JyLuAg7HBFj5mHQXPHAGzJsGBOz4FRjxQ+i4Yd6RSZJUNCbAiqQuwX8dASZJksrHNsCLjZRPAL4YEV1TSvNbOCYV09w3YOzZ8Nqfs/O+O8H+v4R+u+QblyRJzcAEWJG8ORc+XAJ9OkOvznlHI0mStN56Aq83Uj6rsO8BrJQAi4hTgFMABg0a1JyxaX3U1cKzV8IT38umPrbfIFvkfsevQIV/HkiSypPfcEWybP2vrRz9JUmS2qiU0hhgDMDw4cNTzuGoMdOfhPtPhZnPZ+dbfgb2/jlsMCDfuCRJamYmwIrE9b8kSVKZmU02yquhnvWuq7VYNBseHQ0vjAESdKuGfa+BzT6Vd2SSJLUIE2BF4vpfkiSpzEyg8btDDgOmuf5XK5ESTLwVHj4HFsyAiirY5VzY7f+gynU7JElthwmwInl5WQLMEWCSJKk83Al8KSL2Sik9DBAR3YBDgd/lGpmaZtYrcP9p8EbhRp4DPgn7Xwe9huUblyRJOTABVgQ1S2HybAhgi55rrC5JkpS7iPhM4fBjhf3BETETmFlIeN0JjANuiYhzyaY8jibr8vykpePVWqhdBP/6MTx1MSytgY69YK/LYJvjICLv6CRJyoUJsCJ4/QOorYPB3aFTVd7RSJIkNcntDc6vLewfBvZOKdVFxCHAZYVrHckSYvuklN5ouTC1Vib9DcaeDXMmZ+fbngh7XgKdXKdDktS2mQArglcLNwMf4ugvSZLUSqSU1jgUKKU0CzihsKmUfTAZxn4VJt+VnffaBvb7BWzyyXzjkiSpRJgAK4LXCgkwpz9KkiSpRS1ZCE9dAv++GJYuhvYbwCcugB2/Au2cmiBJ0jImwIrgVRNgkiRJammT7ipMd5ySnW/9BdjzJ9B143zjkiSpBJkAK4JXC3eAdAqkJEmSmt0Hk7PE1+S/Zee9t4N9r4ZN9sw3LkmSSpgJsPVUWwdTPsiOTYBJkiSp2XxkumM3GFGY7lhht16SpNXxm3I9vTEHFi+F/l2ha/u8o5EkSVJZajjdcdiobLpjl375xiVJUithAmw9eQdISZIkNZv3X4aHz4Ep/8jOe28H+17j3R0lSVpLJsDWk3eAlCRJUtEtnAVPXgDjr4G62sJ0xwthx9Od7ihJ0jrw23M9Lb8DZK9845AkSVIZWLoEXvglPPF9WDQLCNj+FPjEBdBlo7yjkySp1TIBtp6WT4HskW8cklQO5s6dy4wZM1iyZEneoUgAdOnShU022YSKioq8Q1FbMOWf8NDXYdbE7HzgPrD35dB3h3zjkiSpDJgAWw91CSbNzo5dA0yS1s/cuXN59913GTBgAJ06dSIi8g5JbVxdXR1vvfUW7733Hn379s07HJWz9ycW1vm6OzvfcHPY8zIYcjj430JJkorCBNh6mD4PFiyBPp2hR6e8o5Gk1m3GjBkMGDCAzp075x2KBEBFRQUbbbQRU6dONQGm5rFwFow7H8ZfC2lpts7X7t+Fnc6Eyg55RydJUlkxAbYelk1/3NzRX5K03pYsWUKnTv6aoNJSVVVFbW1t3mGo3CxZAM9eCU9dDIvnQFTA9l+GERdAZ5OtkiQ1BxNg68E7QEpScTntUaXGf5MqqrpaePEmGPd9mD89Kxu0L+z9M+izfa6hSZJU7kyArYdl639t7gL4kiRJWpWU4LW/wGPnwayXs7K+O8MnL4bq/fONTZKkNsIE2HqYYgJMkiRJq/PmI/DIt+DtJ7Pz7pvBHhfBVkdnUx8lSVKL8Ft3PSwbAbapCTBJkpbbdtttOf/885efV1dXc9lll632MTfddBNdu3Zt5sikFvTmo3D7fvCHvbLkV+e+MPJq+NJEGPo5k1+SJLUwv3nX0bzFMHMBdGgHAzbIOxpJUl6OP/54IoKIoLKykkGDBnHaaacxe/bslepVV1cTETz66KMrlZ9//vlsu+22H3nempoa+vTpQ9euXZkzZ06zvofm9tRTT3H66acvP48I/vjHP65U57Of/SyTJ09u9lhuv/12hg8fzoYbbkiXLl3Ycccd+c1vftPsr6s25M1H4PZ94Q97wrQHsjs7fuIHcOIk2Okr0K593hFKktQmOQVyHU35INtvuiFUuD6uJLVp++23HzfffDO1tbW89NJLnHjiiXzwwQf8/ve/X6lex44d+da3vsUTTzyxxuf8y1/+wqabbkr37t353e9+x2mnndZc4Te7Pn36rLFOp06dWuQuoL169eI73/kOQ4cOpaqqir/97W+ceOKJ9OnTh0996lPN/voqY288BON+kO0BOnSHnb8KO58NHZ0uIElS3hwBto6c/ihJWqZDhw7069ePTTbZhAMOOICjjz6ae++99yP1TjnlFJ577jn+9Kc/rfE5b7jhBkaNGsUXv/hFbrjhhnWKq6amhvPOO4/BgwfToUMHNttsM6688srl1x955BF22203OnbsyEYbbcTXvvY1ampqll/fe++9Of300znvvPPo3bs3ffv25Rvf+AZ1dXXL68yYMYPDDz+cTp06MXjwYH79619/JI76UyCrq6sBOOqoo4iI5eeNTYH85S9/yZAhQ2jfvj1Dhgzh+uuvX+l6RDBmzBiOOuoounTpwmabbcYtt9yy2s9k5MiRHHHEEQwdOpTNN9+cs88+m+233/4jI/OkJkkJXr8P/rA3/L99suRXhw3h4+fDSa/DJ843+SVJUolwBNg6WrYA/mb2aSSp2Qy+Ip/XnXr2uj928uTJ/POf/6Sqquoj1wYOHMiZZ57J6NGjOeyww6isbPxreOrUqTz00EPccsstdO7cmdNOO43nn3+eHXbYYa1iOe6443j00Ue54oor2GmnnXjrrbd4/fXXAXjrrbc4+OCDGTVqFDfddBOTJk3ipJNOoqKigp/+9KfLn+PWW2/l7LPP5oknnmD8+PEce+yxfOxjH+OYY44BsimgU6dO5f7776dz58587WtfW/4ajXnqqafo27cv119/PYcccgjt2rVrtN6f//xnzjjjDC6//HIOOOAA7rnnHk4//XT69evHoYceurzeBRdcwMUXX8yPf/xjbrjhBk444QT23HNPBg0atMbPJ6XEgw8+yCuvvMJFF13UhE9UKli6BF75Azx9Gcx8PivrsCF87Ouw81nZ6C9JklRSTICto8mFKZDeAVKS9M9//pOuXbuydOlSFi1aBMDPfvazRuuOHj2aX/3qV/zqV7/i1FNPbbTOjTfeyP7777986uCRRx7J9ddfz9VXX93kmF599VVuu+027r77bg466CAANttsMz75yU8CcO2119K/f3+uvfZaKioq2Hrrrbn44ov58pe/zIUXXkjnzp0BGDZsGBdccAEAW265Jddffz0PPPAAxxxzDP/973+5++67eeyxxxgxYgQAv/nNb9hss81WGdey97ThhhvSr1+/Vda77LLLGLHH9OoAACAASURBVDVqFGecccby137mmWe45JJLVkqAjRo1ii984QsAXHjhhVxxxRU88sgjy8saM2fOHAYMGMDixYtp164d11xzDQcffPDqP1AJYPEc+M+v4Jmfw/w3s7LOG2VJrx2/YuJLkqQSZgJsHS2fArlhvnFIUjlbn5FYLWnPPfdkzJgxLFy4kOuvv55JkyZx1llnNVq3R48ejB49mh/84AeMGjXqI9fr6uq48cYb+clPfrK8bNSoURx99NFcdtlldOzYsUkxPffcc1RUVLDPPvs0en3ixInsvvvuVFSsWA1hjz32oKamhtdee43tt98eYPl+mf79+zNjxozlz1FRUcGuu+66/PrgwYPp379/k2JcnYkTJ3LCCSesVLbHHntw5513rlRWP77Kykr69OmzPL5V2WCDDRg/fjzz58/ngQce4Otf/zrV1dXsu+++6x23ytSM8TD+Wph4K9QuyMp6DoXh34CtvwCVHfKNT5IkrZFrgK2DlFZMgXQEmCSpc+fODBkyhO22244rr7ySBQsWcOGFF66y/plnnklVVVWjo8Tuvfdepk2bxuc//3kqKyuprKzk4IMP5oMPPuCOO+5ozrexXMSKu7s0nMoZESutAdawfnNr+FpNia+hiooKhgwZwo477sg555zDUUcdxY9+9KOix6pWbslCeOlm+N0n4Oad4D/XZ8mvgfvAEXfB8RNguxNNfkmS1EqYAFsH78yHhbXQqxN0b9oP8ZKkNuT73/8+l1xyCdOnT2/0eseOHbnwwgu59NJLmTlz5krXbrjhBo488kjGjx+/0nbyySev1WL4O+64I3V1dYwdO7bR61tvvTVPPvnkSsmixx57jPbt27P55ps36TWGDh1KXV0d//73v5eXTZs2bZXve5mqqiqWLl262jpbb701jz/++Epljz32GMOGDWtSbGujrq6OxYsXF/151Qqlumwh+3tOhOv6wd1fhLfHQftusNNZcPxLcPSDsPkhEHajJUlqTUr2mzsiBkbEHyNiTkTMjYg/RcSaV7RtAU5/lCStzt57782wYcP44Q9/uMo6o0aNorq6eqW7Js6cOZM777yT4447jm233Xal7cQTT+Shhx5i0qRJTYphyy235Oijj+akk07ijjvuYMqUKTz66KPcfPPNAJx++ulMnz6d008/nYkTJ/L3v/+db3/725xxxhnL1/9ak6222oqDDjqIL3/5y4wbN47x48dz/PHH06lTp9U+rrq6mgceeIB33nmH2bNnN1rn3HPP5eabb+aaa67h1Vdf5aqrruLWW2/lm9/8ZpNiW5WLLrqI+++/n8mTJzNx4kR++tOfcvPNN692zbC2rJT7Y0WTErz7DDx6Hly/aXY3xxd/DTVzYaPhsP/1cOp0GHkF9No672glSdI6KskEWER0Bh4EhgLHAaOALYCxEdElz9gAphQWwPcOkJKkVTnnnHO44YYbmDp1aqPXKyoquOSSS5Yvmg9w880306FDBw488MCP1N91110ZOHDg8lFg559//hqnHv72t7/l2GOP5ayzzmLo0KEcf/zxzJkzB4ABAwZw991389xzz7HjjjtywgkncMwxx6z1VMCbbrqJTTfdlJEjR3LooYdy7LHHUl1dvdrH/PSnP2Xs2LEMHDiQnXbaqdE6RxxxBFdddRWXX345w4YN44orruDaa69daQH8dTF//nxOO+00ttlmG0aMGMEdd9zBb3/721XekKAtK/X+2HqpXQRT7ob7T4MxA+GW4fDvH8O8abDBINjtPDh+InzhKdj+JKhq3W9XkiRBpJTyjuEjIuJs4GfAViml1wplmwKvAt9MKTV+a62C4cOHp6effrrZ4vvBw/Dr8TB6BJw6vNleRpLalIkTJ7L11o6uaKrjjjuOd955h3vuuSfvUMre6v5tRsQzKaWy7A2Uen9srdTMh7f/BW89lm3Tn1ixmD1A1/6w+WGw1edgk086vVGSpFakqf2xUr0L5GHAk8s6WwAppSkR8ThwOFlnLDfLp0A6AkySlIOUEg8++CAPPPBA3qGovJV0f6xRSz6E2a/B7Fdg9n9h1ivw/gSY+QKkBuvO9d0pS3ptfij03Rla8GYOkiSp5ZVqAmwb4K+NlE8AjmrhWD7CKZCSpDxFBG+88UbeYaj8lW5/7M1H4ZFvwdLF2bZkPiyYufKorvqiHfTbBfqPgAF7wIAR0KVfy8YsSZJyVaoJsJ5AY6vizgIaTTtFxCnAKQCDBjXf2qyLa+HNuVARMLh7s72MJElS3kq2P0bN3OzujA21aw/dN4MeW0KPraDnVtnxRju7jpckSW1cqSbA1lpKaQwwBrI1J5rrdarawX1fgOnzoH275noVSZKk1qel+mNs/HH43GPQrkO2VXWBTr2h/QZOZZQkSY0q1QTYbBr/ZXFVv0S2mIqAIT2zTZJUXCmlNd7ZUGpJpXizoBZUsv0xOvXMpjFKkiQ1Uane4mYC2boTDQ0DXmrhWCRJLaCqqoqFCxfmHYa0kiVLllBZWaq/FzY7+2OSJKlslGoC7E5g94jYbFlBRFQDIwrXJEllpm/fvrz11lssWLCgrY+6UYmoq6vj3XffpXv3Nrvop/0xSZJUNkr1J83rgTOAv0bEd4AEXAi8Afwyz8AkSc2jW7duAEyfPp0lS5bkHI2U6dKlC7179847jLzYH5MkSWWjJBNgKaUPI2IkcDlwMxDAA8BXU0rzcw1OktRsunXrtjwRJilf9sckSVI5KckEGEBKaRrwv3nHIUmS1FbZH5MkSeWiVNcAkyRJkiRJkorCBJgkSZIkSZLKmgkwSZIkSZIklTUTYJIkSZIkSSprkVLKO4aii4iZwNRmfpnewHvN/BpaM9uhdNgWpcF2KA22Q+lo7rYYnFLq04zP32rZH2tTbIfSYDuUDtuiNNgOpaMk+mNlmQBrCRHxdEppeN5xtHW2Q+mwLUqD7VAabIfSYVuUN9u3NNgOpcF2KB22RWmwHUpHqbSFUyAlSZIkSZJU1kyASZIkSZIkqayZAFt3Y/IOQIDtUEpsi9JgO5QG26F02BblzfYtDbZDabAdSodtURpsh9JREm3hGmCSJEmSJEkqa44AkyRJkiRJUlkzAbYWImJgRPwxIuZExNyI+FNEDMo7rnIVEZ+JiL9ExBsRsTAiXomIH0fEBg3q9YiIX0XEexHxYUTcHxHb5RV3WxAR/4yIFBE/bFBuW7SAiPhURDwSEfML/y16OiJG1rtuOzSziBgREfdGxIyImBcRz0bECQ3q2A5FFBGbRMRVETEuIhYU/htU3Ui9Jn3uEdExIi6NiLcL3zHjImLPlngvWj/2x1qW/bHSZX8sX/bH8md/rOW19v6YCbAmiojOwIPAUOA4YBSwBTA2IrrkGVsZ+wawFBgNHAz8AjgNuC8iKgAiIoC7gIOAM4H/BarI2mWTPIIudxFxDLBDI+W2RQuIiC8DfwWeAT4NHAXcDnQuXLcdmllEbA/cT/a5ngwcCTwF3BARpxXq2A7FNwQ4GpgNPNpYhbX83G8ga7/vAYcAbwP3RMSOzRK9isL+WC7sj5Ug+2P5sj+WP/tjuWnd/bGUklsTNuBssi//IfXKNgVqga/nHV85bkCfRsq+CCRgZOH88ML5PvXqdAdmAVfm/R7KbQN6AO8AxxQ+9x/Wu2ZbNP/nXw0sBL66mjq2Q/O3w4+AGqBrg/JxwDjbodk+94p6xycVPt/qBnWa9LmT/dGYgC/VK6sEXgHuzPu9uq3234H9sZb/zO2Pldhmfyz3z9/+WAls9sdy+9xbdX/MEWBNdxjwZErptWUFKaUpwONkDawiSynNbKT4qcJ+QGF/GDA9pTS23uPmkGWcbZfiuwR4MaX0+0au2RbN7wSgDrhuNXVsh+bXnqzDtaBB+RxWjKy2HYospVTXhGpN/dwPA5YAf6hXrxa4DTgwIjoUJWg1B/tjLcz+WEmyP5Yv+2Olwf5YDlp7f8wEWNNtA7zYSPkEYFgLx9KW7VXYTyzsV9cugyKia4tE1QZExB5kv/h+ZRVVbIvmtwfwMvC5iJgUEbUR8VpE1G8T26H53QQEcGVE9I+IDSPiZGBf4PJCHdshH0393LcBpqSUGnaaJ5B1qIc0X4haT/bHSoP9sZzYHysJ9sdKw03YHytVJdsfMwHWdD3J5rk2NItsGLKaWUQMAC4A7k8pPV0oXl27gG1TFBHRHvglcFlK6ZVVVLMtml9/srVuLgUuBg4A7gOujoizC3Vsh2aWUnoR2Bs4AniL7PO+Bjg1pXRboZrtkI+mfu5rqtezyHGpeOyP5cz+WH7sj5UM+2MlwP5YSSvZ/lhlsZ9Qag6FLPFfydb4+FLO4bRF3wQ6ARflHUgbVwFsAByfUvpToezBwp1XRgNX5BRXmxIRWwB3kP06dSrZOiCHA9dFxKKU0q15xidJzcX+WO7sj5UG+2MlwP6Y1oUJsKabTeMZ4lVlLVUkEdGJbL7wZsBeKaU3611eXbssu671ENmt5f+PbJHDDg3mYneIiA2BedgWLeF9sl8c72tQfi9wUERsjO3QEn5Etl7BoSmlmkLZAxHRC7giIn6P7ZCXpn7us4HBq6k3q5FrKg32x3Jifyxf9sdKiv2x0mB/rHSVbH/MKZBNN4FsjmpDw4CXWjiWNiMiqoA/AsOBT6WU/tOgyuraZVpKaX4zh9gWbAZ0BG4h+4/Usg2yW6PPBrbDtmgJE5pYx3ZoXtsBL9TrbC3zb6AX0BfbIS9N/dwnAJtGROdG6tUAr6FSZX8sB/bHSoL9sdJhf6w02B8rXSXbHzMB1nR3ArtHxGbLCgrDXEcUrqnIIqICuBUYCRyRUnqykWp3AgMiYq96j+sGHIrtUizjgX0a2SDrhO1D9h8n26L5/bmwP7BB+UHAmymlt7EdWsI7wPaFtVjq2w1YRPZrle2Qj6Z+7ncBVcBR9epVAp8F7k0pLW6ZcLUO7I+1MPtjJcP+WOmwP1Ya7I+VrpLtj0VKqdjPWZYiogvwPNnc4u8ACbiQbP739maPiy8ifkE2n/si4G8NLr+ZUnqz0Cl7DBgInEv269doYHtgh5TSGy0YcpsSEQm4KKX0ncK5bdHMIiKAB4AdyKZBTCb7wjgJ+FJK6SbboflFxGeA28mmOlxL9r1wGNkduS5PKX3ddmgehc8esjs8nQqcDswEZqaUHl6bzz0ibiP74+VcYApwGnAI8ImU0rMt8460tuyPtTz7Y6XN/ljLsz9WGuyP5adV98dSSm5N3IBBZAvtzSWbY/8XoDrvuMp1A14n69g2tp1fr15P4NdkWf4FFL6Q8o6/3LdCO/ywQZlt0fyfezeyO9y8SzY0+AXgWNuhxdvhYOAhsi/7eWS/zJ8OtLMdmvVzX9V3wkNr+7mTLST9M7JfkBcB/wL2zvs9ujXp34H9sZb9vO2PlfBmfyy3z93+WAls9sdy+9xbbX/MEWCSJEmSJEkqa64BJkmSJEmSpLJmAkySJEmSJEllzQSYJEmSJEmSypoJMEmSJEmSJJU1E2CSJEmSJEkqaybAJEmSJEmSVNZMgElqtSIiNWF7vVD3pmXHkiRJKg77Y5Jai0gp5R2DJK2TiNi9QdGfgeeB8+uVLU4pPRcRmwPdUkrPtVR8kiRJ5c7+mKTWojLvACRpXaWUnqx/HhGLgfcalhfqTmqxwCRJktoI+2OSWgunQEpqExoOuY+I6sKQ/FMj4scR8U5EzIuIWyKic0QMiYh7ImJ+RLwWEcc18pw7RMSdETE7IhZGxOMR8ckWfWOSJEmthP0xSXkyASaprRsN9AeOA74HfBa4jmz4/t+BTwMvADdGxDbLHhQROwNPAD2Bk4H/Bd4H7o+Ij7XkG5AkSWrl7I9JanZOgZTU1k1KKS37NfGewi+Go4BRKaVbACLiaeAw4DPAhELdS4FpwMiUUk2h3j3Ai8B3gSNa7i1IkiS1avbHJDU7R4BJauvubnD+cmF/z7KClNJsYAYwECAiOgF7AbcDdRFRGRGVQAD3A3s2d9CSJEllxP6YpGbnCDBJbd3sBuc1qynvWDjuCbQj+2Xxu409aURUpJTqihWkJElSGbM/JqnZmQCTpLX3AVAHXAP8trEKdrYkSZKalf0xSWvFBJgkraWU0ocR8SiwA/CsnStJkqSWZX9M0toyASZJ6+brwCNkC7XeALwN9AZ2BtqllL6dZ3CSJEltgP0xSU3mIviStA5SSs8Cu5DdavtK4F7gCmA7so6YJEmSmpH9MUlrI1JKeccgSZIkSZIkNRtHgEmSJEmSJKmsmQCTJEmSJElSWTMBJkmSJEmSpLJmAkySJEmSJEllzQSYJEmSJEmSypoJMEmSJEmSJJU1E2CSJEmSJEkqaybAJEmSJEmSVNZMgEmSJEmSJKmsmQCTJEmSJElSWTMBJkmSJEmSpLJmAkySJEmSJEllzQSYJEmSJEmSypoJMEmSJEmSJJU1E2CSJEmSJEkqaybAJEmSJEmSVNYq8w6gOfTu3TtVV1fnHYYkSSpzzzzzzHsppT55x1GK7I9JkqSW0NT+WFkmwKqrq3n66afzDkOSJJW5iJiadwylyv6YJElqCU3tjzkFUpIkSZIkSWXNBJgkSZIkSZLKmgkwSZIkSZIklTUTYJIkSZIkSSprJsAkSZLKQERsEhFXRcS4iFgQESkiqhup1yMifhUR70XEhxFxf0Rs10i9jhFxaUS8HRELC8+7Z0u8F0mSpGIzASZJklQehgBHA7OBRxurEBEB3AUcBJwJ/C9QBYyNiE0aVL8BOBn4HnAI8DZwT0Ts2CzRS5IkNaPKvAOQJElSUTySUtoIICJOAg5opM5hwAhgZEppbKHuOGAK8E3grELZDsCxwAkppRsLZQ8DE4ALCs8jSZLUajgCTJIkqQyklOqaUO0wYPqy5FfhcXPIRoUd3qDeEuAP9erVArcBB0ZEh6IELUmS1EIcASaJlKC2DhYvhcW12b5mKSypg9qlUFu4vvy4cG1pgiVLC9cK5bV19bZ6detSVr8uZa+37Ljh+ZquNfl5oPA/2S6llff1y6m/r1+33uez7PkalqVGHrvSY1ZTl7Ry2WrbqCnt2IQ6y+Ipyus19QWL8DzFev/Fei21HtXd4a+fyzuKkrIN8GIj5ROAL0ZE15TS/EK9KSmlBY3Ua0823XJCs0YqSVq9lKCuFuqWwNKabF+3BOqWQqot7JdmdRruV3ctLV35OZaVfaRe3Uc3UjOX1xU61w3L6pWT6nX60kfPP3Jc/w+Cpjx2DfVXda2xx651fVi5Q9uw59rg/COd39S0a2t9fQ11h58Lu40mbybApFagtg7mLYZ5NfBhDSyohQU18OESWFDYPqy/X1ZnCSyq/Whia3GDssW1/tEvqTzN7Zh3BCWnJ/B6I+WzCvsewPxCvdmrqdezsSePiFOAUwAGDRq0PnFKUulJdbBkAdQugtqFsHRRI8eNXKtdVDivd7y0ppC0qoGlSwr7mpWTWUsbKWtYT2oNahfmHQFgAkxqUSnB3MXw3kJ4fwHMXJDtZy3MyucsbrBfBHNrYH4LfLdVVkCHdtC+HXSozPZVFVn5mraqCmhXsfr67SKrUxErtoisvKKYG9nzRkAUjmHFcRSOlxWuVF6/br3yxup+5DmXV1y5rMl1m9BG0YRKTXmeoj5XkZ6nJd9/MT9Hlb4KG7NFpZTGAGMAhg8f7m8rkvJVuxhq5sDi+tsHUDMXaubDkvmw5MPC1shxTYOyEvkjfiXRDtq1h4qqbGtXBVEJFe2gojK7HvWOKwrXGtZZp7oV9fYVhU5WRb3z1ZRFRYPy1ZStTV0KfwjU72EvO1/eCWzseBXnq3xsg+sfOW/CY9f5tai3h492bhucr+76+jx2bZ6rsjR+kTQBJhVBSlnSavo8eHseTJ+f7d/5EN5bkG3vF5JeS5qyQksDAXTrABu0hy7toXMVdKnKjjtVZsed2xf2VSv2naqgY2WW2OpQuSLBVb+sfaGs0hUBJaktmE02yquhnvWuL9sPXk29WY1ck6TiW1oDC9+Hhe+tvC16HxbNzpJaNfWSW8sSXTVzstFWxVbZGSo7FbaO2dau44rzdoWylc4bXusI7ToUElbtoaJ9lrhaad9+xfX6xw0fE3bipaYyASY10ZKl8MZceP0DmDoHpnyQHb85F96en003bIqu7aFXJ+jdOdt6dYKenaB7R+jeIUt0de+QnS877treUQySpKKYQON3hxwGTCus/7Ws3qcjonODdcCGATXAa80bpqSyleqyhNaHb8OH72T7+W/DgndXJLbqJ7pq5q37a1VUQvvu0HHDbN+h3lbVtbB1gfaFfVWXFWVV9cqWXa/sZMJJasVMgEkNLK6F12bDy+9l2yvvZ8mut+ZmC6yvSpcq2HgD6N91xb5fV+jTBXp3gl6FhFdH/18nScrPncCXImKvlNLDABHRDTgU+F29encBPwCOAn5TqFcJfBa4N6W0uEWjltQ61C6CeW/CvGkwdxrMeyPbPnx7RcJrwbvZAupNFe2gU+9Gtl7QocfKSa0ODRJdlZ2atvaBpDbBP8XVpn2wCMa/Ay/OgJffzxJek2c3nugKYJNu2R3FqjeEwRvCphvCwG5Zwqtbe79fJUn5iojPFA4/VtgfHBEzgZmFhNedwDjglog4l2yq42iyr7mfLHuelNJzEfEH4OcRUQVMAU4DNgU+3yJvRlLpqV0Ec6bAB69l29xp9ZJd02DBjKY9T8ce0GVj6NKvsN8YOm8Enft8NNHVvpudbElFYQJMbUZdgonvwVPTs6TX+HeykV0NVQRs3gOG9oatemX7zXtkia4O/j9GklTabm9wfm1h/zCwd0qpLiIOAS4rXOtIlhDbJ6X0RoPHfgm4CPghsCHwPHBQSunZ5gpeUglYsgA+mLQiybVsm/1aNpprdfcOj3awwSawwSDYYCB0K+y79M+SXV03hs79oLJDi70dSVrGP+dVtpYlvJ58M9v+9Va2UH19HdrBtn1hh41g697ZtkUvpylKklqnlNIah0mklGYBJxS21dVbCHy9sEkqNzXzYdZEeG8CvP8SzHopO577+qofE+2gezVsOAS6b54dbzCoXqJr4+xugZJUgvwzX2VlziJ4dBo8+Do89Hp258X6BmwAuw2Anfpl29DeUOV3tCRJkspVSjB3Ksx4rrCNh5nPZ1MWG1NRBd03gx5DskRX/a3b4OzOg5LUCpkAU6v39jz4+6twzyR45u2V1+8asAF8YhPYbRPYfZNsGqMkSZJUllKCOZPh7Sfh3WdWJLwWN7LuR7v20GMr6LUN9BpW2LaBDTc3ySWpLJkAU6v07nz4x2vwt//C02+vKK+sgN0HwD7VMLIatujpmpmSJEkqU4vnwjtPZQmvZdvC9z5ar1Mf6LvTiq3PDtkIrwr/HJTUdvhfPLUaNUvhvsnwhwnwyNQVy292aAcjN4X/2QL2GgzdXFNTkiRJ5WjBTHjjoWx765Fsza6Gi9J37gsbfxz6DV+R8Oqysb8KS2rzTICp5E2aDbe9CHdMXLGmV/t22Siv/9kC9t0UurbPM0JJkiSpGSyYCW8+Am+MzZJe709Y+XpFVZbg2nh36P/xbN9tsMkuSWqECTCVpJTg8TdgzLPw8NQV5Vv1gmO2hU8PhQ075hefJEmSVHR1tTD9SZjyj2yb+fzK1ys7Qf8RMHBv2GSvbJRXpZ1iSWoKE2AqKUuWZgvaj3kWJszMyjpVwmFbZYmvHTfyBy1JkiSVkQUzYMo/s4TX6/esvGB9ZUfo/wnYZG8YuA/02wUqXe9DktaFCTCVhNo6uP0luOrf8Na8rKxPZzhuBxi1vaO9JEmSVEY+mAT//SO8+qdsEfv663j12AI2/VS2bbKnI7wkqUhMgClXdQnufg0uewImF37s2rwHnLxzNs2xo/9CJUmSVA5mvwr/vT1LfM14bkV5uw7Z6K5NPwWbHpzdnVGSVHS5pBci4lPAt4GdgTrgv8A3U0oPFq73AC4FjgA6AeOAr6WU/pNHvGoej06FS56A/8zIzqu7wzkfh0O2hAqnOUqSJKm1m/0avHJblvia+cKK8vYbwOaHwRafgeoDoKpzfjFKUhvR4gmwiPgycHVhuxCoAHYEOheuB3AXUA2cCcwGRgNjI2LHlNKbLR2ziuutuXD+w3Dv5Ox8oy7w1d3gqGFQ1S7f2CRJkqT1sugD+O//gwm/gelPrChv3w2GHA5bHgWD93dqoyS1sBZNgEVENfBz4NyU0s/rXbqn3vFhwAhgZEppbOFx44ApwDeBs1okWBXdkqVww3j4+ZOwsBa6toczdoHjd4BOVXlHJ0mSJK2jVAdT74P//Bom/RWWLs7Kq7rAFkfCVp+FQfu5gL0k5ailR4CdQDbl8brV1DkMmL4s+QWQUpoTEXcBh2MCrFV6ajr834PwyvvZ+SFbwPf2hI265huXJEmStM4+fBdevBH+cz3MKUxvIGDQvrDNcTDk09DeDq8klYKWToDtAbwMfC4ivgsMBl4HLk8pXVOosw3wYiOPnQB8MSK6ppTmt0SwWn+La+HScXD9s9n5oO5w4d6wd3WeUUmSJEnrKCV46zEYf012F8e6JVl5t8Gw3Ukw7IvQbVC+MUqSPqKlE2D9C9ulwHnAJOAo4OqIqEwpXQH0JEuKNTSrsO8BmABrBV6bBWf9EybMhHYBpw2HM3f1zo6SJElqhZbWZIvZP3M5vPtMVhYV2WL2238Zqg+EChe0laRS1dKpiApgA+D4lNKfCmUPFtYGGw1csa5PHBGnAKcADBrkLy55Sglum5AtdL+oFgZ2gysPgp03zjsySZIkaS0tmg3PXwfjr4b507OyTr1hh1Nhu1Og28B845MkNUlLJ8DeB7YA7mtQfi9wUERsTHbXxx6NPLZnYT+7sSdOKY0BxgAMHz48FSVarbU5i+Gb98E/J2XnRw6FC/aGDVzvU5IkSa3Jghnw9M/g+WuhZl5W1msY7Pw12PrzUNUp3/gkSWulpRNgE4Ddm1DngEbKhwHTTJIiXwAAIABJREFUXP+rdL06C06+C6Z8kN3h8Yf7wKeH5h2VJEmStBbmvQlPXZotbF+7MCsbtB/sci4M3h8i8o1PkrROWjoB9mfgROBA4I/1yg8C3kwpvR0RdwJfioi9UkoPA0REN+BQ4HctHK+a6L7J8NV7YH4NbN0bxhySLXgvSZIktQrz34Z/XQQvjFmxsP3mh8Fu/wcb75pvbJKk9dbSCbB/AGOBX0ZEb2Ay2SL4BwBfKtS5ExgH3BIR55JNeRwNBPCTFo5XTfDr5+CCRyABh2wBl+4PnavyjkqSJElqgoWz4KmfwHNXFkZ8BWz1WdjtPOizfd7RSZKKpEUTYCmlFBFHAD8GfkC21tfLwOdTSr8r1KmLiEOAy4BrgY5kCbF9UkpvtGS8Wr2ldXDho3Dj+Oz867vDWbs6KlySJEmtwJIP4Zmfw9OXwuI5WdmQT8OIC6H3NvnGJkkqupYeAUZKaS7wlcK2qjqzgBMKm0rQkqXw9Xvhzv9C+3bwk/1c70uSJEmtQKqDl38Pj3wL5r+VlQ3aDz75I+i3S76xSZKaTYsnwNT6LVwCp/0Dxr6eLXZ//SHwCe/+LEmSpFL39r9g7NnZHqDvzrDXpTBoZL5xSZKanQkwrZWFS+BLd8K4N6FHR/jtEbD9RnlHJUmSJK3G/LfhkW/CxFuy8y79YI8fwTbHQVTkG5skqUWYAFOT1U9+9e0Ct34atuyVd1SSJEnSKtQtheevg8fOg5q50K4DDD8Hdv02tN8g7+gkSS3IBJiaZFEtnHhXlvzq0xlu+1/YvEfeUUmSJEmrMGM83PdleOff2flmh8LIK6D7pvnGJUnKhQkwrVFtHZx5Nzz+hskvSZIklbglC+Dx78GzP4e0FLoOgJFXwZAjvF25JLVhJsC0WinBt++HeydD9w7ZtMchPfOOSpIkSWrEW0/AP4+DD17L1vba+WwYcaHTHSVJJsC0epc8DrdPhE6VcOPhsFXvvCOSJEmSGqhdlI36evoyIEHvbeHAG6Hf8LwjkySVCBNgWqXfvwi/eAYqK+C6/4GPbZx3RJIkSVID7zydjfp6/6Vs1Ncu34aPfx8qO+QdmSSphJgAU6MemwbfGZsd/3Af2Ls613AkSZKklaU6+Pcl8Ph3s7W+emwFB/8GNt4t78gkSSXIBJg+YspsOO3v2eL3p34Mjtk274gkSZKkej58B/4xCqbdn53v/FXY40dQ1SnfuCRJJasi7wBUWj6sgZP/BnNr4MDN4Vsj8o5IkiQVW0SMiIh7I2JGRMyLiGcj4oQGdXpExK8i4r2I+DAi7o+I7fKKWVru9Xvhtztkya9OveHIf8A+l5v8kiStlgkwLZcSfOM+eHVWdqfHnx0AFd4pWpKkshIR2wP3A1XAycCRwFPADRFxWqFOAHcBBwFnAv9bqD82IjbJI26Julp4dDTccSAsmAED94EvPg+bHpx3ZJKkVsApkFru+ufgH69B1/Yw5pBsL0mSys7ngHbAoSml+YWy+wqJsS8CvwAOA0YAI1NKYwEiYhwwBfgmcFaLR622bcFM+PvnYNqD2UL3n/gB7DoaKtrlHZkkqZVwBJgAGP8OXPJ4dvyzA2DzHvnGI0mSmk17oAZY0KB8Div6hocB05clvwBSSnPIRoUd3hJBSsu9+yzcMjxLfnXeCI4eC7t/x+SXJGmtmAATcxfDGXdni96fuGO29pckSSpbNwEBXBkR/SNiw4g4GdgXuLxQZxvgxUYeOwEYFBFdWyRS6aWb4bYRMG9adnfHLzwDm+yZd1SSpFbIKZBtXEow+gF4Yy5s29dF7yVJKncppRcjYm/gz8BXCsVLgFNTSrcVznsCrzfy8FmFfQ9gfsOLEXEKcArAoEGDihe02p66Wnj4G/DsFdn5difByKuhskO+cUmSWi0TYG3cX16Bv70KXargmoOhg/8iJEkqaxGxBXAH2WiuU4GFZNMar4uIRSmlW9f1uVNKY4AxAMOHD09FCFdtUc08+NvnYMo/oKIKRl4F258C4d2ZJEnrznRHG/bOfPjeQ9nx+XtB9Ya5hiNJklrGj8hGfB2aUqoplD0QEb2AKyLi98BsslFeDfUs7Gc3f5hqk+a9BX8+BGaOh4694PC/wCZ75B2VJKkMuAZYG5USfPP+bP2vfTeFo4blHZEkSWoh2wEv1Et+LfNvoBfQl2x02DaNPHYYMK3e3SOl4pnxPPxutyz51WMLOPZJk1+SpKIxAdZG3TYBHp4KG3aEH+/riHJJktqQd4DtI6J9g/LdgEVk63zdCQyIiL2WXYyIbsChhWtScU25G27bA+a/BQP2gGPGQY8heUclSSojJsDaoHc/hB89mh1fuDds1CXXcCRJUsu6GtgMuCsiDo+IAyLiauAY4BeFkWF3AuOAWyLicxFxYKEsgJ/kFbjK1Es3w58PhSXzYegx8Jn7oFOvvKOSJJUZE2Bt0A8ehrk1MLIaDt0y72gkSVJLSin9EfgU0AH4FdmC+HuQ3RHy3EKdOuAQ4D7gWrI7Ri4F9kkpvZFD2CpXz14Fd38R0lLYdTR86lao7Jh3VJKkMuQi+G3MA5Ph769C5yq4cB+nPkqS1BallO4G7l5DnVnACYVNKq6U4MkfwhPfy873vBR2+Ua+MUmSypoJsDZkwRL47kPZ8Tc+Dpt0yzUcSZIktUUpwcPnwDOXAwH7j4HtT8o7KklSmTMB1ob84ml4ax5s0weO3yHvaCRJktTm1C2F+06BF38NFVXZlMetjso7KklSG2ACrI2YNgd++Ux2/IO9oZ2rv0mSJKkl1S2Fe0+ECb+Byk5w2J9g04PyjkqS1EaYAGsjfvgoLF4Knx4Ku/TPOxpJkiS1KakO7j25kPzqDEf+AwbulXdUkqQ2xHFAbcBj0+CeSdClCkaPyDsaSZIktSmpDu77Mky4MRv5deTfTX5JklqcCbAyV5fgokez4zN2gY265huPJEmS2pBUB/edCv/5VZb8+vTfYODeeUclSWqD1noKZET0AwYBHRteSyk9UoygVDx/eRleeg/6d4UTdso7GkmStDr2s1RWUoIHvgL/uR4qO8IRd8GgkXlHJUlqo5qcAIuIAcDNQGPjlQNIQLsixaUiWFQLl43Ljs/5OHR0xTdJ/5+9O4+Pqr7+P/46gZCw78hOQETZBGS1IJuKtlWgVqyIuNW6VaBU0KL+FMUNkSLar1UBpRVrW3fUKgqCiGJZBCuIKPuubKKyk3x+f9xJDGGSzCQzuTcz7+fjMY975947M2/mUjk987mfKyKBpDpLEtKC2+GzJ39qfjU52+9EIiKSxKJpifwVaAvcCnwOHI5LIomZv/8Ptv4Ap9X0Jr8XERGRwFKdJYllyURY9BBYGbjwJWhyjt+JREQkyUXTADsLGO6cey5eYSR2fjgMf1nkrf+pB5TRbG8iIiJBpjpLEsfKv8EHo7z186dDs1/6GkdERASimwT/IPBtvIJIbD2zHPYdhi71oXcTv9OIiIhIIVRnSWJYMxNm/dZb7/MotLrc3zwiIiIh0TTApgBD4xVEYmffYZi6zFv/45lg5m8eERERKZTqLCn9Nn8Ab14CLhO63QlnjPA7kYiISI5oLoHcCgw1sznA28CevAc4556JVTApumeXwfeHoVtDOLOh32lEREQkAqqzpHTb/QW8PgAyD8Pp18PP7vU7kYiIyHGiaYA9GVpmAH3C7HeACjOf7TsM07JHf3XzN4uIiIhETHWWlF77v4FXfgmH98EpF8HZ/6dLEEREJHCiaYA1jVsKiZnpy+H7I/CzhtC1gd9pREREJEKqs6R0OnrQG/n1/Qao2wV+/hyklPE7lYiIyAkiboA55zbGM4gU34Gj8Oxyb314V3+ziIiISORUZ0mp5LLgnSth+3+hcmMY+DqkVvA7lYiISFjRjAADwMzaAL2AGnjzU8xzzq2MdTCJ3r9Wwt5D0KEudNPoLxERkVJHdZaUKgvuhK9ehHJV4KK3oGJdvxOJiIjkK+IGmJmVBaYDg4HcF/U7M/sHcJVzLjO28SRSRzNhyqfe+g0dNe2CiIhIaaI6S0qdFc/CogfBysCFL0KtNn4nEhERKVBKFMfeDVwC3IU3T0X50PIu4Dehpfjkja9h6w9wcnXod7LfaURERCRKqrOk9Ni2EN673ls/+/8go5+/eURERCIQzSWQlwP3Oefuz7VtI3C/mZUBrsYr3qSEOQdPLfHWb+gIKRr9JSIiUtqozpLS4cdtMPPXkHUUOgyDdtf7nUhERCQi0YwAqw98nM++j0P7xQcfbYYvd0PtCjDwNL/TiIiISBGozpLgyzwCMy+G/duhYU/oNdHvRCIiIhGLpgG2Deiez76fhfaLD7Lv/Dj0dCinu06LiIiURqqzJPjmjoDtC6FSQ7jg31Am1e9EIiIiEYvmEsjngTvMLCu0vh2oC1wK3AGMj308KczG72DOeq/xNaSt32lERESkiFRnSbD9byp89iSUSYMBr0DFk/xOJCIiEpVoGmBjgWbAPaH1bAa8ANwbs1QSsemfgQMGtIBaFfxOIyIiIkU0FtVZElTbPoH3f++tn/Mk1O3sbx4REZEiiLgB5pw7BlxmZvcDPYEawB5gvnNuZZzySQF+OAz//sJbv7qDv1lERESk6FRnSWAd2AVvDPLm/2r/e2hzld+JREREiiSaEWAAhIowFWIB8MqX8OMR6NoAWtf2O42IiIgUl+osCRSXBbOugh+3QL0zofef/U4kIiJSZAU2wMysMbDdOXc0tF4g59ymmCWTAjkH//jcW7/idH+ziIiISPRUZ0ngLfkzrHsL0qvDBf+EMuX8TiQiIlJkhY0AWw+cCSwCNuBNN1UQ3YOwhHy6A77cDbXKQ7+T/U4jIiIiRaA6S4Jr2yewYIy3ft50qFJoj1ZERCTQCmuAXQOszbVeWGEmJeT50OivQa28O0CKiIhIqaM6S4Lp4B548zeQdQw6joTm/f1OJCIiUmwFNsCcc3/LtT497mkkIvsOwZtfeeuD2/ibRURERIpGdZYEknMw62r4YRPU7QJnPeR3IhERkZhIifRAM3vfzE7LZ18LM3s/drGkIC+vgsOZcFZjaFLN7zQiIiJSXKqzJDCWPQZrZ0JaVc37JSIiCSXiBhjQG6iSz77KQK9ip5FCOQcvhO4NdZlGf4mIiCSK3qjOEr/t/Bzm3+qtn/cMVG3qbx4REZEYiqYBBvnPTXEy8GNRApjZO2bmzOy+PNurm9lUM9tlZvvNbLaZtS3KZySSz7+Fr3ZDjfJwTjO/04iIiEgMxbzOKoiZ/cLM5pvZj2b2vZktMbO+ufarFksmxw7Df4ZA5hE4/To45SK/E4mIiMRUgXOAmdnVwNWhpw542sx+yHNYeaANMCfaDzezwUC7MNsNeAPIAIYBe4ExwFwza++c2xLtZyWKl1Z5y4GnavJ7ERGR0izedVYhn3098JfQYxzej6LtgQqh/arFks1Hd8Kuz6Fac+g10e80IiIiMVfYXSCzgMzQuuV5nm038FdgfDQfbGbVgUnASOAfeXb3B7oDfZ1zc0PHL8S7XfitwPBoPitRHD4Gr6/21i9u5W8WERERKba41VkFMbMM4FFgtHPu0Vy7ZuVaVy2WTDbPgyUTwcrAz5+DcpX8TiQiIhJzkdwF8m8AZjYXuNE592WMPns8sMI594KZhWuAbcsuuEJZ9pnZG8AAkrToen8DfHcIWtaC1rX9TiMiIiLFEec6qyDX4DXbnizgGNViyeLQd/D2FYCDrndA/W5+JxIREYmLiOcAc871iVVRZmY9gCuA3+dzSGtgRZjtK4HGZpaUP0u9HLr88eKW/uYQERGR2IplnRWBHsCXwKVmttbMjpnZGjPLXZepFksW798MP2yGup2h251+pxEREYmbwi6BPIGZtQNOBdLz7nPO/T2C15cDngIecc6tzuewGsCGMNv3hJbVyTMZrJldB1wH0Lhx48JilDq7DsDcDVDGYMCpfqcRERGReChunRWh+qHHBOB2YC0wCPiLmZV1zk2mCLUYJH49lnC+/Beseh7KVoCfz4AyqX4nEhERiZuIG2BmVg14C8geF22hZe47FkVSmN2KN6Hr/ZF+diScc08DTwN06tQpv7solVpvfAXHsuDsplC7ot9pREREJJZiWGdFIgWoDFzlnHsltO390NxgY4DJRX3jRK/HEsr+b2DOTd5674lQo4W/eUREROIs4ksggQeAmkBPvKLsV0Bf4HlgHdClsDcws8bAHcD/A9LMrFqo4CPX8zJ4dxqqHuYtaoSWe6PInRDe+MpbDtToLxERkURU7DorCrtDy/fybH8XOMnM6qFaLPG9PwwO7YEm58Lp1/udRkREJO6iaYCdh1ecfRJ6vsU5N885dwUwGxgRwXs0wxvSPwOvcMp+AIwKrbfFm1+idZjXtwI2OedOGHKfyLZ8D0u3Q/mycE4zv9OIiIhIHMSizorUygiPUS2WqL56Gb56EVIrQb8pYFb4a0REREq5aBpg9YD1zrlM4BDe0PlsrwC/jOA9lgN9wjzAa4r1AdYAM4EGZtYr+4VmVgW4MLQvqbwZGv11bjOooKkZREREElEs6qxIvRpanpdn+/l4jbftqBZLXAd3/3TpY8/xUKWJv3lERERKSDST4O/gp2HvG4EzgXmh580jeQPn3He5XpPDvF+dNjrn5oWezwQWAjPMbDTeyLAxeJcEPBxF5oTweqgBdqGmZhAREUlUxa6zovAfYC7wlJnVwrvEchDQD7g6dIxqsUQ19w9w4Fto2BPa3eB3GhERkRITTQNsAd7ErK8DzwF3hyZLPQZcSQx/DXTOZZnZBcAjwBN4l00uBPo45zbH6nNKgzV74IudUKUc9NIPdCIiIomqJOssZ2YDgQeBe/Dm+voSGOKc+0foGNViiWjtm7BqBpQtD/2mgUVzMYiIiEjpFk0D7B68W2aDd9vsmsBvgAp4RdmwooZwzp0w8YBzbg9wTeiRtLInvz+vOaRFc7ZERESkNIlbnRWOc+574PehR37HqBZLJIe+g9mhye673wfVYz2wUEREJNgibqk459YCa0PrR4FbQg+Joze/9pb9dfmjiIhIwlKdJXE3/1b4cRvU6wZnxPKeCiIiIqVDROOezaycme0xs/7xDiQ/+XqPdwlk1TQ4s6HfaURERCQeVGdJ3G39CD6fAimpcN40SCnjdyIREZESF1EDzDl3BG8OikPxjSO5vbPGW/ZrBqmqU0RERBKS6iyJq8yjMDs02X2X26BmK3/ziIiI+CSamS9fAy6OVxA50TtrveX5mqJBREQk0anOkvhY+mfYtQKqnQxdbvc7jYiIiG+imVb9beAxM3sJr0jbDrjcBzjn3o9htqS2+XtY8S1USIUejf1OIyIiInGmOktib996WHiPt372E5Ba3t88IiIiPoqmAfZyaHlR6JHNARZa6kK9GJkVuvyxbwak6+6PIiIiiU51lsSWczDnZjh2EE69FDL6+Z1IRETEV9G0VvqS55dIiZ+3Qw0wXf4oIiKSFFRnSWx9/TKs/w+kVYU+k/xOIyIi4ruIG2DOuXlxzCG5fLsflm6HcmWgT4bfaURERCTeVGdJTB3+HuaO8NZ7PAAV6/qbR0REJAAingTfzNaZWbt89rUxs3Wxi5Xc5qz3fgLu0QgqlfM7jYiIiMSb6iyJqY/vgh+3Qd0ucPr1fqcREREJhGjuApkBpOWzLx1oUuw0AsD7673lOc38zSEiIiIlJgPVWRILu1bAsr+ApcA5T0KKpo4TERGB6BpgkP/cFJ2A74qZRYBDx+DDTd563wxfo4iIiEjJUp0lxeOcd+mjy/RGfp3Uwe9EIiIigVHgHGBmNhIYGXrqgDfM7Eiew8oDNYB/xj5e8lm4BQ4eg9a1oV5lv9OIiIhIvKjOkpj7+hXY9D6k14Du4/xOIyIiEiiFTYK/DpgTWr8SWALszHPMYeALYGpsoyWnOaHLH89u6m8OERERiTvVWRI7Rw/AvD96693vg/I1/c0jIiISMAU2wJxzrwOvA5gZwL3OufUlkCspOffT/F9qgImIiCQ21VkSU4sfhh82Qe12cPp1fqcREREJnMJGgOVwzl0dzyACq3fD1h+gVnk4/SS/04iIiEhJUZ0lxbJvAywe7633fVwT34uIiIQRcQMMwMyaAZcAjfHuSJSbc879NlbBklH25Y99mkKK+ZtFRERESpbqLCmyD26BY4fgtMHQ8Cy/04iIiARSxA0wMxsI/BvvzpHf4s1JkVt+dy6SCGVf/qi7P4qIiCQX1VlSZBtne5Pfp1aEnhP8TiMiIhJY0YwAGwfMA4Y45/JO0CrF9P1hWLYDyhj0aOx3GhERESlhqrMkelmZP0183/UOqNzA3zwiIiIBlhLFsc2AR1SUxcfHmyHTwRn1oEqa32lERESkhKnOkuiteBZ2fQ5VmkDHkX6nERERCbRoGmBfArqfcpzM3+gtezbxN4eIiIj4QnWWROfID/DRnd76WQ9B2bzTxomIiEhu0TTAbgVuD03QKjHkHHywyVvvqcsfRUREkpHqLInO4ofhwDdQrxuc+hu/04iIiAReNHOAjcX7ZXKVmX0N7Mmz3znnesUqWDLZ8B1s+R6qpUPbOn6nERERER+MRXWWROr7zbDkEW+910Qw3T5cRESkMNE0wDKB1fEKksyyR3+d1RjKRDMmT0RERBKF6iyJ3Ed3wLFD0OISaPAzv9OIiIiUChE3wJxzveOYI6l9GJr/6yxd/igiIpKUVGdJxHYsgS+egzLloOdDfqcREREpNTTeyGdHMmHhFm9d83+JiIiISL6cgw9u8dY7DIeqTf3NIyIiUopE1QAzswZm9mczW2Jm682sTWj7H8ysa3wiJrZlO2D/UTilBtSr7HcaERER8YvqLCnUmtdhy3xIrwld7/A7jYiISKkScQPMzFoDnwNDgW1AY6BcaHcTYETM0yWBjzd7y+6N/M0hIiIi/lGdJYXKOgYLxnjrZ94N6dX8zSMiIlLKRDMCbCKwCmgKXATkvt3Mx0C3GOZKGtmXP/5MDTAREZFkpjpLCrZiOuz5Eqo2g3bX+51GRESk1InmLpA9gMHOuR/NrEyefd8AdWMXKzkcPAqfbvcq3G4N/E4jIiIiPlKdJfk7ehAWjvXWu9/nTYAvIiIiUYlmBFhWAftqAQeLmSXpLN0OR7OgdR2omu53GhEREfGR6izJ37LH4cetUKcDnPYbv9OIiIiUStE0wBYBV+ez7xLgo+LHSS7Z83+d2dDfHCIiIuI71VkS3qG9sOhBb/2sh8B0E3cREZGiiOYSyHHAbDN7F/gH4IBzzGwE8CugZxzyJbSPs+f/UgNMREQk2anOkvAWPQSHv4PGfaHJuX6nERERKbUi/gnJOfcBMBBvctZn8Kauegg4CxjonPtvXBImqB+PwP++gTIGXTT/l4iISFLzu84ys3fMzJnZfXm2VzezqWa2y8z2m9lsM2sbzyySyw9bYNlj3vpZD4FZwceLiIhIvqIZAYZz7i3gLTNrDtQBdjvnVsclWYJbtBUyHXSoC5U0j6mIiEjS86vOMrPBQLsw2w14A8gAhgF7gTHAXDNr75zbEu9sSW/hPXDsELQYBHU7+51GRESkVIuqAZbNObcGWBPjLElFlz+KiIhIOCVZZ5lZdWASMBLv0svc+gPdgb7Oubmh4xcC64FbgeElkTFp7f4SVjwDVsa786OIiIgUS8SXQJrZJDN7Lp99z5nZhNjFSnyLtnrLbmqAiYiIJD0f66zxwArn3Ath9vUHtmU3vwCcc/vwRoUNiFMeyfbxXeCyoO21UKOF32lERERKvWhuI9MfeDeffbPw5q2QCOw/Aiu+hRSDM+r5nUZEREQCoMTrLDPrAVwB/D6fQ1oDK8JsXwk0NrNKsc4kId9+Bl+9CGXSoNv/8zuNiIhIQoimAdYA2JTPvi2h/RKBZTu8+b9a19b8XyIiIgKUcJ1lZuWAp4BHCphnrAbevF957Qktq4d53+vMbImZLdm5c2dswiajj+/ylu1uhMoqsUVERGIhmgbYXqB5PvuaAz8WP05yWLzNW3ap728OERERCYySrrNuBcoD98fyTZ1zTzvnOjnnOtWuXTuWb508diyGtTOhbAXo8ie/04iIiCSMaBpgs4E7zeyk3BtDz28H3otlsESWPf9XZ/2gJyIiIp4Sq7PMrDFwB/D/gDQzq2Zm1UK7s5+XwWvKnTDKC29kGIQfHSbF9VHokscOw6DiSQUfKyIiIhGL5i6Q/w9YDHxtZm/y03D8C4BDwJ2xj5d4jmZ6l0ACdNL8XyIiIuIpyTqrGZAOzAizb1To0QFvrq9+YY5pBWxyzmn0f6xtWQAbZkG5ytB5tN9pREREEkrEDTDn3AYz6wzcC5wL1AR2Aa8CdzvnNsYnYmJZuRMOHoNm1aB2Rb/TiIiISBCUcJ21HOgTZvtcvKbYNGANMBO42sx6Oec+ADCzKsCFwD9imEeyfRwa/XXGSChf098sIiIiCSaaEWA45zbg3S1IimhRaP4vXf4oIiIiuZVUneWc+w6Yl3e7mQFsdM7NCz2fCSwEZpjZaLxLHscABjwc75xJZ9P7sHkepFWDjiP9TiMiIpJwopkDTGJgcWj+L02ALyIiIkHmnMvCuwTzPeAJvNFomUAf59xmP7MlHOdgQegq186jIb1awceLiIhI1KIaAWZmvYDBQGO8uSNyc865s2MVLBE5l+sOkBoBJiIiIrn4XWc55yzMtj3ANaGHxMuGd2D7QihfCzoM9zuNiIhIQoq4AWZm1wN/BfYAXwGH8x4Sw1wJae1e2HsI6lSERlX8TiMiIiJBoToriTn3050fO98G5Sr5m0dERCRBRTMC7Ba8CU+vcc4diVOehJZ998eO9cBUxoqIiMhPVGclqzWvwzdLoWJdaH+T32lEREQSVjRzgDUAnlVRVnSfbveWHer6m0NEREQCR3VWMnJZ8PFd3nqX2yG1gr95REREElg0DbClQLN4BUkG2SPAzqjnbw4RERFZBdmaAAAgAElEQVQJHNVZyWj1i7Drc6jcCE6/zu80IiIiCS2aBthw4A9m1jNeYRLZj0dg9W4omwJt6/idRkRERAJGdVayycqEhWO99W53Qtk0X+OIiIgkumjmAHsDqALMNbMDwN48+51zrknMkiWYz76BLAdtakN6VPfeFBERkSSgOivZfPUi7PkSqmRA66v9TiMiIpLwomnFzAFcvIIkumWh+b90+aOIiIiEoTormbgs+GSct971diiT6m8eERGRJBBxA8w5d1UccyS8T0Pzf2kCfBEREclLdVaS+epl2P0FVG4Mra/0O42IiEhSiGYOMCki5zQBvoiIiIiQZ/TXGChTzt88IiIiSSKqBpiZtTWzl8xsp5kdCy3/bWZt4xUwEWzaB3sOQq3y0KiK32lEREQkiFRnJYk1r3l3fqzUUHN/iYiIlKCIG2Bm1hn4L9AHeBOYEFr2BT4xs44RvMfFZvaamW02s4NmttrMHjSzynmOq25mU81sl5ntN7PZpbn4W5p9+WM9MPM3i4iIiARPLOosKQWcg4X3eutd/qQ7P4qIiJSgaCbBfxBYAZztnPshe2OoeTU7tL9fIe8xCtgKjAG2AO2BsUAfM/uZcy7LzAzvTkgZwDC8uyCNwbsrUnvn3JYoMgdC9gT4mv9LRERE8hGLOkuCbu1M2PkZVKoPbX/rdxoREZGkEk0DrBswNHdRBuCc+8HMxgN/i+A9LnTO7cz1fJ6Z7Qm9tjfwPtAf6A70dc7NBTCzhcB64FZgeBSZA+Hzb71lezXAREREJLxY1FkSZLlHf3W+Dcqm+5tHREQkyUQzB1hht+Yu9NbdeZpf2RaHlg1Cy/7AtuzmV+h1+/BGhQ2IIGegHMmEL0J/6jZ1/M0iIiIigVXsOksCbt1b8O2nULEutP2d32lERESSTjQNsP8Ct4eZr6sicBvwSREz9AotV4WWrfEuAchrJdDYzCoV8XN88dVuOJwJTatBVU3zICIiIuHFq86SIHAOPske/XUrpJb3N4+IiEgSiuYSyNuBecBGM3sT2A7UBX4BVOSnRlbEzKwBcC8w2zm3JLS5BrAhzOF7QsvqwI9h3us64DqAxo0bRxslbrIvf2yr0V8iIiKSv5jXWRIgG96BHYuhQh04/Xq/04iIiCSliEeAOecW4c1P8T5wHvBH4HxgLtDVObe4gJefIDSS63XgGFDse0A75552znVyznWqXbt2cd8uZv73jbdsd5K/OURERCS4Yl1nSYA4Bwvv8dY7jYbUCv7mERERSVIFjgAzsxTgl8B659wK59z/gIvzHNMW746Nn0f6oWZWHm9Or2ZArzx3dtyLN8orrxq59pcan4UaYKerASYiIiK5xKvOkoDZOBu2/xfK14L2N/qdRkREJGkVNgJsCPACYS45zOUH4AUzGxzJB5pZKvAS0An4hXMub0G3Em8esLxaAZuccwVlCZRDx2D1bjCgdXAGpYmIiEgwxLzOkoA5bvTXKEit6G8eERGRJFZYA2wo8KxzbkN+B4T2TQOuLOzDQr90Pg/0BQY658JN6DoTaGBmvXK9rgpwYWhfqfHlLjiWBc1rQMVyfqcRERGRgIlpnSUBtHkubPsI0mtA+5v8TiMiIpLUCmuAnQG8G8H7zMYb0VWY/wMGAROB/WbWLdejYeiYmcBCYIaZXWpm54W2GfBwBJ8RGJr/S0RERAoQ6zpLgiZn9NctUK5ywceKiIhIXBXWAKtMZHNu7Q0dW5ifh5Z34DW5cj+uBXDOZQEXAO8BTwCvAplAH+fc5gg+IzD+l30HSDXARERE5ESxrrMkSDZ/AFvmQ3p1aH+z32lERESSXoGT4AO7gCbAgkKOaxw6tkDOuYxIQjnn9gDXhB6lVvYIsNPr+JtDREREAimmdZYETPborzNGQloVf7OIiIhIoSPAFhDZnBNXUXjxllQOHIWv90DZFGilCfBFRETkRKqzEtWWD735v9KqQodhfqcRERERCm+APQqcbWaTzOyEadzNLNXMHsWb1H5SPAKWVl/ugiwHzatDemHj7ERERCQZqc5KVAvv9ZYdRkB6NX+ziIiICFDIJZDOuYVmdgvepPVDzOxdYGNodxPgXKAmcEs+d3RMWl/s9JatdfmjiIiIhKE6K0Ft/Rg2zfYmve/4B7/TiIiISEihY5Occ4+a2afAbcCvgPKhXQeBecBDzrkP45awlFqZ3QDT5Y8iIiKSD9VZCeiT7NFfw70J8EVERCQQIro4zzk3H5hvZilArdDm3c65zLglK+WyR4Bp/i8REREpiOqsBLL9v7BhFqRWgo4j/U4jIiIiuUQ1O5VzLgv4Nk5ZEsaxLFgVuleTGmAiIiISCdVZCSBn7q+boXxNf7OIiIjIcQqbBF+KYN1eOJwJDatA1TS/04iIiIhI3O1YAuv/A6kVoeMtfqcRERGRPNQAiwPN/yUiIiKSZBbe4y3b3QQVahV8rIiIiJQ4NcDi4As1wERERESSx44lsO5NKFsBOo/2O42IiIiEoQZYHGgCfBEREQkqM7vYzF4zs81mdtDMVpvZg2ZWOc9x1c1sqpntMrP9ZjbbzNr6lTvQsuf+av97qKACUEREJIjUAIsx53QJpIiIiATaKCATGAP8HPgrcCPwXuhOlJiZAW8A5wPDgF8DqcBcM2voR+jA+mYprHsjNPprlN9pREREJB9R3QVSCrfjR9h7CKqlQ71KfqcREREROcGFzrmduZ7PM7M9wN+A3sD7QH+gO9DXOTcXwMwWAuuBW4HhJZo4yD4Ozf3V/vdQoY6/WURERCRfGgEWY7lHf5n5m0VEREQkrzzNr2yLQ8sGoWV/YFt28yv0un14o8IGxDdhKaLRXyIiIqWGGmAxtlLzf4mIiEjp0yu0XBVatgZWhDluJdDYzDTOHXKN/rpJo79EREQCTg2wGPtyl7dspbtfi4iISClgZg2Ae4HZzrkloc01gL1hDt8TWlbP572uM7MlZrZk585wA80SyDefhkZ/ldedH0VEREoBNcBibPVub3mqGmAiIiIScKGRXK8Dx4Cri/t+zrmnnXOdnHOdatdO8OHwCzX3l4iISGmiSfBj6NAxWP8dlDFoHvZ3UREREZFgMLPyeHN6NQN6Oee25Nq9l/CjvGrk2p+8vvkU1s7U6C8REZFSRCPAYujrPZDloGl1SFNrUURERALKzFKBl4BOwC+cc5/nOWQl3jxgebUCNjnnfoxzxGDLHv3VTnN/iYiIlBZqgMXQ6tD8X6fV9DeHiIiISH7MLAV4HugLDHTOfRLmsJlAAzPrlet1VYALQ/uSl0Z/iYiIlEoapxRDX2r+LxEREQm+/wMGAfcD+82sW659W0KXQs4EFgIzzGw03iWPYwADHi7hvMGy8F5v2e4mqHiSv1lEREQkYhoBFkMaASYiIiKlwM9Dyzvwmly5H9cCOOeygAuA94AngFeBTKCPc25zSQcOjG+WwdrXNfpLRESkFNIIsBjKGQGmBpiIiIgElHMuI8Lj9gDXhB4C8PHd3lKjv0REREodjQCLkb0H4dv9UCEVGlX1O42IiIiIxNS2hbDuDUitqNFfIiIipZAaYDGSPfqrRQ1IMX+ziIiIiEgMOQcLbvfWz/iDRn+JiIiUQmqAxciXofm/NAG+iIiISILZNAc2z4O0atBplN9pREREpAjUAIuR1aERYJoAX0RERCSB5B791fk2SK/mbx4REREpEjXAYkQjwEREREQS0JrXYcdiqHASnDHM7zQiIiJSRGqAxYBz8JVGgImIiIgklqxM+OgOb73bnd4E+CIiIlIqqQEWA9t+gP1HoWZ5qFnB7zQiIiIiEhNf/gN2fwFVmkDb3/mdRkRERIpBDbAY+HqPtzxFo79EREREEkPmEfj4bm/9zLFQNs3XOCIiIlI8aoDFQHYDrHl1f3OIiIiISIx8PhX2rYcaLaHVUL/TiIiISDGpARYDazQCTERERCRxHN4HH4/11ruPg5QyvsYRERGR4lMDLAZyLoGs4W8OEREREYmBT+6HgzuhQQ845SK/04iIiEgMqAFWTM7lugRSDTARERGR0u27dbBssrfe+89g5m8eERERiQk1wIpp5wH4/jBUSYM6ugOkiIiISOn24W3eBPithkLdzn6nERERkRhRA6yYcl/+qB8IRUREREqxLR/CVy9B2fLQ4wG/04iIiEgMqQFWTLr8UURERCQBuCyYN9Jb73wrVG7obx4RERGJKTXAimmNJsAXERERKf2+mAHfLIVK9aHzaL/TiIiISIypAVZMugOkiIiISCl3dD8suN1b7/EApFb0N4+IiIjEXFm/A5R2a3Z7S10CKSJSPFlZWezatYvvvvuOzMxMv+OIAJCenk7Dhg1JTU31O4rE06Lx8ONWOKmjN/m9iEgpofpJEl2ZMmWoVq0atWrVIiWleGO41AArhr0HYddBqJAK9Sv7nUZEpHTbsmULZkZGRgapqamY7iwiPnPOsXv3brZs2ULTpk39jiPxsmc1LB7vrfd+FEwXSIhI6aH6SRKZc46jR4/yzTffsGXLFho3blys99O/8MWQPf9X8+qQov/OiIgUy/79+2nQoAHlypVT8SaBYGbUrFmTQ4cO+R1F4sU5mH0jZB6BNr+Fhj38TiQiEhXVT5LIzIxy5crRoEED9u/fX+z3UwOsGHQHSBGR2CrusGaRWNP/mUhwq56HzXMhvSb0HO93GhGRIlH9JIkuVn/H9b+UYliz11uqASYiIiJSyhzYCfP+6K33egTK1/Q3j4iIiMSVGmDFsC7UAGtW3d8cIiIiIhKlOTfDwZ3QqDe0vtLvNCIiIhJnaoAVw/pQA+xkNcBERERytGnThrFjx+Y8z8jI4JFHHinwNdOnT6dSpUpxTiYS8tVL8NW/IbUinPcM6FJXEZGk17t3b26++Wa/Y8RMpUqVmD59es5zM+Oll14q8DVjx46lTZs2cU7mHzXAiuhIJmz+HgxoXNXvNCIi4perrroKM8PMKFu2LI0bN+bGG29k7969xx2XkZGBmfHhhx8etz2/QuPIkSPUrl2bSpUqsW/fvrj+GeJt8eLF3HTTTTnPwxVgv/nNb1i3bl2J5nrhhRcwMy644IIS/Vzx2YGdMDv097Hnw1BVd/gUESlpueun1NRUmjVrxqhRo2Iy0XkkjZ5wXnnlFR588MFif35Qbd++nQsvvBCADRs2YGYsWbLkuGNGjRrFBx98UKK5HnzwQcysRJqPaoAV0cZ9kOmgYRVIL+t3GhER8dM555zD9u3b2bBhA1OnTuXNN988ruGTLT09ndtuuy2i93zttddo2rQpZ555Jv/4xz9iHblE1a5dmwoVKhR4TPny5alTp04JJYJ169YxevRozjrrrBL7TAkAlwWzrg5d+tgH2t3gdyIRkaSVXT+tW7eO++67jyeeeILRo0fne/zRo0fjmqdGjRpUrlw5rp/hp7p165KWllbgMZUqVaJmzZKbE/OTTz7h6aef5vTTTy+Rz1MDrIjWa/4vEREJSUtLo27dujRs2JB+/fpxySWX8O67755w3HXXXceyZct45ZVXCn3PadOmMXToUK644gqmTZtWpFxHjhzh9ttvp0mTJqSlpdGsWTMee+yxnP3z58+na9eupKenc9JJJzFy5EiOHDmSs793797cdNNN3H777dSqVYs6deowatQosrKyco759ttvGTBgAOXLl6dJkyY888wzJ+TIfQlkRkYGAIMGDcLMcp6HuwTyqaeeonnz5pQrV47mzZszZcqU4/abGU8//TSDBg2iYsWKNGvWjBkzZhT6vRw9epTBgwdz//3306xZs0KPlwSydBKsewvSq8P508FUCouI+CW7fmrUqBGXXXYZl19+Oa+99hoA8+bNw8z4z3/+Q5cuXShXrhyzZs0CCq4P8qszAN544w06duxIeno6TZs25Y477jih7sk9CikjI4P77ruP66+/nipVqtCwYUMmTJgQ9Z9z37593HjjjdSrV4/09HRatmzJv/71r5z9r7zyCm3btiUtLY1GjRpx//3345yLKseaNWvo3bs36enpnHrqqbz55psn5Mg9Mq5pU2/0c+fOnTEzevfuDZx4ZUJWVhbjxo2jUaNGpKWl0bZtW15//fWc/dkjyV5++WXOPfdcKlSoQKtWrXjvvfci+l6GDBnCM888Q/XqJdNY0dilItIE+CIi8ddksj+fu3FE0V+7bt063nnnHVJTU0/Y16hRI4YNG8aYMWPo378/ZcuG/2d448aNzJs3jxkzZlChQgVuvPFGPvvsM9q1axdVliuvvJIPP/yQyZMn06FDB7Zu3cqGDRsA2Lp1Kz//+c8ZOnQo06dPZ+3atVx77bWkpKQwceLEnPd4/vnnGTFiBB9//DHLly/nsssuo2PHjgwePBjwLmHYuHEjs2fPpkKFCowcOTLnM8JZvHgxderUYcqUKVxwwQWUKVMm7HGvvvoqN998M5MmTaJfv37MmjWLm266ibp16+YM3we49957eeihh3jwwQeZNm0a11xzDT179qRx48b5ZrjjjjvIyMjgyiuvZO7cuVF8o1Kqbf8vfPgnb/286VAl/78jIiKl1kSf5jS8xRV+TCHS09M5fPjwcdtuu+02Jk6cSPPmzalcuXKh9UF+dcasWbMYMmQIkydPpmfPnmzatIkbbriBw4cPFzhP6aRJk7jnnnsYPXo0b7/9NsOHD6dHjx6ceeaZEf2ZnHP84he/YO/evTz77LOceuqpfP311xw4cACApUuXMmjQIO68806GDBnC4sWLcxpdw4YNiyhHVlYWv/rVr6hevToLFy7kwIEDjBgx4oTvMrdFixbRpUsX3nnnHdq1a0e5cuXCHjd58mQmTJjAk08+SadOnZgxYwYXXXQRS5cupX379jnH3XHHHUyYMIEnnniC++67j0svvZSNGzcWOL/rddddx8UXX0yfPn245557Ivo+i0sNsCJam90Aq+ZvDhER8d8777xDpUqVyMzM5NChQwD8+c9/DnvsmDFjmDp1KlOnTuWGG8JffvXss89y7rnnUrt2bQAuuugipkyZwl/+8peIM3399df885//5O233+b8888HoFmzZjmX/D3xxBPUr1+fJ554gpSUFFq2bMlDDz3E9ddfz7hx43IuWWzVqhX33nsvAC1atGDKlCnMmTOHwYMH89VXX/H222+zYMECunfvDsDf/va3AkdVZf+ZqlWrRt26dfM97pFHHmHo0KE5v8S2aNGCpUuXMn78+OMaYEOHDuXyyy8HYNy4cUyePJn58+fnbMvr3Xff5d///jfLly8v/EuUxLH/G3jjEsg6Bmf8AZr39zuRiIjksmjRIp5//nnOOeec47aPHTuWfv365TwvrD7Ir864//77GT16NFdffTUAJ598MuPHj+fyyy9nwoQJWD43Q+nXr1/OZw0bNozHHnuMOXPmRNwAmz17NgsXLmTlypW0bNkS+Gn0FXj1Yq9evXIaQC1atODrr79m/PjxxzXACsoxe/ZsvvjiC9avX5/zA+Cjjz5a4DQP2d9TzZo1C63HRo0axWWXXQZ4PzzOnz+fRx555LhR9yNHjsypzx544AH+/ve/s3z5cnr06BH2fadMmcKaNWsiGrkfS2qAFdH677ylRoCJiMRPcUZilaSePXvy9NNPc/DgQaZMmcLatWsZPnx42GOrV6/OmDFjuOeeexg6dOgJ+7Oysnj22Wd5+OGHc7YNHTqUSy65hEceeYT09PSIMi1btoyUlBT69OkTdv+qVavo1q0bKSk/XQLWo0cPjhw5wpo1a3LmYsg7J0P9+vX59ttvc94jJSWFLl265Oxv0qQJ9evXjyhjQVatWsU111xz3LYePXowc+bM47blzle2bFlq166dky+vnTt3ctVVV/HCCy9QrZp+wUoaRw/Aa/3hh01Qrxv0HO93IhGR+InBSKySkv0D4rFjxzh69CgDBgzg8ccfP+6YTp06Hfc80vogr6VLl7Jo0SLGj//p34CsrCwOHjzIjh07qFevXtjXFVQHRWLZsmXUq1cvp/mV16pVq/jlL3953LYePXpwzz338P3331OlSpVCc6xatYoGDRocN/q9a9eux9V4RfH999+zbdu2nB85c+f7z3/+c9y23Pmy68D8vqfVq1dz++23s2DBgrBXTMSTGmBFpEsgRUQkW4UKFWjevDkAjz32GH369GHcuHGMHTs27PHDhg3j8ccfDztK7N1332XTpk0MGTKEIUOG5GzPzMzk5ZdfPm5bvOT+FTRvYWJmx80Blvf4eMv7WZHky7Zy5Uq2b9/O2WefnbMt+9iyZcuycuVKTj311BgnFl+5LHjnStixCKpkwIDXoEz4yzxERKRkZf+AmJqaSv369cM2QypWrBjRexVWi2RlZXH33XczaNCgE/Zlj4YKJ5o6I9aircdKUkH1WPa+/PItXLiQXbt20bp165xtmZmZzJ8/nyeffJL9+/cXOll/UWnmzyLYdwh2H4TyZaFu/pe0iohIkrr77rsZP34827ZtC7s/PT2dcePGMWHCBHbu3HncvmnTpnHRRRexfPny4x6/+93vopoMv3379mRlZeU7x1XLli355JNPjitOFixYQLly5Tj55JMj+ozTTjuNrKwsFi1alLNt06ZN+f65s6WmppKZmVngMS1btuSjjz46btuCBQto1apVRNnC6dy5M59//vlx32v//v0566yzWL58+XGXJEgCcFnw3g3w1UtQrgpc9BZUPMnvVCIiEpL9A2KTJk0iHgkUSX0Qrs4444wz+PLLL2nevPkJj/zmZI2FDh06sH37dlatWhV2f35/noYNG0Z8R8qWLVuydetWNm/enLNt0aJFBTbIsuf8Kqgeq1KlCvXr1495PTZw4MAT6rFOnTpx6aWXsnz58nznI4uFwI4AM7NGwCTgXMCA2cAfnHObfA0GrAtd/ti0OqT4NMegiIgEV+/evWnVqlXOLb3DGTp0KBMnTuSZZ57JaTjt3LmTmTNn8uKLLx53Bx6A3/72t5x55pmsXbs2ogZVixYtuOSSS7j22muZPHkyZ5xxBlu2bGHDhg0MHTqUm266iUcffZSbbrqJESNGsG7dOv70pz9x880358z/VZhTTz2V888/n+uvv56nn36a8uXL88c//pHy5csX+LqMjAzmzJlDr169SEtLC3vnn9GjRzNo0CA6duxIv379eOedd3j++ecjuoNmfipWrHjC91qtWjWOHTt2wnbxBLkeK1BWJsy6Br74O5RNh/6vQM2iF+siIhIMkdQH4eqMu+66iwsuuIAmTZpwySWXULZsWVasWMGiRYuOm3Yi1s4++2y6du3Kr3/9ayZNmkSLFi1Ys2YN+/fvZ+DAgdxyyy107tyZsWPHctlll7F48WImTpzIAw88EPFnnHPOOZx22mlcccUVTJo0iYMHDzJy5MgCG3t16tShfPnyzJo1i4yMDNLT06lateoJx40ePZq77rqLU045hY4dOzJjxgw+/PBDPv300yJ9H+DVXnmnoqhYsSI1atSIez0WyBFgZlYBeB84DbgSGAqcAsw1s8jGQMbROk2ALyIihbjllluYNm0aGzduDLs/JSWF8ePH50yaD/Dcc8+RlpbGeeedd8LxXbp0oVGjRjmjwMaOHVvocP+///3vXHbZZQwfPpzTTjuNq666in379gHQoEED3n77bZYtW0b79u255pprGDx4cFQFF8D06dNp2rQpffv25cILL+Syyy477pbj4UycOJG5c+fSqFEjOnToEPaYgQMH8vjjjzNp0iRatWrF5MmTeeKJJ46bAF/iK+j1WL4O74M3BnnNr9SKcNHb0OTswl8nIiKBF0l9EK7OOO+883jrrbeYO3cuXbp0oUuXLjz00EMF3jU6EldddVWBdU9KSgpvv/023bt35/LLL6dly5aMGDGCI0eOAN7ItBdffJGXX36ZNm3a8Kc//SnnB8lIpaSk8Oqrr5KVlUXXrl254ooruPPOOwu8jLBs2bI89thjTJ06lfr16zNgwICwxw0fPpzRo0dz66230qZNG1599VVefvnlqO9MHhTmXPAmyTOzEcCfgVOdc2tC25oCXwO3OufC31orpFOnTm7JkiVxyzfhY/jLYhjeBW6J7OYPIiJSiFWrVuU7Qaic6Morr2THjh3MmjXL7ygJr6C/m2a21DnXKezOUi7o9VhYOxbDm5fCvnVQrrLX/GrQvfDXiYiUUqqf/NWrVy9OO+00nnrqKb+jJLxY1GNBvQSyP/BJdrEF4Jxbb2YfAQPwijHfaAJ8ERHxk3OO999/nzlz5vgdRRJboOux4+xZDYsf9kZ9ZR2DOh3ggn9B9VP8TiYiIglq3759rF69uljTM0jJCmoDrDXwepjtK4ETb9tQwnQJpIiI+MnMjpvoVCROgluP7f0a1rwGu7+A3SthxxLAgaXAGSPgrPFQNj53kBIREQGoWrUqO3bs8DuGRCGoDbAawN4w2/cAvo67ynKwPjQJvkaAiYiISAILbD3GrhUw/9afnpcpB62vgk6joXpz32KJiIhIcAW1ARY1M7sOuA4o9kR2BTmaCX88E779ESrrh0URERGRHCVVj3HSGdBhmHdnx5qtoNbpkK6h+SIiIpK/oDbA9hL+l8X8fonEOfc08DR4k67GK1haWbihY7zeXUQkuTnnCr2zoUhJCuLNgkpQYOsxqjSBvo/F7e1FREoT1U+S6GJVj6XE5F1ibyXevBN5tQK+KOEsIiJSAlJTUzl48KDfMUSOc/ToUcqWDervhXGnekxEJOBUP0kyOHjwIKmpqcV+n6A2wGYC3cysWfYGM8sAuof2iYhIgqlTpw5bt27lwIEDyT7qRgIiKyuLb775hqpVq/odxS+qx0REAk71kyQy5xwHDhxg69at1KlTp9jvF9SfNKcANwOvm9mdgAPGAZuBp/wMJiIi8VGlShUAtm3bxtGjR31OI+KpWLEitWrV8juGX1SPiYgEnOonSXSpqamcdNJJOX/XiyOQDTDn3H4z6wtMAm6WKw8AAAsBSURBVJ4DDJgD/ME596Ov4UREJG6qVKkSk3/cRKT4VI+JiJQOqp9EIhPIBhiAc24T8Gu/c4iIiIgkK9VjIiIikiiCOgeYiIiIiIiIiIhITKgBJiIiIiIiIiIiCU0NMBERERERERERSWhqgImIiIiIiIiISEIz55zfGWLOzHYCG+P8MbWAXXH+DCmczkNw6FwEg85DMOg8BEe8z0UT51ztOL5/qaV6LKnoPASDzkNw6FwEg85DcASiHkvIBlhJMLMlzrlOfudIdjoPwaFzEQw6D8Gg8xAcOheJTec3GHQegkHnITh0LoJB5yE4gnIudAmkiIiIiIiIiIgkNDXAREREREREREQkoakBVnRP+x1AAJ2HING5CAadh2DQeQgOnYvEpvMbDDoPwaDzEBw6F8Gg8xAcgTgXmgNMREREREREREQSmkaAiYiIiIiIiIhIQlMDTEREREREREREEpoaYFEws0Zm9pKZ7TOz783sFTNr7HeuRGVmF5vZa2a22cwOmtlqM3vQzCrnOa66mU01s11mtt/MZptZW79yJwMze8fMnJndl2e7zkUJMLNfmNl8M/sx9N+iJWbWN9d+nYc4M7PuZvaumX1rZj+Y2admdk2eY3QeYsjMGprZ42a20MwOhP4blBHmuIi+dzNLN7MJZrY99G/MQjPrWRJ/Fike1WMlS/VYcKke85fqMf+pHit5pb0eUwMsQmZWAXgfOA24EhgKnALMNbOKfmZLYKOATGAM8HPgr8CNwHtmlgJgZga8AZwPDAN+DaTinZeGfoROdGY2GGgXZrvORQkws+uB14GlwK+AQcCLQIXQfp2HODOz04HZeN/r74CLgMXANDO7MXSMzkPsNQcuAfYCH4Y7IMrvfRre+bsLuADYDswys/ZxSS8xoXrMF6rHAkj1mL9Uj/lP9ZhvSnc95pzTI4IHMALvH//mubY1BY4Bf/Q7XyI+gNphtl0BOKBv6PmA0PM+uY6pCuwBHvP7z5BoD6A6sAMYHPre78u1T+ci/t9/BnAQ+EMBx+g8xP88PAAcASrl2b4QWKjzELfvPSXX+rWh7zcjzzERfe94/6fRAVfn2lYWWA3M9PvPqkeBfw9Uj5X8d656LGAP1WO+f/+qxwLwUD3m2/dequsxjQCLXH/gE+fcmuwNzrn1wEd4J1hizDm3M8zmxaFlg9CyP7DNOTc31+v24XWcdV5ibzywwjn3Qph9Ohfxdw2QBTxZwDE6D/FXDq/gOpBn+z5+Glmt8xBjzrmsCA6L9HvvDxwF/pXruGPAP4HzzCwtJqElHlSPlTDVY4GkesxfqseCQfWYD0p7PaYGWORaAyvCbF8JtCrhLMmsV2i5KrQs6Lw0NrNKJZIqCZhZD7xffH+fzyE6F/HXA/gSuNTM1prZMTNbY2a5z4nOQ/xNBwx4zMzqm1k1M/sdcDYwKXSMzoM/Iv3eWwPrnXN5i+aVeAV18/hFlGJSPRYMqsd8onosEFSPBcN0VI8FVWDrMTXAIlcD7zrXvPbgDUOWODOzBsC9wGzn3JLQ5oLOC+jcxISZlQOeAh5xzq3O5zCdi/irjzfXzQTgIaAf8B7wFzMbETpG5yHOnHMrgN7AQGAr3vf9f8ANzrl/hg7TefBHpN97YcfViHEuiR3VYz5TPeYf1WOBoXosAFSPBVpg67GysX5DkXgIdYlfx5vj42qf4ySjW4HywP1+B0lyKUBl4Crn3Cuhbe+H7rwyBpjsU66kYmanAC/j/Tp1A948IAOAJ83skHPueT/ziYjEi+ox36keCwbVYwGgekyKQg2wyO0lfIc4v66lxIiZlce7XrgZ0Ms5tyXX7oLOS/Z+KQbzbi1/B94kh2l5rsVOM7NqwA/oXJSE3Xi/OL6XZ/u7wPlmVg+dh5LwAN58BRc6546Ets0xs5rAZDN7AZ0Hv0T6ve8FmhRw3J4w+yQYVI/5RPWYv1SPBYrqsWBQPRZcga3HdAlk5FbiXaOaVyvgixLOkjTMLBV4CegE/MI593meQwo6L5uccz/GOWIyaAakAzPw/iOV/QDv1uh7gbboXJSElREeo/MQX22B/+UqtrItAmoCddB58Euk3/tKoKmZVQhz3BFgDRJUqsd8oHosEFSPBYfqsWBQPRZcga3H1ACL3Eygm5k1y94QGubaPbRPYszMUoDngb7AQOfcJ2EOmwk0MLNeuV5XBbgQnZdYWQ70CfMArwjrg/cfJ52L+Hs1tDwvz/bzgS3Oue3oPJSEHcDpoblYcusKHML7tUrnwR+Rfu9vAKnAoFzHlQV+A7zrnDtcMnGlCFSPlTDVY4Gheiw4VI8Fg+qx4ApsPWbOuVi/Z0Iys4rAZ3jXFt8JOGAc3vXfp6t7HHtm9le867nvB97Ms3uLc25LqChbADQCRuP9+jUGOB1o55zbXIKRk4qZOeB+59ydoec6F3FmZgbMAdrhXQaxDu8fjGuBq51z03Ue4s/MLgZexLvU4Qm8fxf6492Ra5Jz7o86D/ER+u7Bu8PTDfz/9u4eRK4qDAPw+7lbqEWKxUpQAtqJBCKCCP5gJ4goCoIQUgmaUhC0iKQQLARBQbDxB0khWCiCyEqKqCgKssGgYGEw2PgTZcX4lxR7LO4sLMMqO0vmzs6d54HDzj3cHc49d2He/e65d5IjSc4lOdda+3CSea+qN9P98/JEku+SPJbkniS3ttbW+jkiJiWP9U8e29vksf7JY3uDPDY7c53HWmvaDluSa9M9aO/3dPfYv5Nk/6zHNdSW5Gy6YLtdO7Zlv5Ukr6ar8v+V0QfSrMc/9DY6D8+M9TkX05/3fem+4eandEuDTyd52Hno/TzcneRkug/78+muzB9JsuQ8THXe/+sz4eSk857uQdLPp7uC/E+Sz5PcOetj1Hb0dyCP9Tvf8tgebvLYzOZdHtsDTR6b2bzPbR6zAgwAAACAQfMMMAAAAAAGTQEMAAAAgEFTAAMAAABg0BTAAAAAABg0BTAAAAAABk0BDAAAAIBBUwAD5lZVtR20s6N9X998DQDApSGPAfOiWmuzHgPArlTVLWNdbyf5MsmxLX0XWmunquq6JPtaa6f6Gh8AwNDJY8C8WJ71AAB2q7X22dbtqrqQ5Jfx/tG+Z3obGADAgpDHgHnhFkhgIYwvua+q/aMl+Y9W1bNV9WNVna+q41V1ZVVdX1WrVfVHVX1bVYe3ec8DVfVuVa1X1d9V9UlV3dbrgQEAzAl5DJglBTBg0T2V5Ookh5M8neShJC+nW77/XpL7k5xO8lpV3bD5S1V1MMmnSVaSPJLkgSS/JjlRVTf1eQAAAHNOHgOmzi2QwKI701rbvJq4OrpieCjJodba8SSpqi+S3JvkwSRfj/Z9Lsn3Se5qrV0c7bea5KskR5Pc198hAADMNXkMmDorwIBF9/7Y9jejn6ubHa219SQ/J7kmSarqiiR3JHkryUZVLVfVcpJKciLJ7dMeNADAgMhjwNRZAQYsuvWx7Yv/03/56PVKkqV0VxaPbvemVXVZa23jUg0SAGDA5DFg6hTAACb3W5KNJC8leWO7HYQtAICpkseAiSiAAUyotfZnVX2c5ECSNeEKAKBf8hgwKQUwgN15PMlH6R7U+kqSH5JcleRgkqXW2pOzHBwAwAKQx4Ad8xB8gF1ora0luTndV22/mOSDJC8kuTFdEAMAYIrkMWAS1Vqb9RgAAAAAYGqsAAMAAABg0BTAAAAAABg0BTAAAAAABk0BDAAAAIBBUwADAAAAYNAUwAAAAAAYNAUwAAAAAAZNAQwAAACAQfsXWTXlHtH+VogAAAAASUVORK5CYII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6146" name="Picture 2" descr="C:\Users\legewie\DATA\Teaching\Download (5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02049"/>
            <a:ext cx="5040560" cy="410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feld 15"/>
          <p:cNvSpPr txBox="1"/>
          <p:nvPr/>
        </p:nvSpPr>
        <p:spPr>
          <a:xfrm>
            <a:off x="1447473" y="6023029"/>
            <a:ext cx="60768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Systematic parameter scan for response time t</a:t>
            </a:r>
            <a:r>
              <a:rPr lang="en-US" b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50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 algn="ctr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required to reach 50% of steady state (see notebook for code)</a:t>
            </a:r>
            <a:endParaRPr lang="de-DE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25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107504" y="-129257"/>
            <a:ext cx="8880921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b="1" dirty="0" err="1" smtClean="0">
                <a:solidFill>
                  <a:prstClr val="black"/>
                </a:solidFill>
              </a:rPr>
              <a:t>mRNA</a:t>
            </a:r>
            <a:r>
              <a:rPr lang="de-DE" sz="3600" b="1" dirty="0" smtClean="0">
                <a:solidFill>
                  <a:prstClr val="black"/>
                </a:solidFill>
              </a:rPr>
              <a:t> </a:t>
            </a:r>
            <a:r>
              <a:rPr lang="de-DE" sz="3600" b="1" dirty="0" err="1" smtClean="0">
                <a:solidFill>
                  <a:prstClr val="black"/>
                </a:solidFill>
              </a:rPr>
              <a:t>induction</a:t>
            </a:r>
            <a:r>
              <a:rPr lang="de-DE" sz="3600" b="1" dirty="0" smtClean="0">
                <a:solidFill>
                  <a:prstClr val="black"/>
                </a:solidFill>
              </a:rPr>
              <a:t> upon </a:t>
            </a:r>
            <a:r>
              <a:rPr lang="de-DE" sz="3600" b="1" dirty="0" err="1" smtClean="0">
                <a:solidFill>
                  <a:prstClr val="black"/>
                </a:solidFill>
              </a:rPr>
              <a:t>to</a:t>
            </a:r>
            <a:r>
              <a:rPr lang="de-DE" sz="3600" b="1" dirty="0" smtClean="0">
                <a:solidFill>
                  <a:prstClr val="black"/>
                </a:solidFill>
              </a:rPr>
              <a:t> TNF</a:t>
            </a:r>
            <a:r>
              <a:rPr lang="de-DE" sz="3600" b="1" dirty="0" smtClean="0">
                <a:solidFill>
                  <a:prstClr val="black"/>
                </a:solidFill>
                <a:sym typeface="Symbol"/>
              </a:rPr>
              <a:t></a:t>
            </a:r>
            <a:r>
              <a:rPr lang="de-DE" sz="3600" b="1" dirty="0" smtClean="0">
                <a:solidFill>
                  <a:prstClr val="black"/>
                </a:solidFill>
              </a:rPr>
              <a:t> </a:t>
            </a:r>
            <a:r>
              <a:rPr lang="de-DE" sz="3600" b="1" dirty="0" err="1" smtClean="0">
                <a:solidFill>
                  <a:prstClr val="black"/>
                </a:solidFill>
              </a:rPr>
              <a:t>stimulation</a:t>
            </a:r>
            <a:endParaRPr lang="de-DE" sz="3600" b="1" dirty="0">
              <a:solidFill>
                <a:prstClr val="black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3"/>
          <a:stretch/>
        </p:blipFill>
        <p:spPr bwMode="auto">
          <a:xfrm>
            <a:off x="755576" y="2363054"/>
            <a:ext cx="3240360" cy="358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773899" y="1994322"/>
            <a:ext cx="609465" cy="5309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2502091" y="5679445"/>
            <a:ext cx="609465" cy="2654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t="72491" r="55885" b="22041"/>
          <a:stretch/>
        </p:blipFill>
        <p:spPr bwMode="auto">
          <a:xfrm>
            <a:off x="2343099" y="5720489"/>
            <a:ext cx="859971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t="72491" r="55885" b="22041"/>
          <a:stretch/>
        </p:blipFill>
        <p:spPr bwMode="auto">
          <a:xfrm>
            <a:off x="2495499" y="5891139"/>
            <a:ext cx="859971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t="72491" r="55885" b="22041"/>
          <a:stretch/>
        </p:blipFill>
        <p:spPr bwMode="auto">
          <a:xfrm>
            <a:off x="2647899" y="6080529"/>
            <a:ext cx="859971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t="72491" r="55885" b="22041"/>
          <a:stretch/>
        </p:blipFill>
        <p:spPr bwMode="auto">
          <a:xfrm>
            <a:off x="2811185" y="6263896"/>
            <a:ext cx="859971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647899" y="6411963"/>
            <a:ext cx="13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genes </a:t>
            </a:r>
            <a:endParaRPr lang="de-DE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65631" y="1586203"/>
            <a:ext cx="405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Schematic</a:t>
            </a:r>
            <a:r>
              <a:rPr lang="de-DE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pathway</a:t>
            </a:r>
            <a:r>
              <a:rPr lang="de-DE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representation</a:t>
            </a:r>
            <a:endParaRPr lang="de-DE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411760" y="2036056"/>
            <a:ext cx="712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TNF</a:t>
            </a:r>
            <a:r>
              <a:rPr lang="de-DE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</a:t>
            </a:r>
            <a:endParaRPr lang="de-DE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6" descr="Unfortunately we are unable to provide accessible alternative text for this. If you require assistance to access this image, or to obtain a text description, please contact npg@nature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12" name="AutoShape 8" descr="Unfortunately we are unable to provide accessible alternative text for this. If you require assistance to access this image, or to obtain a text description, please contact npg@nature.c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13" name="AutoShape 10" descr="http://www.nature.com/ni/journal/v10/n3/images/ni.1699-F2.jpg"/>
          <p:cNvSpPr>
            <a:spLocks noChangeAspect="1" noChangeArrowheads="1"/>
          </p:cNvSpPr>
          <p:nvPr/>
        </p:nvSpPr>
        <p:spPr bwMode="auto">
          <a:xfrm>
            <a:off x="155575" y="-3429000"/>
            <a:ext cx="588645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2581" y="6236295"/>
            <a:ext cx="1701107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Hao &amp; Baltimore </a:t>
            </a:r>
          </a:p>
          <a:p>
            <a:r>
              <a:rPr lang="de-DE" sz="10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</a:t>
            </a:r>
            <a:r>
              <a:rPr lang="de-DE" sz="105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Immunology</a:t>
            </a:r>
            <a:r>
              <a:rPr lang="de-DE" sz="10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2009</a:t>
            </a:r>
          </a:p>
          <a:p>
            <a:r>
              <a:rPr lang="en-US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(PMID: 19198593)</a:t>
            </a:r>
            <a:endParaRPr lang="de-DE" sz="10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67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3"/>
          <a:stretch/>
        </p:blipFill>
        <p:spPr bwMode="auto">
          <a:xfrm>
            <a:off x="755576" y="2363054"/>
            <a:ext cx="3240360" cy="358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773899" y="1994322"/>
            <a:ext cx="609465" cy="5309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2502091" y="5679445"/>
            <a:ext cx="609465" cy="2654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t="72491" r="55885" b="22041"/>
          <a:stretch/>
        </p:blipFill>
        <p:spPr bwMode="auto">
          <a:xfrm>
            <a:off x="2343099" y="5720489"/>
            <a:ext cx="859971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t="72491" r="55885" b="22041"/>
          <a:stretch/>
        </p:blipFill>
        <p:spPr bwMode="auto">
          <a:xfrm>
            <a:off x="2495499" y="5891139"/>
            <a:ext cx="859971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t="72491" r="55885" b="22041"/>
          <a:stretch/>
        </p:blipFill>
        <p:spPr bwMode="auto">
          <a:xfrm>
            <a:off x="2647899" y="6080529"/>
            <a:ext cx="859971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t="72491" r="55885" b="22041"/>
          <a:stretch/>
        </p:blipFill>
        <p:spPr bwMode="auto">
          <a:xfrm>
            <a:off x="2811185" y="6263896"/>
            <a:ext cx="859971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647899" y="6411963"/>
            <a:ext cx="13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genes </a:t>
            </a:r>
            <a:endParaRPr lang="de-DE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65631" y="1586203"/>
            <a:ext cx="405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Schematic</a:t>
            </a:r>
            <a:r>
              <a:rPr lang="de-DE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pathway</a:t>
            </a:r>
            <a:r>
              <a:rPr lang="de-DE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representation</a:t>
            </a:r>
            <a:endParaRPr lang="de-DE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021188" y="1597089"/>
            <a:ext cx="401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Quantitative </a:t>
            </a:r>
            <a:r>
              <a:rPr lang="de-DE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transcriptome</a:t>
            </a:r>
            <a:r>
              <a:rPr lang="de-DE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profiles</a:t>
            </a:r>
            <a:endParaRPr lang="de-DE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411760" y="2036056"/>
            <a:ext cx="712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TNF</a:t>
            </a:r>
            <a:r>
              <a:rPr lang="de-DE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</a:t>
            </a:r>
            <a:endParaRPr lang="de-DE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5461073" y="2513592"/>
            <a:ext cx="3292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Dynamics </a:t>
            </a:r>
            <a:r>
              <a:rPr lang="de-DE" sz="1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de-DE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</a:t>
            </a:r>
            <a:r>
              <a:rPr lang="de-DE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expression</a:t>
            </a:r>
            <a:endParaRPr lang="de-DE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6" descr="Unfortunately we are unable to provide accessible alternative text for this. If you require assistance to access this image, or to obtain a text description, please contact npg@nature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12" name="AutoShape 8" descr="Unfortunately we are unable to provide accessible alternative text for this. If you require assistance to access this image, or to obtain a text description, please contact npg@nature.c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13" name="AutoShape 10" descr="http://www.nature.com/ni/journal/v10/n3/images/ni.1699-F2.jpg"/>
          <p:cNvSpPr>
            <a:spLocks noChangeAspect="1" noChangeArrowheads="1"/>
          </p:cNvSpPr>
          <p:nvPr/>
        </p:nvSpPr>
        <p:spPr bwMode="auto">
          <a:xfrm>
            <a:off x="155575" y="-3429000"/>
            <a:ext cx="588645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prstClr val="black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89"/>
          <a:stretch/>
        </p:blipFill>
        <p:spPr>
          <a:xfrm>
            <a:off x="5156323" y="2859966"/>
            <a:ext cx="3748777" cy="3459000"/>
          </a:xfrm>
          <a:prstGeom prst="rect">
            <a:avLst/>
          </a:prstGeom>
        </p:spPr>
      </p:pic>
      <p:sp>
        <p:nvSpPr>
          <p:cNvPr id="20" name="Rechteck 19"/>
          <p:cNvSpPr/>
          <p:nvPr/>
        </p:nvSpPr>
        <p:spPr>
          <a:xfrm>
            <a:off x="5156323" y="2822843"/>
            <a:ext cx="270892" cy="1924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5937710" y="6479920"/>
            <a:ext cx="236795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DE" sz="10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enes </a:t>
            </a:r>
            <a:r>
              <a:rPr lang="de-DE" sz="105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decompose</a:t>
            </a:r>
            <a:r>
              <a:rPr lang="de-DE" sz="10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5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de-DE" sz="10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5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de-DE" sz="10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5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groups</a:t>
            </a:r>
            <a:endParaRPr lang="de-DE" sz="10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feil nach rechts 13"/>
          <p:cNvSpPr/>
          <p:nvPr/>
        </p:nvSpPr>
        <p:spPr>
          <a:xfrm rot="16200000">
            <a:off x="7107261" y="6371908"/>
            <a:ext cx="129035" cy="108012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2" name="Pfeil nach rechts 21"/>
          <p:cNvSpPr/>
          <p:nvPr/>
        </p:nvSpPr>
        <p:spPr>
          <a:xfrm rot="16200000">
            <a:off x="8449921" y="6361397"/>
            <a:ext cx="129035" cy="108012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4" name="Pfeil nach rechts 23"/>
          <p:cNvSpPr/>
          <p:nvPr/>
        </p:nvSpPr>
        <p:spPr>
          <a:xfrm rot="16200000">
            <a:off x="5873193" y="6361397"/>
            <a:ext cx="129035" cy="108012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62581" y="6236295"/>
            <a:ext cx="1701107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Hao &amp; Baltimore </a:t>
            </a:r>
          </a:p>
          <a:p>
            <a:r>
              <a:rPr lang="de-DE" sz="10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</a:t>
            </a:r>
            <a:r>
              <a:rPr lang="de-DE" sz="105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Immunology</a:t>
            </a:r>
            <a:r>
              <a:rPr lang="de-DE" sz="10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2009</a:t>
            </a:r>
          </a:p>
          <a:p>
            <a:r>
              <a:rPr lang="en-US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(PMID: 19198593)</a:t>
            </a:r>
            <a:endParaRPr lang="de-DE" sz="10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itel 1"/>
          <p:cNvSpPr txBox="1">
            <a:spLocks/>
          </p:cNvSpPr>
          <p:nvPr/>
        </p:nvSpPr>
        <p:spPr>
          <a:xfrm>
            <a:off x="107504" y="-129257"/>
            <a:ext cx="8880921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b="1" dirty="0" err="1" smtClean="0">
                <a:solidFill>
                  <a:prstClr val="black"/>
                </a:solidFill>
              </a:rPr>
              <a:t>mRNA</a:t>
            </a:r>
            <a:r>
              <a:rPr lang="de-DE" sz="3600" b="1" dirty="0" smtClean="0">
                <a:solidFill>
                  <a:prstClr val="black"/>
                </a:solidFill>
              </a:rPr>
              <a:t> </a:t>
            </a:r>
            <a:r>
              <a:rPr lang="de-DE" sz="3600" b="1" dirty="0" err="1" smtClean="0">
                <a:solidFill>
                  <a:prstClr val="black"/>
                </a:solidFill>
              </a:rPr>
              <a:t>induction</a:t>
            </a:r>
            <a:r>
              <a:rPr lang="de-DE" sz="3600" b="1" dirty="0" smtClean="0">
                <a:solidFill>
                  <a:prstClr val="black"/>
                </a:solidFill>
              </a:rPr>
              <a:t> upon </a:t>
            </a:r>
            <a:r>
              <a:rPr lang="de-DE" sz="3600" b="1" dirty="0" err="1" smtClean="0">
                <a:solidFill>
                  <a:prstClr val="black"/>
                </a:solidFill>
              </a:rPr>
              <a:t>to</a:t>
            </a:r>
            <a:r>
              <a:rPr lang="de-DE" sz="3600" b="1" dirty="0" smtClean="0">
                <a:solidFill>
                  <a:prstClr val="black"/>
                </a:solidFill>
              </a:rPr>
              <a:t> TNF</a:t>
            </a:r>
            <a:r>
              <a:rPr lang="de-DE" sz="3600" b="1" dirty="0" smtClean="0">
                <a:solidFill>
                  <a:prstClr val="black"/>
                </a:solidFill>
                <a:sym typeface="Symbol"/>
              </a:rPr>
              <a:t></a:t>
            </a:r>
            <a:r>
              <a:rPr lang="de-DE" sz="3600" b="1" dirty="0" smtClean="0">
                <a:solidFill>
                  <a:prstClr val="black"/>
                </a:solidFill>
              </a:rPr>
              <a:t> </a:t>
            </a:r>
            <a:r>
              <a:rPr lang="de-DE" sz="3600" b="1" dirty="0" err="1" smtClean="0">
                <a:solidFill>
                  <a:prstClr val="black"/>
                </a:solidFill>
              </a:rPr>
              <a:t>stimulation</a:t>
            </a:r>
            <a:endParaRPr lang="de-DE" sz="3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70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3"/>
          <a:stretch/>
        </p:blipFill>
        <p:spPr bwMode="auto">
          <a:xfrm>
            <a:off x="755576" y="2363054"/>
            <a:ext cx="3240360" cy="358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773899" y="1994322"/>
            <a:ext cx="609465" cy="5309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2502091" y="5679445"/>
            <a:ext cx="609465" cy="2654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t="72491" r="55885" b="22041"/>
          <a:stretch/>
        </p:blipFill>
        <p:spPr bwMode="auto">
          <a:xfrm>
            <a:off x="2343099" y="5720489"/>
            <a:ext cx="859971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t="72491" r="55885" b="22041"/>
          <a:stretch/>
        </p:blipFill>
        <p:spPr bwMode="auto">
          <a:xfrm>
            <a:off x="2495499" y="5891139"/>
            <a:ext cx="859971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t="72491" r="55885" b="22041"/>
          <a:stretch/>
        </p:blipFill>
        <p:spPr bwMode="auto">
          <a:xfrm>
            <a:off x="2647899" y="6080529"/>
            <a:ext cx="859971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t="72491" r="55885" b="22041"/>
          <a:stretch/>
        </p:blipFill>
        <p:spPr bwMode="auto">
          <a:xfrm>
            <a:off x="2811185" y="6263896"/>
            <a:ext cx="859971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647899" y="6411963"/>
            <a:ext cx="13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genes </a:t>
            </a:r>
            <a:endParaRPr lang="de-DE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65631" y="1586203"/>
            <a:ext cx="405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Schematic</a:t>
            </a:r>
            <a:r>
              <a:rPr lang="de-DE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pathway</a:t>
            </a:r>
            <a:r>
              <a:rPr lang="de-DE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representation</a:t>
            </a:r>
            <a:endParaRPr lang="de-DE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021188" y="1597089"/>
            <a:ext cx="401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Quantitative </a:t>
            </a:r>
            <a:r>
              <a:rPr lang="de-DE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transcriptome</a:t>
            </a:r>
            <a:r>
              <a:rPr lang="de-DE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profiles</a:t>
            </a:r>
            <a:endParaRPr lang="de-DE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411760" y="2036056"/>
            <a:ext cx="712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TNF</a:t>
            </a:r>
            <a:r>
              <a:rPr lang="de-DE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</a:t>
            </a:r>
            <a:endParaRPr lang="de-DE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5762389" y="2513592"/>
            <a:ext cx="2914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</a:t>
            </a:r>
            <a:r>
              <a:rPr lang="de-DE" sz="1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</a:t>
            </a:r>
            <a:r>
              <a:rPr lang="de-DE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expression</a:t>
            </a:r>
            <a:r>
              <a:rPr lang="de-DE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clusters</a:t>
            </a:r>
            <a:endParaRPr lang="de-DE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6" descr="Unfortunately we are unable to provide accessible alternative text for this. If you require assistance to access this image, or to obtain a text description, please contact npg@nature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12" name="AutoShape 8" descr="Unfortunately we are unable to provide accessible alternative text for this. If you require assistance to access this image, or to obtain a text description, please contact npg@nature.c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13" name="AutoShape 10" descr="http://www.nature.com/ni/journal/v10/n3/images/ni.1699-F2.jpg"/>
          <p:cNvSpPr>
            <a:spLocks noChangeAspect="1" noChangeArrowheads="1"/>
          </p:cNvSpPr>
          <p:nvPr/>
        </p:nvSpPr>
        <p:spPr bwMode="auto">
          <a:xfrm>
            <a:off x="155575" y="-3429000"/>
            <a:ext cx="588645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5156323" y="2822843"/>
            <a:ext cx="270892" cy="1924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2"/>
          <a:stretch/>
        </p:blipFill>
        <p:spPr>
          <a:xfrm>
            <a:off x="5538683" y="2852936"/>
            <a:ext cx="2975755" cy="2376272"/>
          </a:xfrm>
          <a:prstGeom prst="rect">
            <a:avLst/>
          </a:prstGeom>
          <a:ln>
            <a:noFill/>
          </a:ln>
        </p:spPr>
      </p:pic>
      <p:sp>
        <p:nvSpPr>
          <p:cNvPr id="27" name="Rechteck 26"/>
          <p:cNvSpPr/>
          <p:nvPr/>
        </p:nvSpPr>
        <p:spPr>
          <a:xfrm>
            <a:off x="5569013" y="2886497"/>
            <a:ext cx="418719" cy="294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62581" y="6236295"/>
            <a:ext cx="1701107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Hao &amp; Baltimore </a:t>
            </a:r>
          </a:p>
          <a:p>
            <a:r>
              <a:rPr lang="de-DE" sz="10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</a:t>
            </a:r>
            <a:r>
              <a:rPr lang="de-DE" sz="105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Immunology</a:t>
            </a:r>
            <a:r>
              <a:rPr lang="de-DE" sz="10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2009</a:t>
            </a:r>
          </a:p>
          <a:p>
            <a:r>
              <a:rPr lang="en-US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(PMID: 19198593)</a:t>
            </a:r>
            <a:endParaRPr lang="de-DE" sz="10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el 1"/>
          <p:cNvSpPr txBox="1">
            <a:spLocks/>
          </p:cNvSpPr>
          <p:nvPr/>
        </p:nvSpPr>
        <p:spPr>
          <a:xfrm>
            <a:off x="107504" y="-27384"/>
            <a:ext cx="8880921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b="1" dirty="0" smtClean="0">
                <a:solidFill>
                  <a:prstClr val="black"/>
                </a:solidFill>
              </a:rPr>
              <a:t>TNF</a:t>
            </a:r>
            <a:r>
              <a:rPr lang="de-DE" sz="3600" b="1" dirty="0" smtClean="0">
                <a:solidFill>
                  <a:prstClr val="black"/>
                </a:solidFill>
                <a:sym typeface="Symbol"/>
              </a:rPr>
              <a:t></a:t>
            </a:r>
            <a:r>
              <a:rPr lang="de-DE" sz="3600" b="1" dirty="0" smtClean="0">
                <a:solidFill>
                  <a:prstClr val="black"/>
                </a:solidFill>
              </a:rPr>
              <a:t> </a:t>
            </a:r>
            <a:r>
              <a:rPr lang="de-DE" sz="3600" b="1" dirty="0" err="1" smtClean="0">
                <a:solidFill>
                  <a:prstClr val="black"/>
                </a:solidFill>
              </a:rPr>
              <a:t>stimulation</a:t>
            </a:r>
            <a:r>
              <a:rPr lang="de-DE" sz="3600" b="1" dirty="0" smtClean="0">
                <a:solidFill>
                  <a:prstClr val="black"/>
                </a:solidFill>
              </a:rPr>
              <a:t> </a:t>
            </a:r>
            <a:r>
              <a:rPr lang="de-DE" sz="3600" b="1" dirty="0" err="1" smtClean="0">
                <a:solidFill>
                  <a:prstClr val="black"/>
                </a:solidFill>
              </a:rPr>
              <a:t>induces</a:t>
            </a:r>
            <a:r>
              <a:rPr lang="de-DE" sz="3600" b="1" dirty="0" smtClean="0">
                <a:solidFill>
                  <a:prstClr val="black"/>
                </a:solidFill>
              </a:rPr>
              <a:t> </a:t>
            </a:r>
            <a:r>
              <a:rPr lang="de-DE" sz="3600" b="1" dirty="0" err="1" smtClean="0">
                <a:solidFill>
                  <a:prstClr val="black"/>
                </a:solidFill>
              </a:rPr>
              <a:t>three</a:t>
            </a:r>
            <a:r>
              <a:rPr lang="de-DE" sz="3600" b="1" dirty="0" smtClean="0">
                <a:solidFill>
                  <a:prstClr val="black"/>
                </a:solidFill>
              </a:rPr>
              <a:t> </a:t>
            </a:r>
            <a:r>
              <a:rPr lang="de-DE" sz="3600" b="1" dirty="0" err="1" smtClean="0">
                <a:solidFill>
                  <a:prstClr val="black"/>
                </a:solidFill>
              </a:rPr>
              <a:t>temporally</a:t>
            </a:r>
            <a:r>
              <a:rPr lang="de-DE" sz="3600" b="1" dirty="0" smtClean="0">
                <a:solidFill>
                  <a:prstClr val="black"/>
                </a:solidFill>
              </a:rPr>
              <a:t> </a:t>
            </a:r>
            <a:r>
              <a:rPr lang="de-DE" sz="3600" b="1" dirty="0" err="1" smtClean="0">
                <a:solidFill>
                  <a:prstClr val="black"/>
                </a:solidFill>
              </a:rPr>
              <a:t>ordered</a:t>
            </a:r>
            <a:r>
              <a:rPr lang="de-DE" sz="3600" b="1" dirty="0" smtClean="0">
                <a:solidFill>
                  <a:prstClr val="black"/>
                </a:solidFill>
              </a:rPr>
              <a:t> </a:t>
            </a:r>
            <a:r>
              <a:rPr lang="de-DE" sz="3600" b="1" dirty="0" err="1" smtClean="0">
                <a:solidFill>
                  <a:prstClr val="black"/>
                </a:solidFill>
              </a:rPr>
              <a:t>gene</a:t>
            </a:r>
            <a:r>
              <a:rPr lang="de-DE" sz="3600" b="1" dirty="0" smtClean="0">
                <a:solidFill>
                  <a:prstClr val="black"/>
                </a:solidFill>
              </a:rPr>
              <a:t> </a:t>
            </a:r>
            <a:r>
              <a:rPr lang="de-DE" sz="3600" b="1" dirty="0" err="1" smtClean="0">
                <a:solidFill>
                  <a:prstClr val="black"/>
                </a:solidFill>
              </a:rPr>
              <a:t>expression</a:t>
            </a:r>
            <a:r>
              <a:rPr lang="de-DE" sz="3600" b="1" dirty="0" smtClean="0">
                <a:solidFill>
                  <a:prstClr val="black"/>
                </a:solidFill>
              </a:rPr>
              <a:t> </a:t>
            </a:r>
            <a:r>
              <a:rPr lang="de-DE" sz="3600" b="1" dirty="0" err="1" smtClean="0">
                <a:solidFill>
                  <a:prstClr val="black"/>
                </a:solidFill>
              </a:rPr>
              <a:t>clusters</a:t>
            </a:r>
            <a:endParaRPr lang="de-DE" sz="3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42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Unfortunately we are unable to provide accessible alternative text for this. If you require assistance to access this image, or to obtain a text description, please contact npg@nature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12" name="AutoShape 8" descr="Unfortunately we are unable to provide accessible alternative text for this. If you require assistance to access this image, or to obtain a text description, please contact npg@nature.c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prstClr val="black"/>
              </a:solidFill>
            </a:endParaRPr>
          </a:p>
        </p:txBody>
      </p:sp>
      <p:cxnSp>
        <p:nvCxnSpPr>
          <p:cNvPr id="36" name="Gerade Verbindung mit Pfeil 35"/>
          <p:cNvCxnSpPr/>
          <p:nvPr/>
        </p:nvCxnSpPr>
        <p:spPr>
          <a:xfrm>
            <a:off x="1469317" y="2640752"/>
            <a:ext cx="689656" cy="2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el 1"/>
          <p:cNvSpPr txBox="1">
            <a:spLocks/>
          </p:cNvSpPr>
          <p:nvPr/>
        </p:nvSpPr>
        <p:spPr>
          <a:xfrm>
            <a:off x="-464363" y="2054121"/>
            <a:ext cx="6203340" cy="1173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 err="1" smtClean="0">
                <a:solidFill>
                  <a:prstClr val="black"/>
                </a:solidFill>
              </a:rPr>
              <a:t>mRNA</a:t>
            </a:r>
            <a:endParaRPr lang="de-DE" sz="2000" dirty="0">
              <a:solidFill>
                <a:prstClr val="black"/>
              </a:solidFill>
            </a:endParaRPr>
          </a:p>
        </p:txBody>
      </p:sp>
      <p:cxnSp>
        <p:nvCxnSpPr>
          <p:cNvPr id="38" name="Gerade Verbindung mit Pfeil 37"/>
          <p:cNvCxnSpPr/>
          <p:nvPr/>
        </p:nvCxnSpPr>
        <p:spPr>
          <a:xfrm>
            <a:off x="3069718" y="2637458"/>
            <a:ext cx="689656" cy="2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el 1"/>
          <p:cNvSpPr txBox="1">
            <a:spLocks/>
          </p:cNvSpPr>
          <p:nvPr/>
        </p:nvSpPr>
        <p:spPr>
          <a:xfrm>
            <a:off x="-1289468" y="1437078"/>
            <a:ext cx="6203340" cy="1173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 smtClean="0">
                <a:solidFill>
                  <a:prstClr val="black"/>
                </a:solidFill>
              </a:rPr>
              <a:t>NF-kB</a:t>
            </a:r>
            <a:endParaRPr lang="de-DE" sz="2000" dirty="0">
              <a:solidFill>
                <a:prstClr val="black"/>
              </a:solidFill>
            </a:endParaRPr>
          </a:p>
        </p:txBody>
      </p:sp>
      <p:cxnSp>
        <p:nvCxnSpPr>
          <p:cNvPr id="40" name="Gerade Verbindung mit Pfeil 39"/>
          <p:cNvCxnSpPr/>
          <p:nvPr/>
        </p:nvCxnSpPr>
        <p:spPr>
          <a:xfrm>
            <a:off x="1812202" y="2183034"/>
            <a:ext cx="1941" cy="432773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itel 1"/>
          <p:cNvSpPr txBox="1">
            <a:spLocks/>
          </p:cNvSpPr>
          <p:nvPr/>
        </p:nvSpPr>
        <p:spPr>
          <a:xfrm>
            <a:off x="-1275168" y="2297976"/>
            <a:ext cx="6203340" cy="1173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dirty="0" err="1" smtClean="0">
                <a:solidFill>
                  <a:prstClr val="black"/>
                </a:solidFill>
              </a:rPr>
              <a:t>v</a:t>
            </a:r>
            <a:r>
              <a:rPr lang="de-DE" sz="1600" baseline="-25000" dirty="0" err="1" smtClean="0">
                <a:solidFill>
                  <a:prstClr val="black"/>
                </a:solidFill>
              </a:rPr>
              <a:t>syn</a:t>
            </a:r>
            <a:endParaRPr lang="de-DE" sz="1600" baseline="-25000" dirty="0">
              <a:solidFill>
                <a:prstClr val="black"/>
              </a:solidFill>
            </a:endParaRPr>
          </a:p>
        </p:txBody>
      </p:sp>
      <p:sp>
        <p:nvSpPr>
          <p:cNvPr id="42" name="Titel 1"/>
          <p:cNvSpPr txBox="1">
            <a:spLocks/>
          </p:cNvSpPr>
          <p:nvPr/>
        </p:nvSpPr>
        <p:spPr>
          <a:xfrm>
            <a:off x="312876" y="2297975"/>
            <a:ext cx="6203340" cy="1173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dirty="0" err="1" smtClean="0">
                <a:solidFill>
                  <a:prstClr val="black"/>
                </a:solidFill>
              </a:rPr>
              <a:t>k</a:t>
            </a:r>
            <a:r>
              <a:rPr lang="de-DE" sz="1600" baseline="-25000" dirty="0" err="1" smtClean="0">
                <a:solidFill>
                  <a:prstClr val="black"/>
                </a:solidFill>
              </a:rPr>
              <a:t>deg</a:t>
            </a:r>
            <a:endParaRPr lang="de-DE" sz="1600" baseline="-250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feld 42"/>
              <p:cNvSpPr txBox="1"/>
              <p:nvPr/>
            </p:nvSpPr>
            <p:spPr>
              <a:xfrm>
                <a:off x="1357084" y="3759271"/>
                <a:ext cx="4127412" cy="5617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de-DE" sz="1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a:rPr lang="de-DE" sz="1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𝑚𝑅𝑁𝐴</m:t>
                          </m:r>
                          <m:r>
                            <a:rPr lang="de-DE" sz="1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]</m:t>
                          </m:r>
                        </m:num>
                        <m:den>
                          <m:r>
                            <a:rPr lang="de-DE" sz="1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de-DE" sz="1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de-DE" sz="1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𝑠𝑦𝑛</m:t>
                          </m:r>
                        </m:sub>
                      </m:sSub>
                      <m:r>
                        <a:rPr lang="de-DE" sz="1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[</m:t>
                      </m:r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𝑁𝐹𝑘𝐵</m:t>
                      </m:r>
                      <m:r>
                        <a:rPr lang="en-US" sz="1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]−</m:t>
                      </m:r>
                      <m:sSub>
                        <m:sSubPr>
                          <m:ctrlPr>
                            <a:rPr lang="de-DE" sz="1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de-DE" sz="1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𝑑𝑒𝑔</m:t>
                          </m:r>
                        </m:sub>
                      </m:sSub>
                      <m:r>
                        <a:rPr lang="de-DE" sz="1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[</m:t>
                      </m:r>
                      <m:r>
                        <a:rPr lang="de-DE" sz="1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𝑚𝑅𝑁𝐴</m:t>
                      </m:r>
                      <m:r>
                        <a:rPr lang="de-DE" sz="1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de-DE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3" name="Textfeld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084" y="3759271"/>
                <a:ext cx="4127412" cy="56175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feld 46"/>
              <p:cNvSpPr txBox="1"/>
              <p:nvPr/>
            </p:nvSpPr>
            <p:spPr>
              <a:xfrm>
                <a:off x="1469317" y="5191433"/>
                <a:ext cx="3764620" cy="524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dirty="0" smtClean="0">
                    <a:solidFill>
                      <a:prstClr val="black"/>
                    </a:solidFill>
                  </a:rPr>
                  <a:t>[</a:t>
                </a:r>
                <a:r>
                  <a:rPr lang="de-DE" sz="1600" dirty="0" err="1" smtClean="0">
                    <a:solidFill>
                      <a:prstClr val="black"/>
                    </a:solidFill>
                  </a:rPr>
                  <a:t>mRNA</a:t>
                </a:r>
                <a:r>
                  <a:rPr lang="de-DE" sz="1600" dirty="0" smtClean="0">
                    <a:solidFill>
                      <a:prstClr val="black"/>
                    </a:solidFill>
                  </a:rPr>
                  <a:t>](t)</a:t>
                </a:r>
                <a14:m>
                  <m:oMath xmlns:m="http://schemas.openxmlformats.org/officeDocument/2006/math">
                    <m:r>
                      <a:rPr lang="de-DE" sz="160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sz="1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1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de-DE" sz="1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𝑠𝑦𝑛</m:t>
                            </m:r>
                          </m:sub>
                        </m:sSub>
                        <m:sSub>
                          <m:sSubPr>
                            <m:ctrlPr>
                              <a:rPr lang="de-DE" sz="16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[</m:t>
                            </m:r>
                            <m:r>
                              <a:rPr lang="en-US" sz="1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𝑁𝐹𝑘𝐵</m:t>
                            </m:r>
                            <m:r>
                              <a:rPr lang="en-US" sz="1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]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sz="1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𝑑𝑒𝑔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de-DE" sz="1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𝑑𝑒𝑔</m:t>
                                </m:r>
                              </m:sub>
                            </m:sSub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𝑁</m:t>
                                </m:r>
                              </m:sub>
                            </m:sSub>
                            <m:r>
                              <a:rPr lang="en-US" sz="1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</m:e>
                    </m:d>
                  </m:oMath>
                </a14:m>
                <a:endParaRPr lang="de-DE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7" name="Textfeld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317" y="5191433"/>
                <a:ext cx="3764620" cy="524503"/>
              </a:xfrm>
              <a:prstGeom prst="rect">
                <a:avLst/>
              </a:prstGeom>
              <a:blipFill rotWithShape="1">
                <a:blip r:embed="rId3"/>
                <a:stretch>
                  <a:fillRect l="-809" b="-116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5" b="9808"/>
          <a:stretch/>
        </p:blipFill>
        <p:spPr bwMode="auto">
          <a:xfrm>
            <a:off x="7099966" y="4576853"/>
            <a:ext cx="1486032" cy="1448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7" b="9876"/>
          <a:stretch/>
        </p:blipFill>
        <p:spPr bwMode="auto">
          <a:xfrm>
            <a:off x="4740809" y="1730105"/>
            <a:ext cx="1487374" cy="1444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Titel 1"/>
          <p:cNvSpPr txBox="1">
            <a:spLocks/>
          </p:cNvSpPr>
          <p:nvPr/>
        </p:nvSpPr>
        <p:spPr>
          <a:xfrm>
            <a:off x="4682451" y="1377722"/>
            <a:ext cx="1445043" cy="586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 smtClean="0">
                <a:solidFill>
                  <a:prstClr val="black"/>
                </a:solidFill>
              </a:rPr>
              <a:t>NF-kB</a:t>
            </a:r>
            <a:endParaRPr lang="de-DE" sz="2000" dirty="0">
              <a:solidFill>
                <a:prstClr val="black"/>
              </a:solidFill>
            </a:endParaRPr>
          </a:p>
        </p:txBody>
      </p:sp>
      <p:sp>
        <p:nvSpPr>
          <p:cNvPr id="50" name="Titel 1"/>
          <p:cNvSpPr txBox="1">
            <a:spLocks/>
          </p:cNvSpPr>
          <p:nvPr/>
        </p:nvSpPr>
        <p:spPr>
          <a:xfrm>
            <a:off x="7046729" y="4224469"/>
            <a:ext cx="1445043" cy="586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prstClr val="black"/>
                </a:solidFill>
              </a:rPr>
              <a:t>mRNA</a:t>
            </a:r>
            <a:endParaRPr lang="de-DE" sz="2000" dirty="0">
              <a:solidFill>
                <a:prstClr val="black"/>
              </a:solidFill>
            </a:endParaRPr>
          </a:p>
        </p:txBody>
      </p:sp>
      <p:cxnSp>
        <p:nvCxnSpPr>
          <p:cNvPr id="17" name="Gerade Verbindung mit Pfeil 16"/>
          <p:cNvCxnSpPr/>
          <p:nvPr/>
        </p:nvCxnSpPr>
        <p:spPr>
          <a:xfrm flipH="1">
            <a:off x="5148064" y="2454437"/>
            <a:ext cx="144016" cy="15590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utoShape 10" descr="http://www.nature.com/ni/journal/v10/n3/images/ni.1699-F2.jpg"/>
          <p:cNvSpPr>
            <a:spLocks noChangeAspect="1" noChangeArrowheads="1"/>
          </p:cNvSpPr>
          <p:nvPr/>
        </p:nvSpPr>
        <p:spPr bwMode="auto">
          <a:xfrm>
            <a:off x="5268143" y="2223646"/>
            <a:ext cx="672009" cy="81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400" dirty="0" err="1" smtClean="0">
                <a:solidFill>
                  <a:prstClr val="black"/>
                </a:solidFill>
              </a:rPr>
              <a:t>k</a:t>
            </a:r>
            <a:r>
              <a:rPr lang="en-US" sz="1400" baseline="-25000" dirty="0" err="1" smtClean="0">
                <a:solidFill>
                  <a:prstClr val="black"/>
                </a:solidFill>
              </a:rPr>
              <a:t>N</a:t>
            </a:r>
            <a:endParaRPr lang="de-DE" sz="1400" baseline="-25000" dirty="0">
              <a:solidFill>
                <a:prstClr val="black"/>
              </a:solidFill>
            </a:endParaRPr>
          </a:p>
        </p:txBody>
      </p:sp>
      <p:sp>
        <p:nvSpPr>
          <p:cNvPr id="55" name="Textfeld 54"/>
          <p:cNvSpPr txBox="1"/>
          <p:nvPr/>
        </p:nvSpPr>
        <p:spPr>
          <a:xfrm>
            <a:off x="2475873" y="5972355"/>
            <a:ext cx="36803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</a:t>
            </a:r>
            <a:r>
              <a:rPr lang="de-DE" sz="1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</a:t>
            </a:r>
            <a:r>
              <a:rPr lang="de-DE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r>
              <a:rPr lang="de-DE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solely</a:t>
            </a:r>
            <a:r>
              <a:rPr lang="de-DE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determined</a:t>
            </a:r>
            <a:r>
              <a:rPr lang="de-DE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de-DE" sz="1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NFkB</a:t>
            </a:r>
            <a:r>
              <a:rPr lang="de-DE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decay</a:t>
            </a:r>
            <a:r>
              <a:rPr lang="de-DE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mRNA</a:t>
            </a:r>
            <a:r>
              <a:rPr lang="de-DE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half-</a:t>
            </a:r>
            <a:r>
              <a:rPr lang="de-DE" sz="1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endParaRPr lang="de-DE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Geschweifte Klammer rechts 55"/>
          <p:cNvSpPr/>
          <p:nvPr/>
        </p:nvSpPr>
        <p:spPr>
          <a:xfrm rot="5400000">
            <a:off x="4174365" y="5142672"/>
            <a:ext cx="259027" cy="1400338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57" name="Textfeld 56"/>
          <p:cNvSpPr txBox="1"/>
          <p:nvPr/>
        </p:nvSpPr>
        <p:spPr>
          <a:xfrm>
            <a:off x="6999648" y="6074132"/>
            <a:ext cx="1539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unstable</a:t>
            </a:r>
            <a:r>
              <a:rPr lang="de-DE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mRNA</a:t>
            </a:r>
            <a:endParaRPr lang="de-DE" sz="1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stable mRNA </a:t>
            </a:r>
            <a:endParaRPr lang="de-DE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feld 59"/>
          <p:cNvSpPr txBox="1"/>
          <p:nvPr/>
        </p:nvSpPr>
        <p:spPr>
          <a:xfrm>
            <a:off x="2627784" y="4315590"/>
            <a:ext cx="3246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Ordinary</a:t>
            </a:r>
            <a:r>
              <a:rPr lang="de-DE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differential </a:t>
            </a:r>
            <a:r>
              <a:rPr lang="de-DE" sz="1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equation</a:t>
            </a:r>
            <a:r>
              <a:rPr lang="de-DE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(ODE)</a:t>
            </a:r>
            <a:endParaRPr lang="de-DE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el 1"/>
          <p:cNvSpPr txBox="1">
            <a:spLocks/>
          </p:cNvSpPr>
          <p:nvPr/>
        </p:nvSpPr>
        <p:spPr>
          <a:xfrm>
            <a:off x="1224136" y="-27384"/>
            <a:ext cx="687625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b="1" dirty="0" err="1" smtClean="0">
                <a:solidFill>
                  <a:prstClr val="black"/>
                </a:solidFill>
              </a:rPr>
              <a:t>Adjusting</a:t>
            </a:r>
            <a:r>
              <a:rPr lang="de-DE" sz="3600" b="1" dirty="0" smtClean="0">
                <a:solidFill>
                  <a:prstClr val="black"/>
                </a:solidFill>
              </a:rPr>
              <a:t> </a:t>
            </a:r>
            <a:r>
              <a:rPr lang="de-DE" sz="3600" b="1" dirty="0" err="1" smtClean="0">
                <a:solidFill>
                  <a:prstClr val="black"/>
                </a:solidFill>
              </a:rPr>
              <a:t>the</a:t>
            </a:r>
            <a:r>
              <a:rPr lang="de-DE" sz="3600" b="1" dirty="0" smtClean="0">
                <a:solidFill>
                  <a:prstClr val="black"/>
                </a:solidFill>
              </a:rPr>
              <a:t> </a:t>
            </a:r>
            <a:r>
              <a:rPr lang="de-DE" sz="3600" b="1" dirty="0" err="1" smtClean="0">
                <a:solidFill>
                  <a:prstClr val="black"/>
                </a:solidFill>
              </a:rPr>
              <a:t>gene</a:t>
            </a:r>
            <a:r>
              <a:rPr lang="de-DE" sz="3600" b="1" dirty="0" smtClean="0">
                <a:solidFill>
                  <a:prstClr val="black"/>
                </a:solidFill>
              </a:rPr>
              <a:t> </a:t>
            </a:r>
            <a:r>
              <a:rPr lang="de-DE" sz="3600" b="1" dirty="0" err="1" smtClean="0">
                <a:solidFill>
                  <a:prstClr val="black"/>
                </a:solidFill>
              </a:rPr>
              <a:t>expression</a:t>
            </a:r>
            <a:r>
              <a:rPr lang="de-DE" sz="3600" b="1" dirty="0" smtClean="0">
                <a:solidFill>
                  <a:prstClr val="black"/>
                </a:solidFill>
              </a:rPr>
              <a:t> </a:t>
            </a:r>
            <a:r>
              <a:rPr lang="de-DE" sz="3600" b="1" dirty="0" err="1" smtClean="0">
                <a:solidFill>
                  <a:prstClr val="black"/>
                </a:solidFill>
              </a:rPr>
              <a:t>model</a:t>
            </a:r>
            <a:r>
              <a:rPr lang="de-DE" sz="3600" b="1" dirty="0" smtClean="0">
                <a:solidFill>
                  <a:prstClr val="black"/>
                </a:solidFill>
              </a:rPr>
              <a:t> </a:t>
            </a:r>
            <a:r>
              <a:rPr lang="de-DE" sz="3600" b="1" dirty="0" err="1" smtClean="0">
                <a:solidFill>
                  <a:prstClr val="black"/>
                </a:solidFill>
              </a:rPr>
              <a:t>to</a:t>
            </a:r>
            <a:r>
              <a:rPr lang="de-DE" sz="3600" b="1" dirty="0" smtClean="0">
                <a:solidFill>
                  <a:prstClr val="black"/>
                </a:solidFill>
              </a:rPr>
              <a:t> </a:t>
            </a:r>
            <a:r>
              <a:rPr lang="de-DE" sz="3600" b="1" dirty="0" err="1" smtClean="0">
                <a:solidFill>
                  <a:prstClr val="black"/>
                </a:solidFill>
              </a:rPr>
              <a:t>describe</a:t>
            </a:r>
            <a:r>
              <a:rPr lang="de-DE" sz="3600" b="1" dirty="0" smtClean="0">
                <a:solidFill>
                  <a:prstClr val="black"/>
                </a:solidFill>
              </a:rPr>
              <a:t> </a:t>
            </a:r>
            <a:r>
              <a:rPr lang="de-DE" sz="3600" b="1" dirty="0" err="1" smtClean="0">
                <a:solidFill>
                  <a:prstClr val="black"/>
                </a:solidFill>
              </a:rPr>
              <a:t>dynamics</a:t>
            </a:r>
            <a:r>
              <a:rPr lang="de-DE" sz="3600" b="1" dirty="0" smtClean="0">
                <a:solidFill>
                  <a:prstClr val="black"/>
                </a:solidFill>
              </a:rPr>
              <a:t> </a:t>
            </a:r>
            <a:r>
              <a:rPr lang="de-DE" sz="3600" b="1" dirty="0" err="1" smtClean="0">
                <a:solidFill>
                  <a:prstClr val="black"/>
                </a:solidFill>
              </a:rPr>
              <a:t>of</a:t>
            </a:r>
            <a:r>
              <a:rPr lang="de-DE" sz="3600" b="1" dirty="0" smtClean="0">
                <a:solidFill>
                  <a:prstClr val="black"/>
                </a:solidFill>
              </a:rPr>
              <a:t> </a:t>
            </a:r>
            <a:r>
              <a:rPr lang="de-DE" sz="3600" b="1" dirty="0" err="1" smtClean="0">
                <a:solidFill>
                  <a:prstClr val="black"/>
                </a:solidFill>
              </a:rPr>
              <a:t>clusters</a:t>
            </a:r>
            <a:endParaRPr lang="de-DE" sz="3600" b="1" dirty="0">
              <a:solidFill>
                <a:prstClr val="black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62581" y="6236295"/>
            <a:ext cx="1701107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Hao &amp; Baltimore </a:t>
            </a:r>
          </a:p>
          <a:p>
            <a:r>
              <a:rPr lang="de-DE" sz="10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</a:t>
            </a:r>
            <a:r>
              <a:rPr lang="de-DE" sz="105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Immunology</a:t>
            </a:r>
            <a:r>
              <a:rPr lang="de-DE" sz="10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2009</a:t>
            </a:r>
          </a:p>
          <a:p>
            <a:r>
              <a:rPr lang="en-US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(PMID: 19198593)</a:t>
            </a:r>
            <a:endParaRPr lang="de-DE" sz="10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5364088" y="5295246"/>
            <a:ext cx="34967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00B050"/>
                </a:solidFill>
              </a:rPr>
              <a:t>Exercise 3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Adjust model parameters to match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the experimentally observed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gene expression clusters 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28" name="Grafik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2"/>
          <a:stretch/>
        </p:blipFill>
        <p:spPr>
          <a:xfrm>
            <a:off x="6228184" y="1437078"/>
            <a:ext cx="2547335" cy="2034160"/>
          </a:xfrm>
          <a:prstGeom prst="rect">
            <a:avLst/>
          </a:prstGeom>
          <a:ln>
            <a:noFill/>
          </a:ln>
        </p:spPr>
      </p:pic>
      <p:sp>
        <p:nvSpPr>
          <p:cNvPr id="29" name="Rechteck 28"/>
          <p:cNvSpPr/>
          <p:nvPr/>
        </p:nvSpPr>
        <p:spPr>
          <a:xfrm>
            <a:off x="6258514" y="1470639"/>
            <a:ext cx="277097" cy="2519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644008" y="311119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</a:t>
            </a:r>
            <a:endParaRPr lang="de-DE" sz="1400" dirty="0"/>
          </a:p>
        </p:txBody>
      </p:sp>
      <p:sp>
        <p:nvSpPr>
          <p:cNvPr id="30" name="Textfeld 29"/>
          <p:cNvSpPr txBox="1"/>
          <p:nvPr/>
        </p:nvSpPr>
        <p:spPr>
          <a:xfrm>
            <a:off x="5940152" y="311119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95485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  <p:bldP spid="50" grpId="0"/>
      <p:bldP spid="13" grpId="0"/>
      <p:bldP spid="55" grpId="0"/>
      <p:bldP spid="56" grpId="0" animBg="1"/>
      <p:bldP spid="57" grpId="0"/>
      <p:bldP spid="27" grpId="0"/>
      <p:bldP spid="27" grpId="1"/>
      <p:bldP spid="29" grpId="0" animBg="1"/>
      <p:bldP spid="2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971600" y="16055"/>
            <a:ext cx="710310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b="1" dirty="0" smtClean="0">
                <a:solidFill>
                  <a:prstClr val="black"/>
                </a:solidFill>
              </a:rPr>
              <a:t>The </a:t>
            </a:r>
            <a:r>
              <a:rPr lang="de-DE" sz="3600" b="1" dirty="0" err="1" smtClean="0">
                <a:solidFill>
                  <a:prstClr val="black"/>
                </a:solidFill>
              </a:rPr>
              <a:t>mRNA</a:t>
            </a:r>
            <a:r>
              <a:rPr lang="de-DE" sz="3600" b="1" dirty="0" smtClean="0">
                <a:solidFill>
                  <a:prstClr val="black"/>
                </a:solidFill>
              </a:rPr>
              <a:t> half-</a:t>
            </a:r>
            <a:r>
              <a:rPr lang="de-DE" sz="3600" b="1" dirty="0" err="1" smtClean="0">
                <a:solidFill>
                  <a:prstClr val="black"/>
                </a:solidFill>
              </a:rPr>
              <a:t>life</a:t>
            </a:r>
            <a:r>
              <a:rPr lang="de-DE" sz="3600" b="1" dirty="0" smtClean="0">
                <a:solidFill>
                  <a:prstClr val="black"/>
                </a:solidFill>
              </a:rPr>
              <a:t> </a:t>
            </a:r>
            <a:r>
              <a:rPr lang="de-DE" sz="3600" b="1" dirty="0" err="1" smtClean="0">
                <a:solidFill>
                  <a:prstClr val="black"/>
                </a:solidFill>
              </a:rPr>
              <a:t>determines</a:t>
            </a:r>
            <a:r>
              <a:rPr lang="de-DE" sz="3600" b="1" dirty="0" smtClean="0">
                <a:solidFill>
                  <a:prstClr val="black"/>
                </a:solidFill>
              </a:rPr>
              <a:t> </a:t>
            </a:r>
            <a:r>
              <a:rPr lang="de-DE" sz="3600" b="1" dirty="0" err="1" smtClean="0">
                <a:solidFill>
                  <a:prstClr val="black"/>
                </a:solidFill>
              </a:rPr>
              <a:t>gene</a:t>
            </a:r>
            <a:r>
              <a:rPr lang="de-DE" sz="3600" b="1" dirty="0" smtClean="0">
                <a:solidFill>
                  <a:prstClr val="black"/>
                </a:solidFill>
              </a:rPr>
              <a:t> </a:t>
            </a:r>
            <a:r>
              <a:rPr lang="de-DE" sz="3600" b="1" dirty="0" err="1" smtClean="0">
                <a:solidFill>
                  <a:prstClr val="black"/>
                </a:solidFill>
              </a:rPr>
              <a:t>expression</a:t>
            </a:r>
            <a:r>
              <a:rPr lang="de-DE" sz="3600" b="1" dirty="0" smtClean="0">
                <a:solidFill>
                  <a:prstClr val="black"/>
                </a:solidFill>
              </a:rPr>
              <a:t> </a:t>
            </a:r>
            <a:r>
              <a:rPr lang="de-DE" sz="3600" b="1" dirty="0" err="1" smtClean="0">
                <a:solidFill>
                  <a:prstClr val="black"/>
                </a:solidFill>
              </a:rPr>
              <a:t>dynamics</a:t>
            </a:r>
            <a:endParaRPr lang="de-DE" sz="3600" b="1" dirty="0">
              <a:solidFill>
                <a:prstClr val="black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348880"/>
            <a:ext cx="4320480" cy="324036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703230" y="2060848"/>
            <a:ext cx="2914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</a:t>
            </a:r>
            <a:r>
              <a:rPr lang="de-DE" sz="1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</a:t>
            </a:r>
            <a:r>
              <a:rPr lang="de-DE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expression</a:t>
            </a:r>
            <a:r>
              <a:rPr lang="de-DE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clusters</a:t>
            </a:r>
            <a:endParaRPr lang="de-DE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18333" y="2370099"/>
            <a:ext cx="270892" cy="1924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2"/>
          <a:stretch/>
        </p:blipFill>
        <p:spPr>
          <a:xfrm>
            <a:off x="827584" y="2400192"/>
            <a:ext cx="2370444" cy="1892904"/>
          </a:xfrm>
          <a:prstGeom prst="rect">
            <a:avLst/>
          </a:prstGeom>
          <a:ln>
            <a:noFill/>
          </a:ln>
        </p:spPr>
      </p:pic>
      <p:sp>
        <p:nvSpPr>
          <p:cNvPr id="12" name="Rechteck 11"/>
          <p:cNvSpPr/>
          <p:nvPr/>
        </p:nvSpPr>
        <p:spPr>
          <a:xfrm>
            <a:off x="762240" y="2400192"/>
            <a:ext cx="418719" cy="294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750573" y="2060848"/>
            <a:ext cx="26273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mRNA</a:t>
            </a:r>
            <a:r>
              <a:rPr lang="de-DE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half-</a:t>
            </a:r>
            <a:r>
              <a:rPr lang="de-DE" sz="1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de-DE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  <a:endParaRPr lang="de-DE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761650" y="5871464"/>
            <a:ext cx="2013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  <a:r>
              <a:rPr lang="de-DE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transcription</a:t>
            </a:r>
            <a:r>
              <a:rPr lang="de-DE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sz="1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inhibitor</a:t>
            </a:r>
            <a:r>
              <a:rPr lang="de-DE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ActD</a:t>
            </a:r>
            <a:r>
              <a:rPr lang="de-DE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added</a:t>
            </a:r>
            <a:endParaRPr lang="de-DE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Gerade Verbindung mit Pfeil 14"/>
          <p:cNvCxnSpPr/>
          <p:nvPr/>
        </p:nvCxnSpPr>
        <p:spPr>
          <a:xfrm flipV="1">
            <a:off x="4750572" y="5453061"/>
            <a:ext cx="0" cy="43204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62581" y="6236295"/>
            <a:ext cx="1701107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Hao &amp; Baltimore </a:t>
            </a:r>
          </a:p>
          <a:p>
            <a:r>
              <a:rPr lang="de-DE" sz="10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</a:t>
            </a:r>
            <a:r>
              <a:rPr lang="de-DE" sz="105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Immunology</a:t>
            </a:r>
            <a:r>
              <a:rPr lang="de-DE" sz="10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2009</a:t>
            </a:r>
          </a:p>
          <a:p>
            <a:r>
              <a:rPr lang="en-US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(PMID: 19198593)</a:t>
            </a:r>
            <a:endParaRPr lang="de-DE" sz="10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51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60040" y="14759"/>
            <a:ext cx="867645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b="1" dirty="0" err="1" smtClean="0">
                <a:solidFill>
                  <a:prstClr val="black"/>
                </a:solidFill>
              </a:rPr>
              <a:t>What</a:t>
            </a:r>
            <a:r>
              <a:rPr lang="de-DE" sz="3600" b="1" dirty="0" smtClean="0">
                <a:solidFill>
                  <a:prstClr val="black"/>
                </a:solidFill>
              </a:rPr>
              <a:t> </a:t>
            </a:r>
            <a:r>
              <a:rPr lang="de-DE" sz="3600" b="1" dirty="0" err="1" smtClean="0">
                <a:solidFill>
                  <a:prstClr val="black"/>
                </a:solidFill>
              </a:rPr>
              <a:t>is</a:t>
            </a:r>
            <a:r>
              <a:rPr lang="de-DE" sz="3600" b="1" dirty="0" smtClean="0">
                <a:solidFill>
                  <a:prstClr val="black"/>
                </a:solidFill>
              </a:rPr>
              <a:t> </a:t>
            </a:r>
            <a:r>
              <a:rPr lang="de-DE" sz="3600" b="1" dirty="0" err="1" smtClean="0">
                <a:solidFill>
                  <a:prstClr val="black"/>
                </a:solidFill>
              </a:rPr>
              <a:t>the</a:t>
            </a:r>
            <a:r>
              <a:rPr lang="de-DE" sz="3600" b="1" dirty="0" smtClean="0">
                <a:solidFill>
                  <a:prstClr val="black"/>
                </a:solidFill>
              </a:rPr>
              <a:t> </a:t>
            </a:r>
            <a:r>
              <a:rPr lang="de-DE" sz="3600" b="1" dirty="0" err="1" smtClean="0">
                <a:solidFill>
                  <a:prstClr val="black"/>
                </a:solidFill>
              </a:rPr>
              <a:t>relationship</a:t>
            </a:r>
            <a:r>
              <a:rPr lang="de-DE" sz="3600" b="1" dirty="0" smtClean="0">
                <a:solidFill>
                  <a:prstClr val="black"/>
                </a:solidFill>
              </a:rPr>
              <a:t> </a:t>
            </a:r>
            <a:r>
              <a:rPr lang="de-DE" sz="3600" b="1" dirty="0" err="1" smtClean="0">
                <a:solidFill>
                  <a:prstClr val="black"/>
                </a:solidFill>
              </a:rPr>
              <a:t>between</a:t>
            </a:r>
            <a:r>
              <a:rPr lang="de-DE" sz="3600" b="1" dirty="0">
                <a:solidFill>
                  <a:prstClr val="black"/>
                </a:solidFill>
              </a:rPr>
              <a:t> </a:t>
            </a:r>
            <a:endParaRPr lang="de-DE" sz="3600" b="1" dirty="0" smtClean="0">
              <a:solidFill>
                <a:prstClr val="black"/>
              </a:solidFill>
            </a:endParaRPr>
          </a:p>
          <a:p>
            <a:r>
              <a:rPr lang="de-DE" sz="3600" b="1" dirty="0" err="1" smtClean="0">
                <a:solidFill>
                  <a:prstClr val="black"/>
                </a:solidFill>
              </a:rPr>
              <a:t>mRNA</a:t>
            </a:r>
            <a:r>
              <a:rPr lang="de-DE" sz="3600" b="1" dirty="0" smtClean="0">
                <a:solidFill>
                  <a:prstClr val="black"/>
                </a:solidFill>
              </a:rPr>
              <a:t> </a:t>
            </a:r>
            <a:r>
              <a:rPr lang="de-DE" sz="3600" b="1" dirty="0" err="1" smtClean="0">
                <a:solidFill>
                  <a:prstClr val="black"/>
                </a:solidFill>
              </a:rPr>
              <a:t>and</a:t>
            </a:r>
            <a:r>
              <a:rPr lang="de-DE" sz="3600" b="1" dirty="0" smtClean="0">
                <a:solidFill>
                  <a:prstClr val="black"/>
                </a:solidFill>
              </a:rPr>
              <a:t> </a:t>
            </a:r>
            <a:r>
              <a:rPr lang="de-DE" sz="3600" b="1" dirty="0" err="1" smtClean="0">
                <a:solidFill>
                  <a:prstClr val="black"/>
                </a:solidFill>
              </a:rPr>
              <a:t>protein</a:t>
            </a:r>
            <a:r>
              <a:rPr lang="de-DE" sz="3600" b="1" dirty="0" smtClean="0">
                <a:solidFill>
                  <a:prstClr val="black"/>
                </a:solidFill>
              </a:rPr>
              <a:t> </a:t>
            </a:r>
            <a:r>
              <a:rPr lang="de-DE" sz="3600" b="1" dirty="0" err="1" smtClean="0">
                <a:solidFill>
                  <a:prstClr val="black"/>
                </a:solidFill>
              </a:rPr>
              <a:t>levels</a:t>
            </a:r>
            <a:r>
              <a:rPr lang="de-DE" sz="3600" b="1" dirty="0" smtClean="0">
                <a:solidFill>
                  <a:prstClr val="black"/>
                </a:solidFill>
              </a:rPr>
              <a:t>?</a:t>
            </a:r>
            <a:endParaRPr lang="de-DE" sz="3600" b="1" dirty="0">
              <a:solidFill>
                <a:prstClr val="black"/>
              </a:solidFill>
            </a:endParaRPr>
          </a:p>
        </p:txBody>
      </p:sp>
      <p:sp>
        <p:nvSpPr>
          <p:cNvPr id="6" name="AutoShape 6" descr="Unfortunately we are unable to provide accessible alternative text for this. If you require assistance to access this image, or to obtain a text description, please contact npg@nature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12" name="AutoShape 8" descr="Unfortunately we are unable to provide accessible alternative text for this. If you require assistance to access this image, or to obtain a text description, please contact npg@nature.c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13" name="AutoShape 10" descr="http://www.nature.com/ni/journal/v10/n3/images/ni.1699-F2.jpg"/>
          <p:cNvSpPr>
            <a:spLocks noChangeAspect="1" noChangeArrowheads="1"/>
          </p:cNvSpPr>
          <p:nvPr/>
        </p:nvSpPr>
        <p:spPr bwMode="auto">
          <a:xfrm>
            <a:off x="155575" y="-3429000"/>
            <a:ext cx="588645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prstClr val="black"/>
              </a:solidFill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3939009" cy="3293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5376689" cy="85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302047" y="2708920"/>
            <a:ext cx="286817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62581" y="6236295"/>
            <a:ext cx="1287532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Peshkin</a:t>
            </a:r>
            <a:r>
              <a:rPr lang="de-DE" sz="10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 </a:t>
            </a:r>
          </a:p>
          <a:p>
            <a:r>
              <a:rPr lang="de-DE" sz="105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</a:t>
            </a:r>
            <a:r>
              <a:rPr lang="de-DE" sz="10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5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</a:t>
            </a:r>
            <a:r>
              <a:rPr lang="de-DE" sz="10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2015</a:t>
            </a:r>
          </a:p>
          <a:p>
            <a:r>
              <a:rPr lang="en-US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(PMID: 26555057)</a:t>
            </a:r>
            <a:endParaRPr lang="de-DE" sz="10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507" y="2496332"/>
            <a:ext cx="1211543" cy="397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4189264" y="2564904"/>
            <a:ext cx="21354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375" y="2556495"/>
            <a:ext cx="23050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14"/>
          <p:cNvSpPr/>
          <p:nvPr/>
        </p:nvSpPr>
        <p:spPr>
          <a:xfrm>
            <a:off x="6014640" y="2492896"/>
            <a:ext cx="213544" cy="264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6051828" y="4775638"/>
            <a:ext cx="26966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Poor correlation of mRNA </a:t>
            </a:r>
          </a:p>
          <a:p>
            <a:pPr algn="ctr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and protein time courses</a:t>
            </a:r>
            <a:endParaRPr lang="de-DE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4788024" y="1556792"/>
            <a:ext cx="1797879" cy="264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5868144" y="5639734"/>
            <a:ext cx="3075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Extensive post-transcriptional </a:t>
            </a:r>
          </a:p>
          <a:p>
            <a:pPr algn="ctr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gene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expression regulation?</a:t>
            </a:r>
            <a:endParaRPr lang="de-DE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44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3" grpId="0" animBg="1"/>
      <p:bldP spid="15" grpId="0" animBg="1"/>
      <p:bldP spid="16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60040" y="14759"/>
            <a:ext cx="867645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b="1" dirty="0" err="1" smtClean="0">
                <a:solidFill>
                  <a:prstClr val="black"/>
                </a:solidFill>
              </a:rPr>
              <a:t>What</a:t>
            </a:r>
            <a:r>
              <a:rPr lang="de-DE" sz="3600" b="1" dirty="0" smtClean="0">
                <a:solidFill>
                  <a:prstClr val="black"/>
                </a:solidFill>
              </a:rPr>
              <a:t> </a:t>
            </a:r>
            <a:r>
              <a:rPr lang="de-DE" sz="3600" b="1" dirty="0" err="1" smtClean="0">
                <a:solidFill>
                  <a:prstClr val="black"/>
                </a:solidFill>
              </a:rPr>
              <a:t>is</a:t>
            </a:r>
            <a:r>
              <a:rPr lang="de-DE" sz="3600" b="1" dirty="0" smtClean="0">
                <a:solidFill>
                  <a:prstClr val="black"/>
                </a:solidFill>
              </a:rPr>
              <a:t> </a:t>
            </a:r>
            <a:r>
              <a:rPr lang="de-DE" sz="3600" b="1" dirty="0" err="1" smtClean="0">
                <a:solidFill>
                  <a:prstClr val="black"/>
                </a:solidFill>
              </a:rPr>
              <a:t>the</a:t>
            </a:r>
            <a:r>
              <a:rPr lang="de-DE" sz="3600" b="1" dirty="0" smtClean="0">
                <a:solidFill>
                  <a:prstClr val="black"/>
                </a:solidFill>
              </a:rPr>
              <a:t> </a:t>
            </a:r>
            <a:r>
              <a:rPr lang="de-DE" sz="3600" b="1" dirty="0" err="1" smtClean="0">
                <a:solidFill>
                  <a:prstClr val="black"/>
                </a:solidFill>
              </a:rPr>
              <a:t>relationship</a:t>
            </a:r>
            <a:r>
              <a:rPr lang="de-DE" sz="3600" b="1" dirty="0" smtClean="0">
                <a:solidFill>
                  <a:prstClr val="black"/>
                </a:solidFill>
              </a:rPr>
              <a:t> </a:t>
            </a:r>
            <a:r>
              <a:rPr lang="de-DE" sz="3600" b="1" dirty="0" err="1" smtClean="0">
                <a:solidFill>
                  <a:prstClr val="black"/>
                </a:solidFill>
              </a:rPr>
              <a:t>between</a:t>
            </a:r>
            <a:r>
              <a:rPr lang="de-DE" sz="3600" b="1" dirty="0">
                <a:solidFill>
                  <a:prstClr val="black"/>
                </a:solidFill>
              </a:rPr>
              <a:t> </a:t>
            </a:r>
            <a:endParaRPr lang="de-DE" sz="3600" b="1" dirty="0" smtClean="0">
              <a:solidFill>
                <a:prstClr val="black"/>
              </a:solidFill>
            </a:endParaRPr>
          </a:p>
          <a:p>
            <a:r>
              <a:rPr lang="de-DE" sz="3600" b="1" dirty="0" err="1" smtClean="0">
                <a:solidFill>
                  <a:prstClr val="black"/>
                </a:solidFill>
              </a:rPr>
              <a:t>mRNA</a:t>
            </a:r>
            <a:r>
              <a:rPr lang="de-DE" sz="3600" b="1" dirty="0" smtClean="0">
                <a:solidFill>
                  <a:prstClr val="black"/>
                </a:solidFill>
              </a:rPr>
              <a:t> </a:t>
            </a:r>
            <a:r>
              <a:rPr lang="de-DE" sz="3600" b="1" dirty="0" err="1" smtClean="0">
                <a:solidFill>
                  <a:prstClr val="black"/>
                </a:solidFill>
              </a:rPr>
              <a:t>and</a:t>
            </a:r>
            <a:r>
              <a:rPr lang="de-DE" sz="3600" b="1" dirty="0" smtClean="0">
                <a:solidFill>
                  <a:prstClr val="black"/>
                </a:solidFill>
              </a:rPr>
              <a:t> </a:t>
            </a:r>
            <a:r>
              <a:rPr lang="de-DE" sz="3600" b="1" dirty="0" err="1" smtClean="0">
                <a:solidFill>
                  <a:prstClr val="black"/>
                </a:solidFill>
              </a:rPr>
              <a:t>protein</a:t>
            </a:r>
            <a:r>
              <a:rPr lang="de-DE" sz="3600" b="1" dirty="0" smtClean="0">
                <a:solidFill>
                  <a:prstClr val="black"/>
                </a:solidFill>
              </a:rPr>
              <a:t> </a:t>
            </a:r>
            <a:r>
              <a:rPr lang="de-DE" sz="3600" b="1" dirty="0" err="1" smtClean="0">
                <a:solidFill>
                  <a:prstClr val="black"/>
                </a:solidFill>
              </a:rPr>
              <a:t>levels</a:t>
            </a:r>
            <a:r>
              <a:rPr lang="de-DE" sz="3600" b="1" dirty="0" smtClean="0">
                <a:solidFill>
                  <a:prstClr val="black"/>
                </a:solidFill>
              </a:rPr>
              <a:t>?</a:t>
            </a:r>
            <a:endParaRPr lang="de-DE" sz="3600" b="1" dirty="0">
              <a:solidFill>
                <a:prstClr val="black"/>
              </a:solidFill>
            </a:endParaRPr>
          </a:p>
        </p:txBody>
      </p:sp>
      <p:sp>
        <p:nvSpPr>
          <p:cNvPr id="6" name="AutoShape 6" descr="Unfortunately we are unable to provide accessible alternative text for this. If you require assistance to access this image, or to obtain a text description, please contact npg@nature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12" name="AutoShape 8" descr="Unfortunately we are unable to provide accessible alternative text for this. If you require assistance to access this image, or to obtain a text description, please contact npg@nature.c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13" name="AutoShape 10" descr="http://www.nature.com/ni/journal/v10/n3/images/ni.1699-F2.jpg"/>
          <p:cNvSpPr>
            <a:spLocks noChangeAspect="1" noChangeArrowheads="1"/>
          </p:cNvSpPr>
          <p:nvPr/>
        </p:nvSpPr>
        <p:spPr bwMode="auto">
          <a:xfrm>
            <a:off x="155575" y="-3429000"/>
            <a:ext cx="588645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prstClr val="black"/>
              </a:solidFill>
            </a:endParaRPr>
          </a:p>
        </p:txBody>
      </p:sp>
      <p:pic>
        <p:nvPicPr>
          <p:cNvPr id="18" name="Picture 2" descr="Embedd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" r="67916" b="71765"/>
          <a:stretch/>
        </p:blipFill>
        <p:spPr bwMode="auto">
          <a:xfrm>
            <a:off x="783214" y="2276872"/>
            <a:ext cx="2583595" cy="259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Embedd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0" r="10341" b="71765"/>
          <a:stretch/>
        </p:blipFill>
        <p:spPr bwMode="auto">
          <a:xfrm>
            <a:off x="4391445" y="1844824"/>
            <a:ext cx="4068987" cy="259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Gerade Verbindung mit Pfeil 20"/>
          <p:cNvCxnSpPr/>
          <p:nvPr/>
        </p:nvCxnSpPr>
        <p:spPr>
          <a:xfrm>
            <a:off x="1220664" y="5425479"/>
            <a:ext cx="1911176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 flipV="1">
            <a:off x="1220664" y="4921423"/>
            <a:ext cx="1" cy="50405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winkelte Verbindung 22"/>
          <p:cNvCxnSpPr/>
          <p:nvPr/>
        </p:nvCxnSpPr>
        <p:spPr>
          <a:xfrm flipV="1">
            <a:off x="1220664" y="5065439"/>
            <a:ext cx="1695152" cy="288032"/>
          </a:xfrm>
          <a:prstGeom prst="bentConnector3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1043608" y="5209455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0</a:t>
            </a:r>
            <a:endParaRPr lang="de-DE" sz="1100" dirty="0"/>
          </a:p>
        </p:txBody>
      </p:sp>
      <p:sp>
        <p:nvSpPr>
          <p:cNvPr id="25" name="Textfeld 24"/>
          <p:cNvSpPr txBox="1"/>
          <p:nvPr/>
        </p:nvSpPr>
        <p:spPr>
          <a:xfrm>
            <a:off x="1043608" y="4947845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X</a:t>
            </a:r>
            <a:endParaRPr lang="de-DE" sz="1100" dirty="0"/>
          </a:p>
        </p:txBody>
      </p:sp>
      <p:sp>
        <p:nvSpPr>
          <p:cNvPr id="26" name="Textfeld 25"/>
          <p:cNvSpPr txBox="1"/>
          <p:nvPr/>
        </p:nvSpPr>
        <p:spPr>
          <a:xfrm>
            <a:off x="788282" y="5065439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k</a:t>
            </a:r>
            <a:r>
              <a:rPr lang="en-US" sz="1400" baseline="-25000" dirty="0" smtClean="0"/>
              <a:t>1</a:t>
            </a:r>
            <a:endParaRPr lang="de-DE" sz="1400" baseline="-25000" dirty="0"/>
          </a:p>
        </p:txBody>
      </p:sp>
      <p:sp>
        <p:nvSpPr>
          <p:cNvPr id="27" name="Textfeld 26"/>
          <p:cNvSpPr txBox="1"/>
          <p:nvPr/>
        </p:nvSpPr>
        <p:spPr>
          <a:xfrm>
            <a:off x="2612146" y="5425479"/>
            <a:ext cx="519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time</a:t>
            </a:r>
            <a:endParaRPr lang="de-DE" sz="1400" baseline="-25000" dirty="0"/>
          </a:p>
        </p:txBody>
      </p:sp>
      <p:sp>
        <p:nvSpPr>
          <p:cNvPr id="28" name="Textfeld 27"/>
          <p:cNvSpPr txBox="1"/>
          <p:nvPr/>
        </p:nvSpPr>
        <p:spPr>
          <a:xfrm>
            <a:off x="1888101" y="5425479"/>
            <a:ext cx="3738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t=0</a:t>
            </a:r>
            <a:endParaRPr lang="de-DE" sz="1100" dirty="0"/>
          </a:p>
        </p:txBody>
      </p:sp>
      <p:sp>
        <p:nvSpPr>
          <p:cNvPr id="29" name="Textfeld 28"/>
          <p:cNvSpPr txBox="1"/>
          <p:nvPr/>
        </p:nvSpPr>
        <p:spPr>
          <a:xfrm>
            <a:off x="2871993" y="4931555"/>
            <a:ext cx="7056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Gene ON</a:t>
            </a:r>
            <a:endParaRPr lang="de-DE" sz="1100" dirty="0"/>
          </a:p>
        </p:txBody>
      </p:sp>
      <p:sp>
        <p:nvSpPr>
          <p:cNvPr id="30" name="Textfeld 29"/>
          <p:cNvSpPr txBox="1"/>
          <p:nvPr/>
        </p:nvSpPr>
        <p:spPr>
          <a:xfrm>
            <a:off x="2029289" y="5193165"/>
            <a:ext cx="7425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Gene OFF</a:t>
            </a:r>
            <a:endParaRPr lang="de-DE" sz="1100" dirty="0"/>
          </a:p>
        </p:txBody>
      </p:sp>
      <p:sp>
        <p:nvSpPr>
          <p:cNvPr id="32" name="Textfeld 31"/>
          <p:cNvSpPr txBox="1"/>
          <p:nvPr/>
        </p:nvSpPr>
        <p:spPr>
          <a:xfrm>
            <a:off x="4499992" y="4653136"/>
            <a:ext cx="29697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00B050"/>
                </a:solidFill>
              </a:rPr>
              <a:t>Exercise 4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Plot Protein(t) vs. mRNA() for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fast and slow protein decay</a:t>
            </a:r>
          </a:p>
        </p:txBody>
      </p:sp>
    </p:spTree>
    <p:extLst>
      <p:ext uri="{BB962C8B-B14F-4D97-AF65-F5344CB8AC3E}">
        <p14:creationId xmlns:p14="http://schemas.microsoft.com/office/powerpoint/2010/main" val="64991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971600" y="-171400"/>
            <a:ext cx="770485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b="1" dirty="0" err="1" smtClean="0">
                <a:solidFill>
                  <a:prstClr val="black"/>
                </a:solidFill>
              </a:rPr>
              <a:t>What</a:t>
            </a:r>
            <a:r>
              <a:rPr lang="de-DE" sz="3600" b="1" dirty="0" smtClean="0">
                <a:solidFill>
                  <a:prstClr val="black"/>
                </a:solidFill>
              </a:rPr>
              <a:t> </a:t>
            </a:r>
            <a:r>
              <a:rPr lang="de-DE" sz="3600" b="1" dirty="0" err="1" smtClean="0">
                <a:solidFill>
                  <a:prstClr val="black"/>
                </a:solidFill>
              </a:rPr>
              <a:t>is</a:t>
            </a:r>
            <a:r>
              <a:rPr lang="de-DE" sz="3600" b="1" dirty="0" smtClean="0">
                <a:solidFill>
                  <a:prstClr val="black"/>
                </a:solidFill>
              </a:rPr>
              <a:t> </a:t>
            </a:r>
            <a:r>
              <a:rPr lang="de-DE" sz="3600" b="1" dirty="0" err="1" smtClean="0">
                <a:solidFill>
                  <a:prstClr val="black"/>
                </a:solidFill>
              </a:rPr>
              <a:t>model</a:t>
            </a:r>
            <a:r>
              <a:rPr lang="de-DE" sz="3600" b="1" dirty="0" smtClean="0">
                <a:solidFill>
                  <a:prstClr val="black"/>
                </a:solidFill>
              </a:rPr>
              <a:t> </a:t>
            </a:r>
            <a:r>
              <a:rPr lang="de-DE" sz="3600" b="1" dirty="0" err="1" smtClean="0">
                <a:solidFill>
                  <a:prstClr val="black"/>
                </a:solidFill>
              </a:rPr>
              <a:t>of</a:t>
            </a:r>
            <a:r>
              <a:rPr lang="de-DE" sz="3600" b="1" dirty="0" smtClean="0">
                <a:solidFill>
                  <a:prstClr val="black"/>
                </a:solidFill>
              </a:rPr>
              <a:t> a </a:t>
            </a:r>
            <a:r>
              <a:rPr lang="de-DE" sz="3600" b="1" dirty="0" err="1" smtClean="0">
                <a:solidFill>
                  <a:prstClr val="black"/>
                </a:solidFill>
              </a:rPr>
              <a:t>biological</a:t>
            </a:r>
            <a:r>
              <a:rPr lang="de-DE" sz="3600" b="1" dirty="0" smtClean="0">
                <a:solidFill>
                  <a:prstClr val="black"/>
                </a:solidFill>
              </a:rPr>
              <a:t> </a:t>
            </a:r>
            <a:r>
              <a:rPr lang="de-DE" sz="3600" b="1" dirty="0" err="1" smtClean="0">
                <a:solidFill>
                  <a:prstClr val="black"/>
                </a:solidFill>
              </a:rPr>
              <a:t>system</a:t>
            </a:r>
            <a:r>
              <a:rPr lang="de-DE" sz="3600" b="1" dirty="0" smtClean="0">
                <a:solidFill>
                  <a:prstClr val="black"/>
                </a:solidFill>
              </a:rPr>
              <a:t>?</a:t>
            </a:r>
            <a:endParaRPr lang="de-DE" sz="3600" b="1" dirty="0">
              <a:solidFill>
                <a:prstClr val="black"/>
              </a:solidFill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95" y="1628800"/>
            <a:ext cx="8892066" cy="4424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6084168" y="5949280"/>
            <a:ext cx="3456384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400" b="1" dirty="0" smtClean="0">
                <a:solidFill>
                  <a:prstClr val="black"/>
                </a:solidFill>
              </a:rPr>
              <a:t>(g)          </a:t>
            </a:r>
            <a:r>
              <a:rPr lang="de-DE" sz="1400" b="1" dirty="0" err="1" smtClean="0">
                <a:solidFill>
                  <a:prstClr val="black"/>
                </a:solidFill>
              </a:rPr>
              <a:t>Comparison</a:t>
            </a:r>
            <a:r>
              <a:rPr lang="de-DE" sz="1400" b="1" dirty="0" smtClean="0">
                <a:solidFill>
                  <a:prstClr val="black"/>
                </a:solidFill>
              </a:rPr>
              <a:t>/</a:t>
            </a:r>
            <a:r>
              <a:rPr lang="de-DE" sz="1400" b="1" dirty="0" err="1" smtClean="0">
                <a:solidFill>
                  <a:prstClr val="black"/>
                </a:solidFill>
              </a:rPr>
              <a:t>fitting</a:t>
            </a:r>
            <a:r>
              <a:rPr lang="de-DE" sz="1400" b="1" dirty="0" smtClean="0">
                <a:solidFill>
                  <a:prstClr val="black"/>
                </a:solidFill>
              </a:rPr>
              <a:t> </a:t>
            </a:r>
            <a:r>
              <a:rPr lang="de-DE" sz="1400" b="1" dirty="0" err="1" smtClean="0">
                <a:solidFill>
                  <a:prstClr val="black"/>
                </a:solidFill>
              </a:rPr>
              <a:t>to</a:t>
            </a:r>
            <a:r>
              <a:rPr lang="de-DE" sz="1400" b="1" dirty="0" smtClean="0">
                <a:solidFill>
                  <a:prstClr val="black"/>
                </a:solidFill>
              </a:rPr>
              <a:t> </a:t>
            </a:r>
            <a:r>
              <a:rPr lang="de-DE" sz="1400" b="1" dirty="0" err="1" smtClean="0">
                <a:solidFill>
                  <a:prstClr val="black"/>
                </a:solidFill>
              </a:rPr>
              <a:t>data</a:t>
            </a:r>
            <a:endParaRPr lang="de-DE" sz="1400" b="1" dirty="0" smtClean="0">
              <a:solidFill>
                <a:prstClr val="black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90194" y="3841154"/>
            <a:ext cx="8702285" cy="2756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275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60040" y="14759"/>
            <a:ext cx="867645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b="1" dirty="0" err="1" smtClean="0">
                <a:solidFill>
                  <a:prstClr val="black"/>
                </a:solidFill>
              </a:rPr>
              <a:t>mRNA</a:t>
            </a:r>
            <a:r>
              <a:rPr lang="de-DE" sz="3600" b="1" dirty="0" smtClean="0">
                <a:solidFill>
                  <a:prstClr val="black"/>
                </a:solidFill>
              </a:rPr>
              <a:t> </a:t>
            </a:r>
            <a:r>
              <a:rPr lang="de-DE" sz="3600" b="1" dirty="0" err="1" smtClean="0">
                <a:solidFill>
                  <a:prstClr val="black"/>
                </a:solidFill>
              </a:rPr>
              <a:t>and</a:t>
            </a:r>
            <a:r>
              <a:rPr lang="de-DE" sz="3600" b="1" dirty="0" smtClean="0">
                <a:solidFill>
                  <a:prstClr val="black"/>
                </a:solidFill>
              </a:rPr>
              <a:t> </a:t>
            </a:r>
            <a:r>
              <a:rPr lang="de-DE" sz="3600" b="1" dirty="0" err="1" smtClean="0">
                <a:solidFill>
                  <a:prstClr val="black"/>
                </a:solidFill>
              </a:rPr>
              <a:t>protein</a:t>
            </a:r>
            <a:r>
              <a:rPr lang="de-DE" sz="3600" b="1" dirty="0" smtClean="0">
                <a:solidFill>
                  <a:prstClr val="black"/>
                </a:solidFill>
              </a:rPr>
              <a:t> time </a:t>
            </a:r>
            <a:r>
              <a:rPr lang="de-DE" sz="3600" b="1" dirty="0" err="1" smtClean="0">
                <a:solidFill>
                  <a:prstClr val="black"/>
                </a:solidFill>
              </a:rPr>
              <a:t>courses</a:t>
            </a:r>
            <a:r>
              <a:rPr lang="de-DE" sz="3600" b="1" dirty="0" smtClean="0">
                <a:solidFill>
                  <a:prstClr val="black"/>
                </a:solidFill>
              </a:rPr>
              <a:t> </a:t>
            </a:r>
            <a:r>
              <a:rPr lang="de-DE" sz="3600" b="1" dirty="0" err="1" smtClean="0">
                <a:solidFill>
                  <a:prstClr val="black"/>
                </a:solidFill>
              </a:rPr>
              <a:t>show</a:t>
            </a:r>
            <a:r>
              <a:rPr lang="de-DE" sz="3600" b="1" dirty="0" smtClean="0">
                <a:solidFill>
                  <a:prstClr val="black"/>
                </a:solidFill>
              </a:rPr>
              <a:t> a parameter-</a:t>
            </a:r>
            <a:r>
              <a:rPr lang="de-DE" sz="3600" b="1" dirty="0" err="1" smtClean="0">
                <a:solidFill>
                  <a:prstClr val="black"/>
                </a:solidFill>
              </a:rPr>
              <a:t>dependent</a:t>
            </a:r>
            <a:r>
              <a:rPr lang="de-DE" sz="3600" b="1" dirty="0" smtClean="0">
                <a:solidFill>
                  <a:prstClr val="black"/>
                </a:solidFill>
              </a:rPr>
              <a:t> </a:t>
            </a:r>
            <a:r>
              <a:rPr lang="de-DE" sz="3600" b="1" dirty="0" err="1" smtClean="0">
                <a:solidFill>
                  <a:prstClr val="black"/>
                </a:solidFill>
              </a:rPr>
              <a:t>correlation</a:t>
            </a:r>
            <a:endParaRPr lang="de-DE" sz="3600" b="1" dirty="0">
              <a:solidFill>
                <a:prstClr val="black"/>
              </a:solidFill>
            </a:endParaRPr>
          </a:p>
        </p:txBody>
      </p:sp>
      <p:sp>
        <p:nvSpPr>
          <p:cNvPr id="6" name="AutoShape 6" descr="Unfortunately we are unable to provide accessible alternative text for this. If you require assistance to access this image, or to obtain a text description, please contact npg@nature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12" name="AutoShape 8" descr="Unfortunately we are unable to provide accessible alternative text for this. If you require assistance to access this image, or to obtain a text description, please contact npg@nature.c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13" name="AutoShape 10" descr="http://www.nature.com/ni/journal/v10/n3/images/ni.1699-F2.jpg"/>
          <p:cNvSpPr>
            <a:spLocks noChangeAspect="1" noChangeArrowheads="1"/>
          </p:cNvSpPr>
          <p:nvPr/>
        </p:nvSpPr>
        <p:spPr bwMode="auto">
          <a:xfrm>
            <a:off x="155575" y="-3429000"/>
            <a:ext cx="588645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5075472" y="2672560"/>
            <a:ext cx="3390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Strong mRNA-protein correlation </a:t>
            </a:r>
          </a:p>
          <a:p>
            <a:pPr algn="ctr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or rapidly decaying proteins</a:t>
            </a:r>
            <a:endParaRPr lang="de-DE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5076056" y="4077072"/>
            <a:ext cx="3308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Weak mRNA-protein correlation </a:t>
            </a:r>
          </a:p>
          <a:p>
            <a:pPr algn="ctr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or slowly decaying proteins</a:t>
            </a:r>
            <a:endParaRPr lang="de-DE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3656496" y="5949280"/>
            <a:ext cx="5362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/>
              <a:buChar char="Þ"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Poor mRNA-protein correlation does not </a:t>
            </a:r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necessarily imply post-transcriptional regulation</a:t>
            </a:r>
            <a:endParaRPr lang="de-DE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C:\Users\legewie\DATA\Teaching\Download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46" y="1556792"/>
            <a:ext cx="4279373" cy="409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20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60040" y="44624"/>
            <a:ext cx="867645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b="1" dirty="0" smtClean="0">
                <a:solidFill>
                  <a:prstClr val="black"/>
                </a:solidFill>
              </a:rPr>
              <a:t>Most </a:t>
            </a:r>
            <a:r>
              <a:rPr lang="de-DE" sz="3200" b="1" dirty="0" err="1" smtClean="0">
                <a:solidFill>
                  <a:prstClr val="black"/>
                </a:solidFill>
              </a:rPr>
              <a:t>uncorrelated</a:t>
            </a:r>
            <a:r>
              <a:rPr lang="de-DE" sz="3200" b="1" dirty="0" smtClean="0">
                <a:solidFill>
                  <a:prstClr val="black"/>
                </a:solidFill>
              </a:rPr>
              <a:t> </a:t>
            </a:r>
            <a:r>
              <a:rPr lang="de-DE" sz="3200" b="1" dirty="0" err="1" smtClean="0">
                <a:solidFill>
                  <a:prstClr val="black"/>
                </a:solidFill>
              </a:rPr>
              <a:t>mRNA</a:t>
            </a:r>
            <a:r>
              <a:rPr lang="de-DE" sz="3200" b="1" dirty="0">
                <a:solidFill>
                  <a:prstClr val="black"/>
                </a:solidFill>
              </a:rPr>
              <a:t> </a:t>
            </a:r>
            <a:r>
              <a:rPr lang="de-DE" sz="3200" b="1" dirty="0" err="1" smtClean="0">
                <a:solidFill>
                  <a:prstClr val="black"/>
                </a:solidFill>
              </a:rPr>
              <a:t>and</a:t>
            </a:r>
            <a:r>
              <a:rPr lang="de-DE" sz="3200" b="1" dirty="0" smtClean="0">
                <a:solidFill>
                  <a:prstClr val="black"/>
                </a:solidFill>
              </a:rPr>
              <a:t> </a:t>
            </a:r>
            <a:r>
              <a:rPr lang="de-DE" sz="3200" b="1" dirty="0" err="1" smtClean="0">
                <a:solidFill>
                  <a:prstClr val="black"/>
                </a:solidFill>
              </a:rPr>
              <a:t>protein</a:t>
            </a:r>
            <a:r>
              <a:rPr lang="de-DE" sz="3200" b="1" dirty="0" smtClean="0">
                <a:solidFill>
                  <a:prstClr val="black"/>
                </a:solidFill>
              </a:rPr>
              <a:t> </a:t>
            </a:r>
            <a:r>
              <a:rPr lang="de-DE" sz="3200" b="1" dirty="0" err="1" smtClean="0">
                <a:solidFill>
                  <a:prstClr val="black"/>
                </a:solidFill>
              </a:rPr>
              <a:t>changes</a:t>
            </a:r>
            <a:r>
              <a:rPr lang="de-DE" sz="3200" b="1" dirty="0" smtClean="0">
                <a:solidFill>
                  <a:prstClr val="black"/>
                </a:solidFill>
              </a:rPr>
              <a:t> </a:t>
            </a:r>
            <a:r>
              <a:rPr lang="de-DE" sz="3200" b="1" dirty="0" err="1" smtClean="0">
                <a:solidFill>
                  <a:prstClr val="black"/>
                </a:solidFill>
              </a:rPr>
              <a:t>explained</a:t>
            </a:r>
            <a:r>
              <a:rPr lang="de-DE" sz="3200" b="1" dirty="0" smtClean="0">
                <a:solidFill>
                  <a:prstClr val="black"/>
                </a:solidFill>
              </a:rPr>
              <a:t> </a:t>
            </a:r>
            <a:r>
              <a:rPr lang="de-DE" sz="3200" b="1" dirty="0" err="1" smtClean="0">
                <a:solidFill>
                  <a:prstClr val="black"/>
                </a:solidFill>
              </a:rPr>
              <a:t>by</a:t>
            </a:r>
            <a:r>
              <a:rPr lang="de-DE" sz="3200" b="1" dirty="0" smtClean="0">
                <a:solidFill>
                  <a:prstClr val="black"/>
                </a:solidFill>
              </a:rPr>
              <a:t> </a:t>
            </a:r>
            <a:r>
              <a:rPr lang="de-DE" sz="3200" b="1" dirty="0" err="1" smtClean="0">
                <a:solidFill>
                  <a:prstClr val="black"/>
                </a:solidFill>
              </a:rPr>
              <a:t>the</a:t>
            </a:r>
            <a:r>
              <a:rPr lang="de-DE" sz="3200" b="1" dirty="0" smtClean="0">
                <a:solidFill>
                  <a:prstClr val="black"/>
                </a:solidFill>
              </a:rPr>
              <a:t> simple </a:t>
            </a:r>
            <a:r>
              <a:rPr lang="de-DE" sz="3200" b="1" dirty="0" err="1" smtClean="0">
                <a:solidFill>
                  <a:prstClr val="black"/>
                </a:solidFill>
              </a:rPr>
              <a:t>expression</a:t>
            </a:r>
            <a:r>
              <a:rPr lang="de-DE" sz="3200" b="1" dirty="0" smtClean="0">
                <a:solidFill>
                  <a:prstClr val="black"/>
                </a:solidFill>
              </a:rPr>
              <a:t> </a:t>
            </a:r>
            <a:r>
              <a:rPr lang="de-DE" sz="3200" b="1" dirty="0" err="1" smtClean="0">
                <a:solidFill>
                  <a:prstClr val="black"/>
                </a:solidFill>
              </a:rPr>
              <a:t>model</a:t>
            </a:r>
            <a:endParaRPr lang="de-DE" sz="3200" b="1" dirty="0">
              <a:solidFill>
                <a:prstClr val="black"/>
              </a:solidFill>
            </a:endParaRPr>
          </a:p>
        </p:txBody>
      </p:sp>
      <p:sp>
        <p:nvSpPr>
          <p:cNvPr id="6" name="AutoShape 6" descr="Unfortunately we are unable to provide accessible alternative text for this. If you require assistance to access this image, or to obtain a text description, please contact npg@nature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12" name="AutoShape 8" descr="Unfortunately we are unable to provide accessible alternative text for this. If you require assistance to access this image, or to obtain a text description, please contact npg@nature.c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13" name="AutoShape 10" descr="http://www.nature.com/ni/journal/v10/n3/images/ni.1699-F2.jpg"/>
          <p:cNvSpPr>
            <a:spLocks noChangeAspect="1" noChangeArrowheads="1"/>
          </p:cNvSpPr>
          <p:nvPr/>
        </p:nvSpPr>
        <p:spPr bwMode="auto">
          <a:xfrm>
            <a:off x="155575" y="-3429000"/>
            <a:ext cx="588645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prstClr val="black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28329"/>
            <a:ext cx="3586314" cy="2177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Embedd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0" t="14118" r="10341" b="77474"/>
          <a:stretch/>
        </p:blipFill>
        <p:spPr bwMode="auto">
          <a:xfrm>
            <a:off x="899590" y="5085184"/>
            <a:ext cx="3060875" cy="58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1452838" y="2132856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fit </a:t>
            </a:r>
            <a:r>
              <a:rPr lang="de-DE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de-DE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937864" y="5776689"/>
            <a:ext cx="136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measured</a:t>
            </a:r>
            <a:r>
              <a:rPr lang="de-DE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mRNA</a:t>
            </a:r>
            <a:endParaRPr lang="de-DE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course</a:t>
            </a:r>
            <a:endParaRPr lang="de-DE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Gerade Verbindung mit Pfeil 2"/>
          <p:cNvCxnSpPr/>
          <p:nvPr/>
        </p:nvCxnSpPr>
        <p:spPr>
          <a:xfrm flipV="1">
            <a:off x="2586833" y="5488657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5364088" y="2790998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85% of all mRNA-protein pairs explained by basic protein expression model</a:t>
            </a:r>
            <a:endParaRPr lang="de-DE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5220072" y="4285545"/>
            <a:ext cx="34351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Degrees of freedom: free choice of mRNA translation and protein degradation rates</a:t>
            </a:r>
            <a:endParaRPr lang="de-DE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54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251520" y="14759"/>
            <a:ext cx="867645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b="1" dirty="0" smtClean="0">
                <a:solidFill>
                  <a:prstClr val="black"/>
                </a:solidFill>
              </a:rPr>
              <a:t>Global </a:t>
            </a:r>
            <a:r>
              <a:rPr lang="de-DE" sz="3600" b="1" dirty="0" err="1" smtClean="0">
                <a:solidFill>
                  <a:prstClr val="black"/>
                </a:solidFill>
              </a:rPr>
              <a:t>correlation</a:t>
            </a:r>
            <a:r>
              <a:rPr lang="de-DE" sz="3600" b="1" dirty="0" smtClean="0">
                <a:solidFill>
                  <a:prstClr val="black"/>
                </a:solidFill>
              </a:rPr>
              <a:t> </a:t>
            </a:r>
            <a:r>
              <a:rPr lang="de-DE" sz="3600" b="1" dirty="0" err="1" smtClean="0">
                <a:solidFill>
                  <a:prstClr val="black"/>
                </a:solidFill>
              </a:rPr>
              <a:t>over</a:t>
            </a:r>
            <a:r>
              <a:rPr lang="de-DE" sz="3600" b="1" dirty="0" smtClean="0">
                <a:solidFill>
                  <a:prstClr val="black"/>
                </a:solidFill>
              </a:rPr>
              <a:t> all </a:t>
            </a:r>
            <a:r>
              <a:rPr lang="de-DE" sz="3600" b="1" dirty="0" err="1" smtClean="0">
                <a:solidFill>
                  <a:prstClr val="black"/>
                </a:solidFill>
              </a:rPr>
              <a:t>mRNA</a:t>
            </a:r>
            <a:r>
              <a:rPr lang="de-DE" sz="3600" b="1" dirty="0" smtClean="0">
                <a:solidFill>
                  <a:prstClr val="black"/>
                </a:solidFill>
              </a:rPr>
              <a:t>-protein </a:t>
            </a:r>
            <a:r>
              <a:rPr lang="de-DE" sz="3600" b="1" dirty="0" err="1" smtClean="0">
                <a:solidFill>
                  <a:prstClr val="black"/>
                </a:solidFill>
              </a:rPr>
              <a:t>pairs</a:t>
            </a:r>
            <a:r>
              <a:rPr lang="de-DE" sz="3600" b="1" dirty="0" smtClean="0">
                <a:solidFill>
                  <a:prstClr val="black"/>
                </a:solidFill>
              </a:rPr>
              <a:t> </a:t>
            </a:r>
            <a:r>
              <a:rPr lang="de-DE" sz="3600" b="1" dirty="0" err="1" smtClean="0">
                <a:solidFill>
                  <a:prstClr val="black"/>
                </a:solidFill>
              </a:rPr>
              <a:t>decreases</a:t>
            </a:r>
            <a:r>
              <a:rPr lang="de-DE" sz="3600" b="1" dirty="0" smtClean="0">
                <a:solidFill>
                  <a:prstClr val="black"/>
                </a:solidFill>
              </a:rPr>
              <a:t> </a:t>
            </a:r>
            <a:r>
              <a:rPr lang="de-DE" sz="3600" b="1" dirty="0" err="1" smtClean="0">
                <a:solidFill>
                  <a:prstClr val="black"/>
                </a:solidFill>
              </a:rPr>
              <a:t>during</a:t>
            </a:r>
            <a:r>
              <a:rPr lang="de-DE" sz="3600" b="1" dirty="0" smtClean="0">
                <a:solidFill>
                  <a:prstClr val="black"/>
                </a:solidFill>
              </a:rPr>
              <a:t> </a:t>
            </a:r>
            <a:r>
              <a:rPr lang="de-DE" sz="3600" b="1" dirty="0" err="1" smtClean="0">
                <a:solidFill>
                  <a:prstClr val="black"/>
                </a:solidFill>
              </a:rPr>
              <a:t>dynamic</a:t>
            </a:r>
            <a:r>
              <a:rPr lang="de-DE" sz="3600" b="1" dirty="0" smtClean="0">
                <a:solidFill>
                  <a:prstClr val="black"/>
                </a:solidFill>
              </a:rPr>
              <a:t> </a:t>
            </a:r>
            <a:r>
              <a:rPr lang="de-DE" sz="3600" b="1" dirty="0" err="1" smtClean="0">
                <a:solidFill>
                  <a:prstClr val="black"/>
                </a:solidFill>
              </a:rPr>
              <a:t>transitions</a:t>
            </a:r>
            <a:r>
              <a:rPr lang="de-DE" sz="3600" b="1" dirty="0" smtClean="0">
                <a:solidFill>
                  <a:prstClr val="black"/>
                </a:solidFill>
              </a:rPr>
              <a:t> </a:t>
            </a:r>
            <a:endParaRPr lang="de-DE" sz="3600" b="1" dirty="0">
              <a:solidFill>
                <a:prstClr val="black"/>
              </a:solidFill>
            </a:endParaRPr>
          </a:p>
        </p:txBody>
      </p:sp>
      <p:sp>
        <p:nvSpPr>
          <p:cNvPr id="6" name="AutoShape 6" descr="Unfortunately we are unable to provide accessible alternative text for this. If you require assistance to access this image, or to obtain a text description, please contact npg@nature.com"/>
          <p:cNvSpPr>
            <a:spLocks noChangeAspect="1" noChangeArrowheads="1"/>
          </p:cNvSpPr>
          <p:nvPr/>
        </p:nvSpPr>
        <p:spPr bwMode="auto">
          <a:xfrm>
            <a:off x="155575" y="4169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12" name="AutoShape 8" descr="Unfortunately we are unable to provide accessible alternative text for this. If you require assistance to access this image, or to obtain a text description, please contact npg@nature.com"/>
          <p:cNvSpPr>
            <a:spLocks noChangeAspect="1" noChangeArrowheads="1"/>
          </p:cNvSpPr>
          <p:nvPr/>
        </p:nvSpPr>
        <p:spPr bwMode="auto">
          <a:xfrm>
            <a:off x="307975" y="19409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13" name="AutoShape 10" descr="http://www.nature.com/ni/journal/v10/n3/images/ni.1699-F2.jpg"/>
          <p:cNvSpPr>
            <a:spLocks noChangeAspect="1" noChangeArrowheads="1"/>
          </p:cNvSpPr>
          <p:nvPr/>
        </p:nvSpPr>
        <p:spPr bwMode="auto">
          <a:xfrm>
            <a:off x="155575" y="-3429000"/>
            <a:ext cx="588645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prstClr val="black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196155"/>
            <a:ext cx="5904656" cy="211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7"/>
          <a:stretch/>
        </p:blipFill>
        <p:spPr bwMode="auto">
          <a:xfrm>
            <a:off x="3275856" y="1874342"/>
            <a:ext cx="3117862" cy="197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62581" y="6236295"/>
            <a:ext cx="1287532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Liu et al </a:t>
            </a:r>
          </a:p>
          <a:p>
            <a:r>
              <a:rPr lang="de-DE" sz="105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</a:t>
            </a:r>
            <a:r>
              <a:rPr lang="de-DE" sz="10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2016</a:t>
            </a:r>
          </a:p>
          <a:p>
            <a:r>
              <a:rPr lang="en-US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(PMID: 26555057)</a:t>
            </a:r>
            <a:endParaRPr lang="de-DE" sz="10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087099" y="4869160"/>
            <a:ext cx="6030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Gene A</a:t>
            </a:r>
            <a:endParaRPr lang="de-DE" sz="105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3015087" y="5039598"/>
            <a:ext cx="6030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Gene B</a:t>
            </a:r>
            <a:endParaRPr lang="de-DE" sz="1050" b="1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3083646" y="4991010"/>
            <a:ext cx="720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>
            <a:off x="3014597" y="5161526"/>
            <a:ext cx="720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4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-180528" y="-243408"/>
            <a:ext cx="9433048" cy="1470025"/>
          </a:xfrm>
        </p:spPr>
        <p:txBody>
          <a:bodyPr>
            <a:normAutofit/>
          </a:bodyPr>
          <a:lstStyle/>
          <a:p>
            <a:r>
              <a:rPr lang="de-DE" sz="3600" b="1" dirty="0" smtClean="0"/>
              <a:t>Summary</a:t>
            </a:r>
            <a:endParaRPr lang="de-DE" sz="3600" b="1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971600" y="3645024"/>
            <a:ext cx="72008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smtClean="0">
                <a:solidFill>
                  <a:prstClr val="black"/>
                </a:solidFill>
              </a:rPr>
              <a:t>Simple </a:t>
            </a:r>
            <a:r>
              <a:rPr lang="de-DE" sz="2800" dirty="0" err="1" smtClean="0">
                <a:solidFill>
                  <a:prstClr val="black"/>
                </a:solidFill>
              </a:rPr>
              <a:t>ordinary</a:t>
            </a:r>
            <a:r>
              <a:rPr lang="de-DE" sz="2800" dirty="0" smtClean="0">
                <a:solidFill>
                  <a:prstClr val="black"/>
                </a:solidFill>
              </a:rPr>
              <a:t> differential </a:t>
            </a:r>
            <a:r>
              <a:rPr lang="de-DE" sz="2800" dirty="0" err="1" smtClean="0">
                <a:solidFill>
                  <a:prstClr val="black"/>
                </a:solidFill>
              </a:rPr>
              <a:t>equation</a:t>
            </a:r>
            <a:r>
              <a:rPr lang="de-DE" sz="2800" dirty="0" smtClean="0">
                <a:solidFill>
                  <a:prstClr val="black"/>
                </a:solidFill>
              </a:rPr>
              <a:t> </a:t>
            </a:r>
            <a:r>
              <a:rPr lang="de-DE" sz="2800" dirty="0" err="1" smtClean="0">
                <a:solidFill>
                  <a:prstClr val="black"/>
                </a:solidFill>
              </a:rPr>
              <a:t>model</a:t>
            </a:r>
            <a:r>
              <a:rPr lang="de-DE" sz="2800" dirty="0" smtClean="0">
                <a:solidFill>
                  <a:prstClr val="black"/>
                </a:solidFill>
              </a:rPr>
              <a:t> </a:t>
            </a:r>
            <a:r>
              <a:rPr lang="de-DE" sz="2800" dirty="0" err="1" smtClean="0">
                <a:solidFill>
                  <a:prstClr val="black"/>
                </a:solidFill>
              </a:rPr>
              <a:t>of</a:t>
            </a:r>
            <a:r>
              <a:rPr lang="de-DE" sz="2800" dirty="0" smtClean="0">
                <a:solidFill>
                  <a:prstClr val="black"/>
                </a:solidFill>
              </a:rPr>
              <a:t> </a:t>
            </a:r>
            <a:r>
              <a:rPr lang="de-DE" sz="2800" dirty="0" err="1" smtClean="0">
                <a:solidFill>
                  <a:prstClr val="black"/>
                </a:solidFill>
              </a:rPr>
              <a:t>describes</a:t>
            </a:r>
            <a:r>
              <a:rPr lang="de-DE" sz="2800" dirty="0" smtClean="0">
                <a:solidFill>
                  <a:prstClr val="black"/>
                </a:solidFill>
              </a:rPr>
              <a:t> </a:t>
            </a:r>
            <a:r>
              <a:rPr lang="de-DE" sz="2800" dirty="0" err="1" smtClean="0">
                <a:solidFill>
                  <a:prstClr val="black"/>
                </a:solidFill>
              </a:rPr>
              <a:t>the</a:t>
            </a:r>
            <a:r>
              <a:rPr lang="de-DE" sz="2800" dirty="0" smtClean="0">
                <a:solidFill>
                  <a:prstClr val="black"/>
                </a:solidFill>
              </a:rPr>
              <a:t> </a:t>
            </a:r>
            <a:r>
              <a:rPr lang="de-DE" sz="2800" dirty="0" err="1" smtClean="0">
                <a:solidFill>
                  <a:prstClr val="black"/>
                </a:solidFill>
              </a:rPr>
              <a:t>dynamics</a:t>
            </a:r>
            <a:r>
              <a:rPr lang="de-DE" sz="2800" dirty="0" smtClean="0">
                <a:solidFill>
                  <a:prstClr val="black"/>
                </a:solidFill>
              </a:rPr>
              <a:t> </a:t>
            </a:r>
            <a:r>
              <a:rPr lang="de-DE" sz="2800" dirty="0" err="1" smtClean="0">
                <a:solidFill>
                  <a:prstClr val="black"/>
                </a:solidFill>
              </a:rPr>
              <a:t>of</a:t>
            </a:r>
            <a:r>
              <a:rPr lang="de-DE" sz="2800" dirty="0" smtClean="0">
                <a:solidFill>
                  <a:prstClr val="black"/>
                </a:solidFill>
              </a:rPr>
              <a:t> </a:t>
            </a:r>
            <a:r>
              <a:rPr lang="de-DE" sz="2800" dirty="0" err="1" smtClean="0">
                <a:solidFill>
                  <a:prstClr val="black"/>
                </a:solidFill>
              </a:rPr>
              <a:t>protein</a:t>
            </a:r>
            <a:r>
              <a:rPr lang="de-DE" sz="2800" dirty="0" smtClean="0">
                <a:solidFill>
                  <a:prstClr val="black"/>
                </a:solidFill>
              </a:rPr>
              <a:t> </a:t>
            </a:r>
            <a:r>
              <a:rPr lang="de-DE" sz="2800" dirty="0" err="1" smtClean="0">
                <a:solidFill>
                  <a:prstClr val="black"/>
                </a:solidFill>
              </a:rPr>
              <a:t>expression</a:t>
            </a:r>
            <a:endParaRPr lang="de-DE" sz="2800" dirty="0" smtClean="0">
              <a:solidFill>
                <a:prstClr val="black"/>
              </a:solidFill>
            </a:endParaRPr>
          </a:p>
          <a:p>
            <a:endParaRPr lang="en-US" sz="2800" dirty="0" smtClean="0">
              <a:solidFill>
                <a:prstClr val="black"/>
              </a:solidFill>
            </a:endParaRPr>
          </a:p>
          <a:p>
            <a:endParaRPr lang="de-DE" sz="2800" dirty="0">
              <a:solidFill>
                <a:prstClr val="black"/>
              </a:solidFill>
            </a:endParaRPr>
          </a:p>
          <a:p>
            <a:r>
              <a:rPr lang="de-DE" sz="2800" dirty="0" err="1" smtClean="0">
                <a:solidFill>
                  <a:prstClr val="black"/>
                </a:solidFill>
              </a:rPr>
              <a:t>mRNA</a:t>
            </a:r>
            <a:r>
              <a:rPr lang="de-DE" sz="2800" dirty="0" smtClean="0">
                <a:solidFill>
                  <a:prstClr val="black"/>
                </a:solidFill>
              </a:rPr>
              <a:t> </a:t>
            </a:r>
            <a:r>
              <a:rPr lang="de-DE" sz="2800" dirty="0" err="1" smtClean="0">
                <a:solidFill>
                  <a:prstClr val="black"/>
                </a:solidFill>
              </a:rPr>
              <a:t>and</a:t>
            </a:r>
            <a:r>
              <a:rPr lang="de-DE" sz="2800" dirty="0" smtClean="0">
                <a:solidFill>
                  <a:prstClr val="black"/>
                </a:solidFill>
              </a:rPr>
              <a:t> </a:t>
            </a:r>
            <a:r>
              <a:rPr lang="de-DE" sz="2800" dirty="0" err="1" smtClean="0">
                <a:solidFill>
                  <a:prstClr val="black"/>
                </a:solidFill>
              </a:rPr>
              <a:t>protein</a:t>
            </a:r>
            <a:r>
              <a:rPr lang="de-DE" sz="2800" dirty="0" smtClean="0">
                <a:solidFill>
                  <a:prstClr val="black"/>
                </a:solidFill>
              </a:rPr>
              <a:t> </a:t>
            </a:r>
            <a:r>
              <a:rPr lang="de-DE" sz="2800" dirty="0" err="1" smtClean="0">
                <a:solidFill>
                  <a:prstClr val="black"/>
                </a:solidFill>
              </a:rPr>
              <a:t>haf-lives</a:t>
            </a:r>
            <a:r>
              <a:rPr lang="de-DE" sz="2800" dirty="0" smtClean="0">
                <a:solidFill>
                  <a:prstClr val="black"/>
                </a:solidFill>
              </a:rPr>
              <a:t> </a:t>
            </a:r>
            <a:r>
              <a:rPr lang="de-DE" sz="2800" dirty="0" err="1" smtClean="0">
                <a:solidFill>
                  <a:prstClr val="black"/>
                </a:solidFill>
              </a:rPr>
              <a:t>determine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sz="2800" dirty="0" err="1" smtClean="0">
                <a:solidFill>
                  <a:prstClr val="black"/>
                </a:solidFill>
              </a:rPr>
              <a:t>kinetics</a:t>
            </a:r>
            <a:r>
              <a:rPr lang="de-DE" sz="2800" dirty="0" smtClean="0">
                <a:solidFill>
                  <a:prstClr val="black"/>
                </a:solidFill>
              </a:rPr>
              <a:t> </a:t>
            </a:r>
            <a:r>
              <a:rPr lang="de-DE" sz="2800" dirty="0" err="1" smtClean="0">
                <a:solidFill>
                  <a:prstClr val="black"/>
                </a:solidFill>
              </a:rPr>
              <a:t>and</a:t>
            </a:r>
            <a:r>
              <a:rPr lang="de-DE" sz="2800" dirty="0" smtClean="0">
                <a:solidFill>
                  <a:prstClr val="black"/>
                </a:solidFill>
              </a:rPr>
              <a:t> </a:t>
            </a:r>
            <a:r>
              <a:rPr lang="de-DE" sz="2800" dirty="0" err="1" smtClean="0">
                <a:solidFill>
                  <a:prstClr val="black"/>
                </a:solidFill>
              </a:rPr>
              <a:t>level</a:t>
            </a:r>
            <a:r>
              <a:rPr lang="de-DE" sz="2800" dirty="0" smtClean="0">
                <a:solidFill>
                  <a:prstClr val="black"/>
                </a:solidFill>
              </a:rPr>
              <a:t> </a:t>
            </a:r>
            <a:r>
              <a:rPr lang="de-DE" sz="2800" dirty="0" err="1" smtClean="0">
                <a:solidFill>
                  <a:prstClr val="black"/>
                </a:solidFill>
              </a:rPr>
              <a:t>of</a:t>
            </a:r>
            <a:r>
              <a:rPr lang="de-DE" sz="2800" dirty="0" smtClean="0">
                <a:solidFill>
                  <a:prstClr val="black"/>
                </a:solidFill>
              </a:rPr>
              <a:t> </a:t>
            </a:r>
            <a:r>
              <a:rPr lang="de-DE" sz="2800" dirty="0" err="1" smtClean="0">
                <a:solidFill>
                  <a:prstClr val="black"/>
                </a:solidFill>
              </a:rPr>
              <a:t>protein</a:t>
            </a:r>
            <a:r>
              <a:rPr lang="de-DE" sz="2800" dirty="0" smtClean="0">
                <a:solidFill>
                  <a:prstClr val="black"/>
                </a:solidFill>
              </a:rPr>
              <a:t> </a:t>
            </a:r>
            <a:r>
              <a:rPr lang="de-DE" sz="2800" dirty="0" err="1" smtClean="0">
                <a:solidFill>
                  <a:prstClr val="black"/>
                </a:solidFill>
              </a:rPr>
              <a:t>expression</a:t>
            </a:r>
            <a:r>
              <a:rPr lang="de-DE" sz="2800" dirty="0" smtClean="0">
                <a:solidFill>
                  <a:prstClr val="black"/>
                </a:solidFill>
              </a:rPr>
              <a:t>, </a:t>
            </a:r>
            <a:r>
              <a:rPr lang="de-DE" sz="2800" dirty="0" err="1" smtClean="0">
                <a:solidFill>
                  <a:prstClr val="black"/>
                </a:solidFill>
              </a:rPr>
              <a:t>whereas</a:t>
            </a:r>
            <a:r>
              <a:rPr lang="de-DE" sz="2800" dirty="0" smtClean="0">
                <a:solidFill>
                  <a:prstClr val="black"/>
                </a:solidFill>
              </a:rPr>
              <a:t> </a:t>
            </a:r>
            <a:r>
              <a:rPr lang="de-DE" sz="2800" dirty="0" err="1" smtClean="0">
                <a:solidFill>
                  <a:prstClr val="black"/>
                </a:solidFill>
              </a:rPr>
              <a:t>synthesis</a:t>
            </a:r>
            <a:r>
              <a:rPr lang="de-DE" sz="2800" dirty="0" smtClean="0">
                <a:solidFill>
                  <a:prstClr val="black"/>
                </a:solidFill>
              </a:rPr>
              <a:t> </a:t>
            </a:r>
            <a:r>
              <a:rPr lang="de-DE" sz="2800" dirty="0" err="1" smtClean="0">
                <a:solidFill>
                  <a:prstClr val="black"/>
                </a:solidFill>
              </a:rPr>
              <a:t>rates</a:t>
            </a:r>
            <a:r>
              <a:rPr lang="de-DE" sz="2800" dirty="0" smtClean="0">
                <a:solidFill>
                  <a:prstClr val="black"/>
                </a:solidFill>
              </a:rPr>
              <a:t> </a:t>
            </a:r>
            <a:r>
              <a:rPr lang="de-DE" sz="2800" dirty="0" err="1" smtClean="0">
                <a:solidFill>
                  <a:prstClr val="black"/>
                </a:solidFill>
              </a:rPr>
              <a:t>determine</a:t>
            </a:r>
            <a:r>
              <a:rPr lang="de-DE" sz="2800" dirty="0" smtClean="0">
                <a:solidFill>
                  <a:prstClr val="black"/>
                </a:solidFill>
              </a:rPr>
              <a:t> </a:t>
            </a:r>
            <a:r>
              <a:rPr lang="de-DE" sz="2800" dirty="0" err="1" smtClean="0">
                <a:solidFill>
                  <a:prstClr val="black"/>
                </a:solidFill>
              </a:rPr>
              <a:t>only</a:t>
            </a:r>
            <a:r>
              <a:rPr lang="de-DE" sz="2800" dirty="0" smtClean="0">
                <a:solidFill>
                  <a:prstClr val="black"/>
                </a:solidFill>
              </a:rPr>
              <a:t> </a:t>
            </a:r>
            <a:r>
              <a:rPr lang="de-DE" sz="2800" dirty="0" err="1" smtClean="0">
                <a:solidFill>
                  <a:prstClr val="black"/>
                </a:solidFill>
              </a:rPr>
              <a:t>expression</a:t>
            </a:r>
            <a:endParaRPr lang="de-DE" sz="2800" dirty="0" smtClean="0">
              <a:solidFill>
                <a:prstClr val="black"/>
              </a:solidFill>
            </a:endParaRPr>
          </a:p>
          <a:p>
            <a:endParaRPr lang="en-US" sz="2800" dirty="0" smtClean="0">
              <a:solidFill>
                <a:prstClr val="black"/>
              </a:solidFill>
            </a:endParaRPr>
          </a:p>
          <a:p>
            <a:endParaRPr lang="de-DE" sz="2800" dirty="0">
              <a:solidFill>
                <a:prstClr val="black"/>
              </a:solidFill>
            </a:endParaRPr>
          </a:p>
          <a:p>
            <a:r>
              <a:rPr lang="de-DE" sz="2800" dirty="0" err="1" smtClean="0">
                <a:solidFill>
                  <a:prstClr val="black"/>
                </a:solidFill>
              </a:rPr>
              <a:t>Uncorrelated</a:t>
            </a:r>
            <a:r>
              <a:rPr lang="de-DE" sz="2800" dirty="0" smtClean="0">
                <a:solidFill>
                  <a:prstClr val="black"/>
                </a:solidFill>
              </a:rPr>
              <a:t> </a:t>
            </a:r>
            <a:r>
              <a:rPr lang="de-DE" sz="2800" dirty="0" err="1" smtClean="0">
                <a:solidFill>
                  <a:prstClr val="black"/>
                </a:solidFill>
              </a:rPr>
              <a:t>mRNA</a:t>
            </a:r>
            <a:r>
              <a:rPr lang="de-DE" sz="2800" dirty="0" smtClean="0">
                <a:solidFill>
                  <a:prstClr val="black"/>
                </a:solidFill>
              </a:rPr>
              <a:t> </a:t>
            </a:r>
            <a:r>
              <a:rPr lang="de-DE" sz="2800" dirty="0" err="1" smtClean="0">
                <a:solidFill>
                  <a:prstClr val="black"/>
                </a:solidFill>
              </a:rPr>
              <a:t>and</a:t>
            </a:r>
            <a:r>
              <a:rPr lang="de-DE" sz="2800" dirty="0" smtClean="0">
                <a:solidFill>
                  <a:prstClr val="black"/>
                </a:solidFill>
              </a:rPr>
              <a:t> </a:t>
            </a:r>
            <a:r>
              <a:rPr lang="de-DE" sz="2800" dirty="0" err="1" smtClean="0">
                <a:solidFill>
                  <a:prstClr val="black"/>
                </a:solidFill>
              </a:rPr>
              <a:t>protein</a:t>
            </a:r>
            <a:r>
              <a:rPr lang="de-DE" sz="2800" dirty="0" smtClean="0">
                <a:solidFill>
                  <a:prstClr val="black"/>
                </a:solidFill>
              </a:rPr>
              <a:t> </a:t>
            </a:r>
            <a:r>
              <a:rPr lang="de-DE" sz="2800" dirty="0" err="1" smtClean="0">
                <a:solidFill>
                  <a:prstClr val="black"/>
                </a:solidFill>
              </a:rPr>
              <a:t>changes</a:t>
            </a:r>
            <a:r>
              <a:rPr lang="de-DE" sz="2800" dirty="0" smtClean="0">
                <a:solidFill>
                  <a:prstClr val="black"/>
                </a:solidFill>
              </a:rPr>
              <a:t> </a:t>
            </a:r>
            <a:r>
              <a:rPr lang="de-DE" sz="2800" dirty="0" err="1" smtClean="0">
                <a:solidFill>
                  <a:prstClr val="black"/>
                </a:solidFill>
              </a:rPr>
              <a:t>often</a:t>
            </a:r>
            <a:r>
              <a:rPr lang="de-DE" sz="2800" dirty="0" smtClean="0">
                <a:solidFill>
                  <a:prstClr val="black"/>
                </a:solidFill>
              </a:rPr>
              <a:t> </a:t>
            </a:r>
            <a:r>
              <a:rPr lang="de-DE" sz="2800" dirty="0" err="1" smtClean="0">
                <a:solidFill>
                  <a:prstClr val="black"/>
                </a:solidFill>
              </a:rPr>
              <a:t>arise</a:t>
            </a:r>
            <a:r>
              <a:rPr lang="de-DE" sz="2800" dirty="0" smtClean="0">
                <a:solidFill>
                  <a:prstClr val="black"/>
                </a:solidFill>
              </a:rPr>
              <a:t> </a:t>
            </a:r>
            <a:r>
              <a:rPr lang="de-DE" sz="2800" dirty="0" err="1" smtClean="0">
                <a:solidFill>
                  <a:prstClr val="black"/>
                </a:solidFill>
              </a:rPr>
              <a:t>from</a:t>
            </a:r>
            <a:r>
              <a:rPr lang="de-DE" sz="2800" dirty="0" smtClean="0">
                <a:solidFill>
                  <a:prstClr val="black"/>
                </a:solidFill>
              </a:rPr>
              <a:t> </a:t>
            </a:r>
            <a:r>
              <a:rPr lang="de-DE" sz="2800" dirty="0" err="1" smtClean="0">
                <a:solidFill>
                  <a:prstClr val="black"/>
                </a:solidFill>
              </a:rPr>
              <a:t>delayed</a:t>
            </a:r>
            <a:r>
              <a:rPr lang="de-DE" sz="2800" dirty="0" smtClean="0">
                <a:solidFill>
                  <a:prstClr val="black"/>
                </a:solidFill>
              </a:rPr>
              <a:t> </a:t>
            </a:r>
            <a:r>
              <a:rPr lang="de-DE" sz="2800" dirty="0" err="1" smtClean="0">
                <a:solidFill>
                  <a:prstClr val="black"/>
                </a:solidFill>
              </a:rPr>
              <a:t>protein</a:t>
            </a:r>
            <a:r>
              <a:rPr lang="de-DE" sz="2800" dirty="0" smtClean="0">
                <a:solidFill>
                  <a:prstClr val="black"/>
                </a:solidFill>
              </a:rPr>
              <a:t> </a:t>
            </a:r>
            <a:r>
              <a:rPr lang="de-DE" sz="2800" dirty="0" err="1" smtClean="0">
                <a:solidFill>
                  <a:prstClr val="black"/>
                </a:solidFill>
              </a:rPr>
              <a:t>synthesis</a:t>
            </a:r>
            <a:r>
              <a:rPr lang="de-DE" sz="2800" dirty="0" smtClean="0">
                <a:solidFill>
                  <a:prstClr val="black"/>
                </a:solidFill>
              </a:rPr>
              <a:t> </a:t>
            </a:r>
            <a:r>
              <a:rPr lang="de-DE" sz="2800" dirty="0" err="1" smtClean="0">
                <a:solidFill>
                  <a:prstClr val="black"/>
                </a:solidFill>
              </a:rPr>
              <a:t>and</a:t>
            </a:r>
            <a:r>
              <a:rPr lang="de-DE" sz="2800" dirty="0" smtClean="0">
                <a:solidFill>
                  <a:prstClr val="black"/>
                </a:solidFill>
              </a:rPr>
              <a:t> </a:t>
            </a:r>
            <a:r>
              <a:rPr lang="de-DE" sz="2800" dirty="0" err="1" smtClean="0">
                <a:solidFill>
                  <a:prstClr val="black"/>
                </a:solidFill>
              </a:rPr>
              <a:t>are</a:t>
            </a:r>
            <a:r>
              <a:rPr lang="de-DE" sz="2800" dirty="0" smtClean="0">
                <a:solidFill>
                  <a:prstClr val="black"/>
                </a:solidFill>
              </a:rPr>
              <a:t> </a:t>
            </a:r>
            <a:r>
              <a:rPr lang="de-DE" sz="2800" dirty="0" err="1" smtClean="0">
                <a:solidFill>
                  <a:prstClr val="black"/>
                </a:solidFill>
              </a:rPr>
              <a:t>explainable</a:t>
            </a:r>
            <a:r>
              <a:rPr lang="de-DE" sz="2800" dirty="0" smtClean="0">
                <a:solidFill>
                  <a:prstClr val="black"/>
                </a:solidFill>
              </a:rPr>
              <a:t> </a:t>
            </a:r>
            <a:r>
              <a:rPr lang="de-DE" sz="2800" dirty="0" err="1" smtClean="0">
                <a:solidFill>
                  <a:prstClr val="black"/>
                </a:solidFill>
              </a:rPr>
              <a:t>by</a:t>
            </a:r>
            <a:r>
              <a:rPr lang="de-DE" sz="2800" dirty="0" smtClean="0">
                <a:solidFill>
                  <a:prstClr val="black"/>
                </a:solidFill>
              </a:rPr>
              <a:t> </a:t>
            </a:r>
            <a:r>
              <a:rPr lang="de-DE" sz="2800" dirty="0" err="1" smtClean="0">
                <a:solidFill>
                  <a:prstClr val="black"/>
                </a:solidFill>
              </a:rPr>
              <a:t>protein</a:t>
            </a:r>
            <a:r>
              <a:rPr lang="de-DE" sz="2800" dirty="0" smtClean="0">
                <a:solidFill>
                  <a:prstClr val="black"/>
                </a:solidFill>
              </a:rPr>
              <a:t> </a:t>
            </a:r>
            <a:r>
              <a:rPr lang="de-DE" sz="2800" dirty="0" err="1" smtClean="0">
                <a:solidFill>
                  <a:prstClr val="black"/>
                </a:solidFill>
              </a:rPr>
              <a:t>expression</a:t>
            </a:r>
            <a:r>
              <a:rPr lang="de-DE" sz="2800" dirty="0" smtClean="0">
                <a:solidFill>
                  <a:prstClr val="black"/>
                </a:solidFill>
              </a:rPr>
              <a:t> </a:t>
            </a:r>
            <a:r>
              <a:rPr lang="de-DE" sz="2800" dirty="0" err="1" smtClean="0">
                <a:solidFill>
                  <a:prstClr val="black"/>
                </a:solidFill>
              </a:rPr>
              <a:t>model</a:t>
            </a:r>
            <a:endParaRPr lang="de-DE" sz="2800" dirty="0" smtClean="0">
              <a:solidFill>
                <a:prstClr val="black"/>
              </a:solidFill>
            </a:endParaRPr>
          </a:p>
          <a:p>
            <a:endParaRPr lang="de-DE" sz="2800" dirty="0">
              <a:solidFill>
                <a:prstClr val="black"/>
              </a:solidFill>
            </a:endParaRPr>
          </a:p>
          <a:p>
            <a:endParaRPr lang="de-DE" sz="2800" dirty="0">
              <a:solidFill>
                <a:prstClr val="black"/>
              </a:solidFill>
            </a:endParaRPr>
          </a:p>
          <a:p>
            <a:endParaRPr lang="de-DE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1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1" y="-10812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b="1" dirty="0" smtClean="0"/>
              <a:t>Protein </a:t>
            </a:r>
            <a:r>
              <a:rPr lang="de-DE" sz="3600" b="1" dirty="0" err="1" smtClean="0"/>
              <a:t>expression</a:t>
            </a:r>
            <a:r>
              <a:rPr lang="de-DE" sz="3600" b="1" dirty="0" smtClean="0"/>
              <a:t> in a </a:t>
            </a:r>
            <a:r>
              <a:rPr lang="de-DE" sz="3600" b="1" dirty="0" err="1" smtClean="0"/>
              <a:t>more</a:t>
            </a:r>
            <a:r>
              <a:rPr lang="de-DE" sz="3600" b="1" dirty="0" smtClean="0"/>
              <a:t> </a:t>
            </a:r>
          </a:p>
          <a:p>
            <a:r>
              <a:rPr lang="de-DE" sz="3600" b="1" dirty="0" err="1" smtClean="0"/>
              <a:t>complex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network</a:t>
            </a:r>
            <a:r>
              <a:rPr lang="de-DE" sz="3600" b="1" dirty="0" smtClean="0"/>
              <a:t>: Circadian </a:t>
            </a:r>
            <a:r>
              <a:rPr lang="de-DE" sz="3600" b="1" dirty="0" err="1" smtClean="0"/>
              <a:t>rhythms</a:t>
            </a:r>
            <a:endParaRPr lang="de-DE" sz="3600" b="1" dirty="0"/>
          </a:p>
        </p:txBody>
      </p:sp>
      <p:sp>
        <p:nvSpPr>
          <p:cNvPr id="6" name="AutoShape 6" descr="Unfortunately we are unable to provide accessible alternative text for this. If you require assistance to access this image, or to obtain a text description, please contact npg@nature.com"/>
          <p:cNvSpPr>
            <a:spLocks noChangeAspect="1" noChangeArrowheads="1"/>
          </p:cNvSpPr>
          <p:nvPr/>
        </p:nvSpPr>
        <p:spPr bwMode="auto">
          <a:xfrm>
            <a:off x="155575" y="1612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AutoShape 8" descr="Unfortunately we are unable to provide accessible alternative text for this. If you require assistance to access this image, or to obtain a text description, please contact npg@nature.com"/>
          <p:cNvSpPr>
            <a:spLocks noChangeAspect="1" noChangeArrowheads="1"/>
          </p:cNvSpPr>
          <p:nvPr/>
        </p:nvSpPr>
        <p:spPr bwMode="auto">
          <a:xfrm>
            <a:off x="307975" y="16852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" name="AutoShape 10" descr="http://www.nature.com/ni/journal/v10/n3/images/ni.1699-F2.jpg"/>
          <p:cNvSpPr>
            <a:spLocks noChangeAspect="1" noChangeArrowheads="1"/>
          </p:cNvSpPr>
          <p:nvPr/>
        </p:nvSpPr>
        <p:spPr bwMode="auto">
          <a:xfrm>
            <a:off x="155575" y="-3429000"/>
            <a:ext cx="588645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7" name="AutoShape 4" descr="http://cdn.bionews-tx.com/wp-content/uploads/2013/11/Circadian-Clock.png"/>
          <p:cNvSpPr>
            <a:spLocks noChangeAspect="1" noChangeArrowheads="1"/>
          </p:cNvSpPr>
          <p:nvPr/>
        </p:nvSpPr>
        <p:spPr bwMode="auto">
          <a:xfrm>
            <a:off x="460375" y="32092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2" name="AutoShape 6" descr="http://cdn.bionews-tx.com/wp-content/uploads/2013/11/Circadian-Clock.png"/>
          <p:cNvSpPr>
            <a:spLocks noChangeAspect="1" noChangeArrowheads="1"/>
          </p:cNvSpPr>
          <p:nvPr/>
        </p:nvSpPr>
        <p:spPr bwMode="auto">
          <a:xfrm>
            <a:off x="612775" y="47332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4" name="AutoShape 8" descr="http://cdn.bionews-tx.com/wp-content/uploads/2013/11/Circadian-Clock.png"/>
          <p:cNvSpPr>
            <a:spLocks noChangeAspect="1" noChangeArrowheads="1"/>
          </p:cNvSpPr>
          <p:nvPr/>
        </p:nvSpPr>
        <p:spPr bwMode="auto">
          <a:xfrm>
            <a:off x="765175" y="62572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284" y="1628800"/>
            <a:ext cx="6137243" cy="3168352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74" y="3820352"/>
            <a:ext cx="2885951" cy="278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68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16055"/>
            <a:ext cx="790746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b="1" dirty="0" smtClean="0"/>
              <a:t>Circadian </a:t>
            </a:r>
            <a:r>
              <a:rPr lang="de-DE" sz="3600" b="1" dirty="0" err="1" smtClean="0"/>
              <a:t>rhytmicity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is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established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by</a:t>
            </a:r>
            <a:r>
              <a:rPr lang="de-DE" sz="3600" b="1" dirty="0" smtClean="0"/>
              <a:t> a </a:t>
            </a:r>
            <a:r>
              <a:rPr lang="de-DE" sz="3600" b="1" dirty="0" err="1" smtClean="0"/>
              <a:t>gene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regulatory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network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with</a:t>
            </a:r>
            <a:r>
              <a:rPr lang="de-DE" sz="3600" b="1" dirty="0" smtClean="0"/>
              <a:t> negative </a:t>
            </a:r>
            <a:r>
              <a:rPr lang="de-DE" sz="3600" b="1" dirty="0" err="1" smtClean="0"/>
              <a:t>feedback</a:t>
            </a:r>
            <a:endParaRPr lang="de-DE" sz="3600" b="1" dirty="0"/>
          </a:p>
        </p:txBody>
      </p:sp>
      <p:sp>
        <p:nvSpPr>
          <p:cNvPr id="6" name="AutoShape 6" descr="Unfortunately we are unable to provide accessible alternative text for this. If you require assistance to access this image, or to obtain a text description, please contact npg@nature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AutoShape 8" descr="Unfortunately we are unable to provide accessible alternative text for this. If you require assistance to access this image, or to obtain a text description, please contact npg@nature.c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" name="AutoShape 10" descr="http://www.nature.com/ni/journal/v10/n3/images/ni.1699-F2.jpg"/>
          <p:cNvSpPr>
            <a:spLocks noChangeAspect="1" noChangeArrowheads="1"/>
          </p:cNvSpPr>
          <p:nvPr/>
        </p:nvSpPr>
        <p:spPr bwMode="auto">
          <a:xfrm>
            <a:off x="155575" y="-3429000"/>
            <a:ext cx="588645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7" name="AutoShape 4" descr="http://cdn.bionews-tx.com/wp-content/uploads/2013/11/Circadian-Clock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2" name="AutoShape 6" descr="http://cdn.bionews-tx.com/wp-content/uploads/2013/11/Circadian-Clock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4" name="AutoShape 8" descr="http://cdn.bionews-tx.com/wp-content/uploads/2013/11/Circadian-Clock.p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77" y="2276872"/>
            <a:ext cx="4329817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12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11560" y="16055"/>
            <a:ext cx="790746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b="1" dirty="0" smtClean="0"/>
              <a:t>Circadian </a:t>
            </a:r>
            <a:r>
              <a:rPr lang="de-DE" sz="3600" b="1" dirty="0" err="1" smtClean="0"/>
              <a:t>rhytmicity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is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established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by</a:t>
            </a:r>
            <a:r>
              <a:rPr lang="de-DE" sz="3600" b="1" dirty="0" smtClean="0"/>
              <a:t> a </a:t>
            </a:r>
            <a:r>
              <a:rPr lang="de-DE" sz="3600" b="1" dirty="0" err="1" smtClean="0"/>
              <a:t>gene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regulatory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network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with</a:t>
            </a:r>
            <a:r>
              <a:rPr lang="de-DE" sz="3600" b="1" dirty="0" smtClean="0"/>
              <a:t> negative </a:t>
            </a:r>
            <a:r>
              <a:rPr lang="de-DE" sz="3600" b="1" dirty="0" err="1" smtClean="0"/>
              <a:t>feedback</a:t>
            </a:r>
            <a:endParaRPr lang="de-DE" sz="3600" b="1" dirty="0"/>
          </a:p>
        </p:txBody>
      </p:sp>
      <p:sp>
        <p:nvSpPr>
          <p:cNvPr id="6" name="AutoShape 6" descr="Unfortunately we are unable to provide accessible alternative text for this. If you require assistance to access this image, or to obtain a text description, please contact npg@nature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AutoShape 8" descr="Unfortunately we are unable to provide accessible alternative text for this. If you require assistance to access this image, or to obtain a text description, please contact npg@nature.c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" name="AutoShape 10" descr="http://www.nature.com/ni/journal/v10/n3/images/ni.1699-F2.jpg"/>
          <p:cNvSpPr>
            <a:spLocks noChangeAspect="1" noChangeArrowheads="1"/>
          </p:cNvSpPr>
          <p:nvPr/>
        </p:nvSpPr>
        <p:spPr bwMode="auto">
          <a:xfrm>
            <a:off x="155575" y="-3429000"/>
            <a:ext cx="588645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7" name="AutoShape 4" descr="http://cdn.bionews-tx.com/wp-content/uploads/2013/11/Circadian-Clock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2" name="AutoShape 6" descr="http://cdn.bionews-tx.com/wp-content/uploads/2013/11/Circadian-Clock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4" name="AutoShape 8" descr="http://cdn.bionews-tx.com/wp-content/uploads/2013/11/Circadian-Clock.p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77" y="2276872"/>
            <a:ext cx="4329817" cy="3816424"/>
          </a:xfrm>
          <a:prstGeom prst="rect">
            <a:avLst/>
          </a:prstGeom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001" y="2890065"/>
            <a:ext cx="3384376" cy="8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66" r="71559"/>
          <a:stretch/>
        </p:blipFill>
        <p:spPr bwMode="auto">
          <a:xfrm>
            <a:off x="5564151" y="4293096"/>
            <a:ext cx="2520280" cy="2079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feld 14"/>
          <p:cNvSpPr txBox="1"/>
          <p:nvPr/>
        </p:nvSpPr>
        <p:spPr>
          <a:xfrm>
            <a:off x="5279656" y="2340617"/>
            <a:ext cx="36070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24h </a:t>
            </a: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oscillations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Per2 </a:t>
            </a: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expression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720488" y="3714750"/>
            <a:ext cx="27254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single-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cell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uciferase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reporter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5"/>
          <p:cNvSpPr txBox="1"/>
          <p:nvPr/>
        </p:nvSpPr>
        <p:spPr>
          <a:xfrm>
            <a:off x="7358794" y="6474822"/>
            <a:ext cx="17497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Liu et al., Cell 2007</a:t>
            </a:r>
            <a:endParaRPr lang="en-GB" sz="1600" dirty="0"/>
          </a:p>
        </p:txBody>
      </p:sp>
      <p:sp>
        <p:nvSpPr>
          <p:cNvPr id="19" name="Textfeld 18"/>
          <p:cNvSpPr txBox="1"/>
          <p:nvPr/>
        </p:nvSpPr>
        <p:spPr>
          <a:xfrm>
            <a:off x="6199626" y="4303066"/>
            <a:ext cx="883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fibroblasts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91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971600" y="16055"/>
            <a:ext cx="748883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b="1" dirty="0" smtClean="0"/>
              <a:t>The Goodwin </a:t>
            </a:r>
            <a:r>
              <a:rPr lang="de-DE" sz="3600" b="1" dirty="0" err="1" smtClean="0"/>
              <a:t>oscillator</a:t>
            </a:r>
            <a:r>
              <a:rPr lang="de-DE" sz="3600" b="1" dirty="0" smtClean="0"/>
              <a:t> – a negative </a:t>
            </a:r>
            <a:r>
              <a:rPr lang="de-DE" sz="3600" b="1" dirty="0" err="1" smtClean="0"/>
              <a:t>feedback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model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of</a:t>
            </a:r>
            <a:r>
              <a:rPr lang="de-DE" sz="3600" b="1" dirty="0" smtClean="0"/>
              <a:t> circadian </a:t>
            </a:r>
            <a:r>
              <a:rPr lang="de-DE" sz="3600" b="1" dirty="0" err="1" smtClean="0"/>
              <a:t>rhythmicity</a:t>
            </a:r>
            <a:endParaRPr lang="de-DE" sz="3600" b="1" dirty="0"/>
          </a:p>
        </p:txBody>
      </p:sp>
      <p:sp>
        <p:nvSpPr>
          <p:cNvPr id="6" name="AutoShape 6" descr="Unfortunately we are unable to provide accessible alternative text for this. If you require assistance to access this image, or to obtain a text description, please contact npg@nature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AutoShape 8" descr="Unfortunately we are unable to provide accessible alternative text for this. If you require assistance to access this image, or to obtain a text description, please contact npg@nature.c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" name="AutoShape 10" descr="http://www.nature.com/ni/journal/v10/n3/images/ni.1699-F2.jpg"/>
          <p:cNvSpPr>
            <a:spLocks noChangeAspect="1" noChangeArrowheads="1"/>
          </p:cNvSpPr>
          <p:nvPr/>
        </p:nvSpPr>
        <p:spPr bwMode="auto">
          <a:xfrm>
            <a:off x="191422" y="-3429000"/>
            <a:ext cx="588645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7" name="AutoShape 4" descr="http://cdn.bionews-tx.com/wp-content/uploads/2013/11/Circadian-Clock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2" name="AutoShape 6" descr="http://cdn.bionews-tx.com/wp-content/uploads/2013/11/Circadian-Clock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" name="TextBox 5"/>
          <p:cNvSpPr txBox="1"/>
          <p:nvPr/>
        </p:nvSpPr>
        <p:spPr>
          <a:xfrm>
            <a:off x="6444208" y="6474822"/>
            <a:ext cx="2543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Gonze</a:t>
            </a:r>
            <a:r>
              <a:rPr lang="en-US" sz="1600" dirty="0" smtClean="0"/>
              <a:t> et al., </a:t>
            </a:r>
            <a:r>
              <a:rPr lang="en-US" sz="1600" dirty="0" err="1" smtClean="0"/>
              <a:t>PLoS</a:t>
            </a:r>
            <a:r>
              <a:rPr lang="en-US" sz="1600" dirty="0" smtClean="0"/>
              <a:t> ONE 2007</a:t>
            </a:r>
            <a:endParaRPr lang="en-GB" sz="1600" dirty="0"/>
          </a:p>
        </p:txBody>
      </p:sp>
      <p:pic>
        <p:nvPicPr>
          <p:cNvPr id="19458" name="Picture 2" descr="C:\Users\legewie\Downloads\journal.pone.0069573.g0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6" y="1601418"/>
            <a:ext cx="3602858" cy="226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5" t="65674" r="43370" b="27219"/>
          <a:stretch/>
        </p:blipFill>
        <p:spPr bwMode="auto">
          <a:xfrm>
            <a:off x="902556" y="6156314"/>
            <a:ext cx="1896858" cy="55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2938202" y="4872355"/>
            <a:ext cx="1255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dirty="0" smtClean="0">
                <a:solidFill>
                  <a:prstClr val="black"/>
                </a:solidFill>
              </a:rPr>
              <a:t>Per2 </a:t>
            </a:r>
            <a:r>
              <a:rPr lang="de-DE" dirty="0" err="1">
                <a:solidFill>
                  <a:prstClr val="black"/>
                </a:solidFill>
              </a:rPr>
              <a:t>mRNA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2935157" y="5517232"/>
            <a:ext cx="1348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dirty="0" smtClean="0">
                <a:solidFill>
                  <a:prstClr val="black"/>
                </a:solidFill>
              </a:rPr>
              <a:t>Per2 </a:t>
            </a:r>
            <a:r>
              <a:rPr lang="de-DE" dirty="0" err="1" smtClean="0">
                <a:solidFill>
                  <a:prstClr val="black"/>
                </a:solidFill>
              </a:rPr>
              <a:t>protein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2931932" y="6156313"/>
            <a:ext cx="1402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dirty="0" smtClean="0">
                <a:solidFill>
                  <a:prstClr val="black"/>
                </a:solidFill>
              </a:rPr>
              <a:t>Per2 </a:t>
            </a:r>
            <a:r>
              <a:rPr lang="de-DE" dirty="0" err="1" smtClean="0">
                <a:solidFill>
                  <a:prstClr val="black"/>
                </a:solidFill>
              </a:rPr>
              <a:t>protein</a:t>
            </a:r>
            <a:r>
              <a:rPr lang="de-DE" dirty="0" smtClean="0">
                <a:solidFill>
                  <a:prstClr val="black"/>
                </a:solidFill>
              </a:rPr>
              <a:t>‘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957774" y="4293096"/>
            <a:ext cx="3142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b="1" dirty="0" err="1" smtClean="0">
                <a:solidFill>
                  <a:prstClr val="black"/>
                </a:solidFill>
              </a:rPr>
              <a:t>Ordinary</a:t>
            </a:r>
            <a:r>
              <a:rPr lang="de-DE" b="1" dirty="0" smtClean="0">
                <a:solidFill>
                  <a:prstClr val="black"/>
                </a:solidFill>
              </a:rPr>
              <a:t> differential </a:t>
            </a:r>
            <a:r>
              <a:rPr lang="de-DE" b="1" dirty="0" err="1" smtClean="0">
                <a:solidFill>
                  <a:prstClr val="black"/>
                </a:solidFill>
              </a:rPr>
              <a:t>equations</a:t>
            </a:r>
            <a:endParaRPr lang="de-DE" b="1" dirty="0">
              <a:solidFill>
                <a:prstClr val="black"/>
              </a:solidFill>
            </a:endParaRPr>
          </a:p>
        </p:txBody>
      </p:sp>
      <p:pic>
        <p:nvPicPr>
          <p:cNvPr id="25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5" t="53707" r="43370" b="38776"/>
          <a:stretch/>
        </p:blipFill>
        <p:spPr bwMode="auto">
          <a:xfrm>
            <a:off x="908826" y="5464163"/>
            <a:ext cx="1896858" cy="59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62" t="41578" r="43293" b="50905"/>
          <a:stretch/>
        </p:blipFill>
        <p:spPr bwMode="auto">
          <a:xfrm>
            <a:off x="1090966" y="4781140"/>
            <a:ext cx="1896858" cy="59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hteck 17"/>
          <p:cNvSpPr/>
          <p:nvPr/>
        </p:nvSpPr>
        <p:spPr>
          <a:xfrm>
            <a:off x="1259632" y="3409255"/>
            <a:ext cx="15871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1400" b="1" dirty="0" smtClean="0">
                <a:solidFill>
                  <a:prstClr val="black"/>
                </a:solidFill>
              </a:rPr>
              <a:t>Goodwin </a:t>
            </a:r>
            <a:r>
              <a:rPr lang="de-DE" sz="1400" b="1" dirty="0" err="1" smtClean="0">
                <a:solidFill>
                  <a:prstClr val="black"/>
                </a:solidFill>
              </a:rPr>
              <a:t>oscillator</a:t>
            </a:r>
            <a:endParaRPr lang="de-DE" sz="1400" b="1" dirty="0">
              <a:solidFill>
                <a:prstClr val="black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5364088" y="1748423"/>
            <a:ext cx="309634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00B050"/>
                </a:solidFill>
              </a:rPr>
              <a:t>Exercise 5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Implement negative feedback model and plot Z(t) for  the following parameters</a:t>
            </a:r>
          </a:p>
          <a:p>
            <a:r>
              <a:rPr lang="en-US" sz="1600" dirty="0" smtClean="0">
                <a:solidFill>
                  <a:srgbClr val="00B050"/>
                </a:solidFill>
              </a:rPr>
              <a:t>k</a:t>
            </a:r>
            <a:r>
              <a:rPr lang="en-US" sz="1600" baseline="-25000" dirty="0" smtClean="0">
                <a:solidFill>
                  <a:srgbClr val="00B050"/>
                </a:solidFill>
              </a:rPr>
              <a:t>1</a:t>
            </a:r>
            <a:r>
              <a:rPr lang="en-US" sz="1600" dirty="0" smtClean="0">
                <a:solidFill>
                  <a:srgbClr val="00B050"/>
                </a:solidFill>
              </a:rPr>
              <a:t>= k</a:t>
            </a:r>
            <a:r>
              <a:rPr lang="en-US" sz="1600" baseline="-25000" dirty="0" smtClean="0">
                <a:solidFill>
                  <a:srgbClr val="00B050"/>
                </a:solidFill>
              </a:rPr>
              <a:t>3</a:t>
            </a:r>
            <a:r>
              <a:rPr lang="en-US" sz="1600" dirty="0" smtClean="0">
                <a:solidFill>
                  <a:srgbClr val="00B050"/>
                </a:solidFill>
              </a:rPr>
              <a:t>=k</a:t>
            </a:r>
            <a:r>
              <a:rPr lang="en-US" sz="1600" baseline="-25000" dirty="0" smtClean="0">
                <a:solidFill>
                  <a:srgbClr val="00B050"/>
                </a:solidFill>
              </a:rPr>
              <a:t>5</a:t>
            </a:r>
            <a:r>
              <a:rPr lang="en-US" sz="1600" dirty="0" smtClean="0">
                <a:solidFill>
                  <a:srgbClr val="00B050"/>
                </a:solidFill>
              </a:rPr>
              <a:t>=1</a:t>
            </a:r>
          </a:p>
          <a:p>
            <a:r>
              <a:rPr lang="en-US" sz="1600" dirty="0" smtClean="0">
                <a:solidFill>
                  <a:srgbClr val="00B050"/>
                </a:solidFill>
              </a:rPr>
              <a:t>k</a:t>
            </a:r>
            <a:r>
              <a:rPr lang="en-US" sz="1600" baseline="-25000" dirty="0" smtClean="0">
                <a:solidFill>
                  <a:srgbClr val="00B050"/>
                </a:solidFill>
              </a:rPr>
              <a:t>2</a:t>
            </a:r>
            <a:r>
              <a:rPr lang="en-US" sz="1600" dirty="0" smtClean="0">
                <a:solidFill>
                  <a:srgbClr val="00B050"/>
                </a:solidFill>
              </a:rPr>
              <a:t>= k</a:t>
            </a:r>
            <a:r>
              <a:rPr lang="en-US" sz="1600" baseline="-25000" dirty="0" smtClean="0">
                <a:solidFill>
                  <a:srgbClr val="00B050"/>
                </a:solidFill>
              </a:rPr>
              <a:t>4</a:t>
            </a:r>
            <a:r>
              <a:rPr lang="en-US" sz="1600" dirty="0" smtClean="0">
                <a:solidFill>
                  <a:srgbClr val="00B050"/>
                </a:solidFill>
              </a:rPr>
              <a:t>=k</a:t>
            </a:r>
            <a:r>
              <a:rPr lang="en-US" sz="1600" baseline="-25000" dirty="0" smtClean="0">
                <a:solidFill>
                  <a:srgbClr val="00B050"/>
                </a:solidFill>
              </a:rPr>
              <a:t>6</a:t>
            </a:r>
            <a:r>
              <a:rPr lang="en-US" sz="1600" dirty="0" smtClean="0">
                <a:solidFill>
                  <a:srgbClr val="00B050"/>
                </a:solidFill>
              </a:rPr>
              <a:t>=0.1</a:t>
            </a:r>
          </a:p>
          <a:p>
            <a:r>
              <a:rPr lang="en-US" sz="1600" dirty="0" smtClean="0">
                <a:solidFill>
                  <a:srgbClr val="00B050"/>
                </a:solidFill>
              </a:rPr>
              <a:t>K</a:t>
            </a:r>
            <a:r>
              <a:rPr lang="en-US" sz="1600" baseline="-25000" dirty="0" smtClean="0">
                <a:solidFill>
                  <a:srgbClr val="00B050"/>
                </a:solidFill>
              </a:rPr>
              <a:t>i</a:t>
            </a:r>
            <a:r>
              <a:rPr lang="en-US" sz="1600" dirty="0" smtClean="0">
                <a:solidFill>
                  <a:srgbClr val="00B050"/>
                </a:solidFill>
              </a:rPr>
              <a:t>=1, n=10</a:t>
            </a:r>
          </a:p>
          <a:p>
            <a:endParaRPr lang="de-DE" sz="1600" dirty="0" smtClean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solidFill>
                <a:srgbClr val="00B050"/>
              </a:solidFill>
            </a:endParaRPr>
          </a:p>
        </p:txBody>
      </p:sp>
      <p:pic>
        <p:nvPicPr>
          <p:cNvPr id="23" name="Picture 3" descr="C:\Users\legewie\Downloads\journal.pone.0069573.g00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5" t="8056"/>
          <a:stretch/>
        </p:blipFill>
        <p:spPr bwMode="auto">
          <a:xfrm>
            <a:off x="5371944" y="4055586"/>
            <a:ext cx="2660636" cy="218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60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/>
      <p:bldP spid="24" grpId="0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5497" y="16055"/>
            <a:ext cx="89521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b="1" dirty="0" err="1" smtClean="0"/>
              <a:t>Effect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of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parameter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changes</a:t>
            </a:r>
            <a:r>
              <a:rPr lang="de-DE" sz="3600" b="1" dirty="0" smtClean="0"/>
              <a:t>: </a:t>
            </a:r>
            <a:r>
              <a:rPr lang="de-DE" sz="3600" b="1" dirty="0" err="1" smtClean="0"/>
              <a:t>how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does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protein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degradation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influence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the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oscillator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period</a:t>
            </a:r>
            <a:r>
              <a:rPr lang="de-DE" sz="3600" b="1" dirty="0" smtClean="0"/>
              <a:t>?</a:t>
            </a:r>
            <a:endParaRPr lang="de-DE" sz="3600" b="1" dirty="0"/>
          </a:p>
        </p:txBody>
      </p:sp>
      <p:sp>
        <p:nvSpPr>
          <p:cNvPr id="6" name="AutoShape 6" descr="Unfortunately we are unable to provide accessible alternative text for this. If you require assistance to access this image, or to obtain a text description, please contact npg@nature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AutoShape 8" descr="Unfortunately we are unable to provide accessible alternative text for this. If you require assistance to access this image, or to obtain a text description, please contact npg@nature.c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" name="AutoShape 10" descr="http://www.nature.com/ni/journal/v10/n3/images/ni.1699-F2.jpg"/>
          <p:cNvSpPr>
            <a:spLocks noChangeAspect="1" noChangeArrowheads="1"/>
          </p:cNvSpPr>
          <p:nvPr/>
        </p:nvSpPr>
        <p:spPr bwMode="auto">
          <a:xfrm>
            <a:off x="191422" y="-3429000"/>
            <a:ext cx="588645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7" name="AutoShape 4" descr="http://cdn.bionews-tx.com/wp-content/uploads/2013/11/Circadian-Clock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2" name="AutoShape 6" descr="http://cdn.bionews-tx.com/wp-content/uploads/2013/11/Circadian-Clock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" name="TextBox 5"/>
          <p:cNvSpPr txBox="1"/>
          <p:nvPr/>
        </p:nvSpPr>
        <p:spPr>
          <a:xfrm>
            <a:off x="6444208" y="6474822"/>
            <a:ext cx="2543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Gonze</a:t>
            </a:r>
            <a:r>
              <a:rPr lang="en-US" sz="1600" dirty="0" smtClean="0"/>
              <a:t> et al., </a:t>
            </a:r>
            <a:r>
              <a:rPr lang="en-US" sz="1600" dirty="0" err="1" smtClean="0"/>
              <a:t>PLoS</a:t>
            </a:r>
            <a:r>
              <a:rPr lang="en-US" sz="1600" dirty="0" smtClean="0"/>
              <a:t> ONE 2007</a:t>
            </a:r>
            <a:endParaRPr lang="en-GB" sz="1600" dirty="0"/>
          </a:p>
        </p:txBody>
      </p:sp>
      <p:pic>
        <p:nvPicPr>
          <p:cNvPr id="19458" name="Picture 2" descr="C:\Users\legewie\Downloads\journal.pone.0069573.g0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6" y="1601418"/>
            <a:ext cx="3602858" cy="226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5" t="65674" r="43370" b="27219"/>
          <a:stretch/>
        </p:blipFill>
        <p:spPr bwMode="auto">
          <a:xfrm>
            <a:off x="902556" y="6156314"/>
            <a:ext cx="1896858" cy="55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2938202" y="4872355"/>
            <a:ext cx="1255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dirty="0" smtClean="0">
                <a:solidFill>
                  <a:prstClr val="black"/>
                </a:solidFill>
              </a:rPr>
              <a:t>Per2 </a:t>
            </a:r>
            <a:r>
              <a:rPr lang="de-DE" dirty="0" err="1">
                <a:solidFill>
                  <a:prstClr val="black"/>
                </a:solidFill>
              </a:rPr>
              <a:t>mRNA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2935157" y="5517232"/>
            <a:ext cx="1348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dirty="0" smtClean="0">
                <a:solidFill>
                  <a:prstClr val="black"/>
                </a:solidFill>
              </a:rPr>
              <a:t>Per2 </a:t>
            </a:r>
            <a:r>
              <a:rPr lang="de-DE" dirty="0" err="1" smtClean="0">
                <a:solidFill>
                  <a:prstClr val="black"/>
                </a:solidFill>
              </a:rPr>
              <a:t>protein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2931932" y="6156313"/>
            <a:ext cx="1402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dirty="0" smtClean="0">
                <a:solidFill>
                  <a:prstClr val="black"/>
                </a:solidFill>
              </a:rPr>
              <a:t>Per2 </a:t>
            </a:r>
            <a:r>
              <a:rPr lang="de-DE" dirty="0" err="1" smtClean="0">
                <a:solidFill>
                  <a:prstClr val="black"/>
                </a:solidFill>
              </a:rPr>
              <a:t>protein</a:t>
            </a:r>
            <a:r>
              <a:rPr lang="de-DE" dirty="0" smtClean="0">
                <a:solidFill>
                  <a:prstClr val="black"/>
                </a:solidFill>
              </a:rPr>
              <a:t>‘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957774" y="4293096"/>
            <a:ext cx="3142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b="1" dirty="0" err="1" smtClean="0">
                <a:solidFill>
                  <a:prstClr val="black"/>
                </a:solidFill>
              </a:rPr>
              <a:t>Ordinary</a:t>
            </a:r>
            <a:r>
              <a:rPr lang="de-DE" b="1" dirty="0" smtClean="0">
                <a:solidFill>
                  <a:prstClr val="black"/>
                </a:solidFill>
              </a:rPr>
              <a:t> differential </a:t>
            </a:r>
            <a:r>
              <a:rPr lang="de-DE" b="1" dirty="0" err="1" smtClean="0">
                <a:solidFill>
                  <a:prstClr val="black"/>
                </a:solidFill>
              </a:rPr>
              <a:t>equations</a:t>
            </a:r>
            <a:endParaRPr lang="de-DE" b="1" dirty="0">
              <a:solidFill>
                <a:prstClr val="black"/>
              </a:solidFill>
            </a:endParaRPr>
          </a:p>
        </p:txBody>
      </p:sp>
      <p:pic>
        <p:nvPicPr>
          <p:cNvPr id="25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5" t="53707" r="43370" b="38776"/>
          <a:stretch/>
        </p:blipFill>
        <p:spPr bwMode="auto">
          <a:xfrm>
            <a:off x="908826" y="5464163"/>
            <a:ext cx="1896858" cy="59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62" t="41578" r="43293" b="50905"/>
          <a:stretch/>
        </p:blipFill>
        <p:spPr bwMode="auto">
          <a:xfrm>
            <a:off x="1090966" y="4781140"/>
            <a:ext cx="1896858" cy="59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hteck 17"/>
          <p:cNvSpPr/>
          <p:nvPr/>
        </p:nvSpPr>
        <p:spPr>
          <a:xfrm>
            <a:off x="1259632" y="3409255"/>
            <a:ext cx="15871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1400" b="1" dirty="0" smtClean="0">
                <a:solidFill>
                  <a:prstClr val="black"/>
                </a:solidFill>
              </a:rPr>
              <a:t>Goodwin </a:t>
            </a:r>
            <a:r>
              <a:rPr lang="de-DE" sz="1400" b="1" dirty="0" err="1" smtClean="0">
                <a:solidFill>
                  <a:prstClr val="black"/>
                </a:solidFill>
              </a:rPr>
              <a:t>oscillator</a:t>
            </a:r>
            <a:endParaRPr lang="de-DE" sz="1400" b="1" dirty="0">
              <a:solidFill>
                <a:prstClr val="black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5364088" y="1748423"/>
            <a:ext cx="309634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00B050"/>
                </a:solidFill>
              </a:rPr>
              <a:t>Exercise 6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What is the effect of increasing the protein degradation rate?</a:t>
            </a:r>
          </a:p>
          <a:p>
            <a:r>
              <a:rPr lang="en-US" sz="1600" dirty="0" smtClean="0">
                <a:solidFill>
                  <a:srgbClr val="00B050"/>
                </a:solidFill>
              </a:rPr>
              <a:t>k</a:t>
            </a:r>
            <a:r>
              <a:rPr lang="en-US" sz="1600" baseline="-25000" dirty="0" smtClean="0">
                <a:solidFill>
                  <a:srgbClr val="00B050"/>
                </a:solidFill>
              </a:rPr>
              <a:t>1</a:t>
            </a:r>
            <a:r>
              <a:rPr lang="en-US" sz="1600" dirty="0" smtClean="0">
                <a:solidFill>
                  <a:srgbClr val="00B050"/>
                </a:solidFill>
              </a:rPr>
              <a:t>= k</a:t>
            </a:r>
            <a:r>
              <a:rPr lang="en-US" sz="1600" baseline="-25000" dirty="0" smtClean="0">
                <a:solidFill>
                  <a:srgbClr val="00B050"/>
                </a:solidFill>
              </a:rPr>
              <a:t>3</a:t>
            </a:r>
            <a:r>
              <a:rPr lang="en-US" sz="1600" dirty="0" smtClean="0">
                <a:solidFill>
                  <a:srgbClr val="00B050"/>
                </a:solidFill>
              </a:rPr>
              <a:t>=k</a:t>
            </a:r>
            <a:r>
              <a:rPr lang="en-US" sz="1600" baseline="-25000" dirty="0" smtClean="0">
                <a:solidFill>
                  <a:srgbClr val="00B050"/>
                </a:solidFill>
              </a:rPr>
              <a:t>5</a:t>
            </a:r>
            <a:r>
              <a:rPr lang="en-US" sz="1600" dirty="0" smtClean="0">
                <a:solidFill>
                  <a:srgbClr val="00B050"/>
                </a:solidFill>
              </a:rPr>
              <a:t>=1</a:t>
            </a:r>
          </a:p>
          <a:p>
            <a:r>
              <a:rPr lang="en-US" sz="1600" dirty="0" smtClean="0">
                <a:solidFill>
                  <a:srgbClr val="00B050"/>
                </a:solidFill>
              </a:rPr>
              <a:t>k</a:t>
            </a:r>
            <a:r>
              <a:rPr lang="en-US" sz="1600" baseline="-25000" dirty="0" smtClean="0">
                <a:solidFill>
                  <a:srgbClr val="00B050"/>
                </a:solidFill>
              </a:rPr>
              <a:t>2</a:t>
            </a:r>
            <a:r>
              <a:rPr lang="en-US" sz="1600" dirty="0" smtClean="0">
                <a:solidFill>
                  <a:srgbClr val="00B050"/>
                </a:solidFill>
              </a:rPr>
              <a:t>= 0.1, </a:t>
            </a:r>
            <a:r>
              <a:rPr lang="en-US" sz="1600" b="1" dirty="0" smtClean="0">
                <a:solidFill>
                  <a:srgbClr val="FFC000"/>
                </a:solidFill>
              </a:rPr>
              <a:t>k</a:t>
            </a:r>
            <a:r>
              <a:rPr lang="en-US" sz="1600" b="1" baseline="-25000" dirty="0" smtClean="0">
                <a:solidFill>
                  <a:srgbClr val="FFC000"/>
                </a:solidFill>
              </a:rPr>
              <a:t>4</a:t>
            </a:r>
            <a:r>
              <a:rPr lang="en-US" sz="1600" b="1" dirty="0" smtClean="0">
                <a:solidFill>
                  <a:srgbClr val="FFC000"/>
                </a:solidFill>
              </a:rPr>
              <a:t>=k</a:t>
            </a:r>
            <a:r>
              <a:rPr lang="en-US" sz="1600" b="1" baseline="-25000" dirty="0" smtClean="0">
                <a:solidFill>
                  <a:srgbClr val="FFC000"/>
                </a:solidFill>
              </a:rPr>
              <a:t>6</a:t>
            </a:r>
            <a:r>
              <a:rPr lang="en-US" sz="1600" b="1" dirty="0" smtClean="0">
                <a:solidFill>
                  <a:srgbClr val="FFC000"/>
                </a:solidFill>
              </a:rPr>
              <a:t>=0.2</a:t>
            </a:r>
          </a:p>
          <a:p>
            <a:r>
              <a:rPr lang="en-US" sz="1600" dirty="0" smtClean="0">
                <a:solidFill>
                  <a:srgbClr val="00B050"/>
                </a:solidFill>
              </a:rPr>
              <a:t>K</a:t>
            </a:r>
            <a:r>
              <a:rPr lang="en-US" sz="1600" baseline="-25000" dirty="0" smtClean="0">
                <a:solidFill>
                  <a:srgbClr val="00B050"/>
                </a:solidFill>
              </a:rPr>
              <a:t>i</a:t>
            </a:r>
            <a:r>
              <a:rPr lang="en-US" sz="1600" dirty="0" smtClean="0">
                <a:solidFill>
                  <a:srgbClr val="00B050"/>
                </a:solidFill>
              </a:rPr>
              <a:t>=1, n=10</a:t>
            </a:r>
          </a:p>
          <a:p>
            <a:endParaRPr lang="de-DE" sz="1600" dirty="0" smtClean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solidFill>
                <a:srgbClr val="00B050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5263229" y="5652995"/>
            <a:ext cx="3435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Increased protein degradation</a:t>
            </a:r>
          </a:p>
          <a:p>
            <a:pPr algn="ctr"/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shortens circadian period</a:t>
            </a:r>
            <a:endParaRPr lang="de-DE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 descr="C:\Users\legewie\DATA\Teaching\Downloa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32552"/>
            <a:ext cx="4236527" cy="167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83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971600" y="16055"/>
            <a:ext cx="748883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b="1" dirty="0" smtClean="0"/>
              <a:t>Human </a:t>
            </a:r>
            <a:r>
              <a:rPr lang="de-DE" sz="3600" b="1" dirty="0" err="1" smtClean="0"/>
              <a:t>sleep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disorders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are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caused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by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mutations</a:t>
            </a:r>
            <a:r>
              <a:rPr lang="de-DE" sz="3600" b="1" dirty="0" smtClean="0"/>
              <a:t> in </a:t>
            </a:r>
            <a:r>
              <a:rPr lang="de-DE" sz="3600" b="1" dirty="0" err="1" smtClean="0"/>
              <a:t>the</a:t>
            </a:r>
            <a:r>
              <a:rPr lang="de-DE" sz="3600" b="1" dirty="0" smtClean="0"/>
              <a:t> circadian </a:t>
            </a:r>
            <a:r>
              <a:rPr lang="de-DE" sz="3600" b="1" dirty="0" err="1" smtClean="0"/>
              <a:t>clock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network</a:t>
            </a:r>
            <a:endParaRPr lang="de-DE" sz="3600" b="1" dirty="0"/>
          </a:p>
        </p:txBody>
      </p:sp>
      <p:sp>
        <p:nvSpPr>
          <p:cNvPr id="6" name="AutoShape 6" descr="Unfortunately we are unable to provide accessible alternative text for this. If you require assistance to access this image, or to obtain a text description, please contact npg@nature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AutoShape 8" descr="Unfortunately we are unable to provide accessible alternative text for this. If you require assistance to access this image, or to obtain a text description, please contact npg@nature.c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" name="AutoShape 10" descr="http://www.nature.com/ni/journal/v10/n3/images/ni.1699-F2.jpg"/>
          <p:cNvSpPr>
            <a:spLocks noChangeAspect="1" noChangeArrowheads="1"/>
          </p:cNvSpPr>
          <p:nvPr/>
        </p:nvSpPr>
        <p:spPr bwMode="auto">
          <a:xfrm>
            <a:off x="155575" y="-3429000"/>
            <a:ext cx="588645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7" name="AutoShape 4" descr="http://cdn.bionews-tx.com/wp-content/uploads/2013/11/Circadian-Clock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2" name="AutoShape 6" descr="http://cdn.bionews-tx.com/wp-content/uploads/2013/11/Circadian-Clock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" name="TextBox 5"/>
          <p:cNvSpPr txBox="1"/>
          <p:nvPr/>
        </p:nvSpPr>
        <p:spPr>
          <a:xfrm>
            <a:off x="5796136" y="6474822"/>
            <a:ext cx="33320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Leloup</a:t>
            </a:r>
            <a:r>
              <a:rPr lang="en-US" sz="1600" dirty="0" smtClean="0"/>
              <a:t> and </a:t>
            </a:r>
            <a:r>
              <a:rPr lang="en-US" sz="1600" dirty="0" err="1" smtClean="0"/>
              <a:t>Goldbeter</a:t>
            </a:r>
            <a:r>
              <a:rPr lang="en-US" sz="1600" dirty="0" smtClean="0"/>
              <a:t>, </a:t>
            </a:r>
            <a:r>
              <a:rPr lang="en-US" sz="1600" dirty="0" err="1" smtClean="0"/>
              <a:t>Bioessays</a:t>
            </a:r>
            <a:r>
              <a:rPr lang="en-US" sz="1600" dirty="0" smtClean="0"/>
              <a:t> 2008</a:t>
            </a:r>
            <a:endParaRPr lang="en-GB" sz="16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48" b="54013"/>
          <a:stretch/>
        </p:blipFill>
        <p:spPr bwMode="auto">
          <a:xfrm>
            <a:off x="683568" y="3055600"/>
            <a:ext cx="4073579" cy="1869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0"/>
          <p:cNvSpPr/>
          <p:nvPr/>
        </p:nvSpPr>
        <p:spPr>
          <a:xfrm>
            <a:off x="5513277" y="2407528"/>
            <a:ext cx="28083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b="1" dirty="0" smtClean="0">
                <a:solidFill>
                  <a:prstClr val="black"/>
                </a:solidFill>
              </a:rPr>
              <a:t>FASPS </a:t>
            </a:r>
            <a:r>
              <a:rPr lang="de-DE" b="1" dirty="0" err="1" smtClean="0">
                <a:solidFill>
                  <a:prstClr val="black"/>
                </a:solidFill>
              </a:rPr>
              <a:t>mutations</a:t>
            </a:r>
            <a:r>
              <a:rPr lang="de-DE" b="1" dirty="0" smtClean="0">
                <a:solidFill>
                  <a:prstClr val="black"/>
                </a:solidFill>
              </a:rPr>
              <a:t> in Per2 </a:t>
            </a:r>
            <a:r>
              <a:rPr lang="de-DE" b="1" dirty="0" err="1" smtClean="0">
                <a:solidFill>
                  <a:prstClr val="black"/>
                </a:solidFill>
              </a:rPr>
              <a:t>phosphorylation</a:t>
            </a:r>
            <a:r>
              <a:rPr lang="de-DE" b="1" dirty="0" smtClean="0">
                <a:solidFill>
                  <a:prstClr val="black"/>
                </a:solidFill>
              </a:rPr>
              <a:t> </a:t>
            </a:r>
            <a:r>
              <a:rPr lang="de-DE" b="1" dirty="0" err="1" smtClean="0">
                <a:solidFill>
                  <a:prstClr val="black"/>
                </a:solidFill>
              </a:rPr>
              <a:t>sites</a:t>
            </a:r>
            <a:r>
              <a:rPr lang="de-DE" b="1" dirty="0" smtClean="0">
                <a:solidFill>
                  <a:prstClr val="black"/>
                </a:solidFill>
              </a:rPr>
              <a:t> </a:t>
            </a:r>
          </a:p>
          <a:p>
            <a:pPr lvl="0" algn="ctr"/>
            <a:endParaRPr lang="de-DE" sz="2400" b="1" dirty="0" smtClean="0">
              <a:solidFill>
                <a:prstClr val="black"/>
              </a:solidFill>
            </a:endParaRP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prstClr val="black"/>
                </a:solidFill>
              </a:rPr>
              <a:t>Increase</a:t>
            </a:r>
            <a:r>
              <a:rPr lang="de-DE" dirty="0" smtClean="0">
                <a:solidFill>
                  <a:prstClr val="black"/>
                </a:solidFill>
              </a:rPr>
              <a:t> Per2 </a:t>
            </a:r>
            <a:r>
              <a:rPr lang="de-DE" dirty="0" err="1" smtClean="0">
                <a:solidFill>
                  <a:prstClr val="black"/>
                </a:solidFill>
              </a:rPr>
              <a:t>protein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degradation</a:t>
            </a:r>
            <a:endParaRPr lang="de-DE" dirty="0">
              <a:solidFill>
                <a:prstClr val="black"/>
              </a:solidFill>
            </a:endParaRPr>
          </a:p>
          <a:p>
            <a:pPr lvl="0" algn="ctr"/>
            <a:endParaRPr lang="de-DE" sz="1400" b="1" dirty="0" smtClean="0">
              <a:solidFill>
                <a:prstClr val="black"/>
              </a:solidFill>
            </a:endParaRP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prstClr val="black"/>
                </a:solidFill>
              </a:rPr>
              <a:t>Shorten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the</a:t>
            </a:r>
            <a:r>
              <a:rPr lang="de-DE" dirty="0" smtClean="0">
                <a:solidFill>
                  <a:prstClr val="black"/>
                </a:solidFill>
              </a:rPr>
              <a:t> circadian </a:t>
            </a:r>
            <a:r>
              <a:rPr lang="de-DE" dirty="0" err="1" smtClean="0">
                <a:solidFill>
                  <a:prstClr val="black"/>
                </a:solidFill>
              </a:rPr>
              <a:t>period</a:t>
            </a:r>
            <a:endParaRPr lang="de-DE" dirty="0" smtClean="0">
              <a:solidFill>
                <a:prstClr val="black"/>
              </a:solidFill>
            </a:endParaRPr>
          </a:p>
          <a:p>
            <a:pPr lvl="0" algn="ctr"/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639440" y="2335520"/>
            <a:ext cx="28727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 err="1">
                <a:solidFill>
                  <a:prstClr val="black"/>
                </a:solidFill>
              </a:rPr>
              <a:t>Familar</a:t>
            </a:r>
            <a:r>
              <a:rPr lang="de-DE" b="1" dirty="0">
                <a:solidFill>
                  <a:prstClr val="black"/>
                </a:solidFill>
              </a:rPr>
              <a:t> </a:t>
            </a:r>
            <a:r>
              <a:rPr lang="de-DE" b="1" dirty="0" err="1">
                <a:solidFill>
                  <a:prstClr val="black"/>
                </a:solidFill>
              </a:rPr>
              <a:t>advanced</a:t>
            </a:r>
            <a:r>
              <a:rPr lang="de-DE" b="1" dirty="0">
                <a:solidFill>
                  <a:prstClr val="black"/>
                </a:solidFill>
              </a:rPr>
              <a:t> </a:t>
            </a:r>
            <a:r>
              <a:rPr lang="de-DE" b="1" dirty="0" err="1">
                <a:solidFill>
                  <a:prstClr val="black"/>
                </a:solidFill>
              </a:rPr>
              <a:t>sleep</a:t>
            </a:r>
            <a:r>
              <a:rPr lang="de-DE" b="1" dirty="0">
                <a:solidFill>
                  <a:prstClr val="black"/>
                </a:solidFill>
              </a:rPr>
              <a:t> </a:t>
            </a:r>
            <a:r>
              <a:rPr lang="de-DE" b="1" dirty="0" err="1">
                <a:solidFill>
                  <a:prstClr val="black"/>
                </a:solidFill>
              </a:rPr>
              <a:t>phase</a:t>
            </a:r>
            <a:r>
              <a:rPr lang="de-DE" b="1" dirty="0">
                <a:solidFill>
                  <a:prstClr val="black"/>
                </a:solidFill>
              </a:rPr>
              <a:t> </a:t>
            </a:r>
            <a:r>
              <a:rPr lang="de-DE" b="1" dirty="0" err="1">
                <a:solidFill>
                  <a:prstClr val="black"/>
                </a:solidFill>
              </a:rPr>
              <a:t>syndrome</a:t>
            </a:r>
            <a:r>
              <a:rPr lang="de-DE" b="1" dirty="0">
                <a:solidFill>
                  <a:prstClr val="black"/>
                </a:solidFill>
              </a:rPr>
              <a:t> (FASPS)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15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0" y="-185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b="1" dirty="0" smtClean="0">
                <a:solidFill>
                  <a:prstClr val="black"/>
                </a:solidFill>
              </a:rPr>
              <a:t>Iterative </a:t>
            </a:r>
            <a:r>
              <a:rPr lang="de-DE" sz="4000" b="1" dirty="0" err="1" smtClean="0">
                <a:solidFill>
                  <a:prstClr val="black"/>
                </a:solidFill>
              </a:rPr>
              <a:t>cycle</a:t>
            </a:r>
            <a:r>
              <a:rPr lang="de-DE" sz="4000" b="1" dirty="0" smtClean="0">
                <a:solidFill>
                  <a:prstClr val="black"/>
                </a:solidFill>
              </a:rPr>
              <a:t> </a:t>
            </a:r>
            <a:r>
              <a:rPr lang="de-DE" sz="4000" b="1" dirty="0" err="1" smtClean="0">
                <a:solidFill>
                  <a:prstClr val="black"/>
                </a:solidFill>
              </a:rPr>
              <a:t>of</a:t>
            </a:r>
            <a:r>
              <a:rPr lang="de-DE" sz="4000" b="1" dirty="0" smtClean="0">
                <a:solidFill>
                  <a:prstClr val="black"/>
                </a:solidFill>
              </a:rPr>
              <a:t> </a:t>
            </a:r>
            <a:r>
              <a:rPr lang="de-DE" sz="4000" b="1" dirty="0" err="1" smtClean="0">
                <a:solidFill>
                  <a:prstClr val="black"/>
                </a:solidFill>
              </a:rPr>
              <a:t>model</a:t>
            </a:r>
            <a:r>
              <a:rPr lang="de-DE" sz="4000" b="1" dirty="0" smtClean="0">
                <a:solidFill>
                  <a:prstClr val="black"/>
                </a:solidFill>
              </a:rPr>
              <a:t> </a:t>
            </a:r>
            <a:r>
              <a:rPr lang="de-DE" sz="4000" b="1" dirty="0" err="1" smtClean="0">
                <a:solidFill>
                  <a:prstClr val="black"/>
                </a:solidFill>
              </a:rPr>
              <a:t>and</a:t>
            </a:r>
            <a:r>
              <a:rPr lang="de-DE" sz="4000" b="1" dirty="0" smtClean="0">
                <a:solidFill>
                  <a:prstClr val="black"/>
                </a:solidFill>
              </a:rPr>
              <a:t> </a:t>
            </a:r>
            <a:r>
              <a:rPr lang="de-DE" sz="4000" b="1" dirty="0" err="1" smtClean="0">
                <a:solidFill>
                  <a:prstClr val="black"/>
                </a:solidFill>
              </a:rPr>
              <a:t>experiment</a:t>
            </a:r>
            <a:r>
              <a:rPr lang="de-DE" sz="4000" b="1" dirty="0" smtClean="0">
                <a:solidFill>
                  <a:prstClr val="black"/>
                </a:solidFill>
              </a:rPr>
              <a:t>  </a:t>
            </a:r>
          </a:p>
          <a:p>
            <a:r>
              <a:rPr lang="en-US" sz="2400" dirty="0" smtClean="0">
                <a:solidFill>
                  <a:prstClr val="black"/>
                </a:solidFill>
              </a:rPr>
              <a:t>Using models for experimental design &amp; refining models based on data</a:t>
            </a:r>
            <a:endParaRPr lang="de-DE" sz="2400" dirty="0">
              <a:solidFill>
                <a:prstClr val="black"/>
              </a:solidFill>
            </a:endParaRPr>
          </a:p>
        </p:txBody>
      </p:sp>
      <p:pic>
        <p:nvPicPr>
          <p:cNvPr id="13314" name="Picture 2" descr="Unfortunately we are unable to provide accessible alternative text for this. If you require assistance to access this image, or to obtain a text description, please contact npg@nature.co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5"/>
          <a:stretch/>
        </p:blipFill>
        <p:spPr bwMode="auto">
          <a:xfrm>
            <a:off x="1809750" y="1913466"/>
            <a:ext cx="5524500" cy="412540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211960" y="1544134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Design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4211960" y="6084004"/>
            <a:ext cx="939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Validate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007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23528" y="4036"/>
            <a:ext cx="8553333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 err="1" smtClean="0"/>
              <a:t>Detailed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model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of</a:t>
            </a:r>
            <a:r>
              <a:rPr lang="de-DE" sz="2800" b="1" dirty="0" smtClean="0"/>
              <a:t> FASPS </a:t>
            </a:r>
            <a:r>
              <a:rPr lang="de-DE" sz="2800" b="1" dirty="0" err="1" smtClean="0"/>
              <a:t>mutation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effects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confirms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relation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of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oscillator</a:t>
            </a:r>
            <a:r>
              <a:rPr lang="de-DE" sz="2800" b="1" dirty="0" smtClean="0"/>
              <a:t> </a:t>
            </a:r>
            <a:r>
              <a:rPr lang="de-DE" sz="2800" b="1" dirty="0" err="1"/>
              <a:t>period</a:t>
            </a:r>
            <a:r>
              <a:rPr lang="de-DE" sz="2800" b="1" dirty="0"/>
              <a:t> </a:t>
            </a:r>
            <a:r>
              <a:rPr lang="de-DE" sz="2800" b="1" dirty="0" err="1" smtClean="0"/>
              <a:t>with</a:t>
            </a:r>
            <a:r>
              <a:rPr lang="de-DE" sz="2800" b="1" dirty="0" smtClean="0"/>
              <a:t> Per2 </a:t>
            </a:r>
            <a:r>
              <a:rPr lang="de-DE" sz="2800" b="1" dirty="0" err="1" smtClean="0"/>
              <a:t>protein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stability</a:t>
            </a:r>
            <a:endParaRPr lang="de-DE" sz="2800" b="1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1375"/>
          <a:stretch/>
        </p:blipFill>
        <p:spPr bwMode="auto">
          <a:xfrm>
            <a:off x="4506852" y="2374542"/>
            <a:ext cx="4141113" cy="2313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1432951" y="2134597"/>
            <a:ext cx="2557671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dirty="0" smtClean="0"/>
              <a:t>Per2 </a:t>
            </a:r>
            <a:r>
              <a:rPr lang="de-DE" sz="1400" dirty="0" err="1" smtClean="0"/>
              <a:t>phosphorylation</a:t>
            </a:r>
            <a:endParaRPr lang="de-DE" sz="1400" dirty="0" smtClean="0"/>
          </a:p>
          <a:p>
            <a:r>
              <a:rPr lang="de-DE" sz="1400" dirty="0" err="1" smtClean="0"/>
              <a:t>and</a:t>
            </a:r>
            <a:r>
              <a:rPr lang="de-DE" sz="1400" dirty="0" smtClean="0"/>
              <a:t> </a:t>
            </a:r>
            <a:r>
              <a:rPr lang="de-DE" sz="1400" dirty="0" err="1" smtClean="0"/>
              <a:t>degradation</a:t>
            </a:r>
            <a:endParaRPr lang="de-DE" sz="1400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5868144" y="5877851"/>
            <a:ext cx="324036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dirty="0" err="1" smtClean="0"/>
              <a:t>Vanselow</a:t>
            </a:r>
            <a:r>
              <a:rPr lang="de-DE" sz="1600" dirty="0" smtClean="0"/>
              <a:t> et al., Genes &amp; </a:t>
            </a:r>
            <a:r>
              <a:rPr lang="de-DE" sz="1600" dirty="0" err="1" smtClean="0"/>
              <a:t>Dev</a:t>
            </a:r>
            <a:r>
              <a:rPr lang="de-DE" sz="1600" dirty="0" smtClean="0"/>
              <a:t> 2006</a:t>
            </a:r>
            <a:endParaRPr lang="de-DE" sz="16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" r="48413" b="50000"/>
          <a:stretch/>
        </p:blipFill>
        <p:spPr bwMode="auto">
          <a:xfrm>
            <a:off x="853267" y="2638653"/>
            <a:ext cx="2410386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2231599" y="3427560"/>
            <a:ext cx="2557671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dirty="0" err="1" smtClean="0"/>
              <a:t>Nuclear</a:t>
            </a:r>
            <a:endParaRPr lang="de-DE" sz="1400" dirty="0" smtClean="0"/>
          </a:p>
          <a:p>
            <a:r>
              <a:rPr lang="de-DE" sz="1400" dirty="0" err="1" smtClean="0"/>
              <a:t>translocation</a:t>
            </a:r>
            <a:endParaRPr lang="de-DE" sz="1400" dirty="0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-540568" y="3143219"/>
            <a:ext cx="2557671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dirty="0" smtClean="0"/>
              <a:t>Auto-</a:t>
            </a:r>
          </a:p>
          <a:p>
            <a:r>
              <a:rPr lang="de-DE" sz="1400" dirty="0" err="1" smtClean="0"/>
              <a:t>repression</a:t>
            </a:r>
            <a:endParaRPr lang="de-DE" sz="1400" dirty="0"/>
          </a:p>
        </p:txBody>
      </p:sp>
      <p:sp>
        <p:nvSpPr>
          <p:cNvPr id="13" name="Rechteck 12"/>
          <p:cNvSpPr/>
          <p:nvPr/>
        </p:nvSpPr>
        <p:spPr>
          <a:xfrm>
            <a:off x="333227" y="5158933"/>
            <a:ext cx="86312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Principle</a:t>
            </a:r>
            <a:r>
              <a:rPr lang="de-D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of</a:t>
            </a:r>
            <a:r>
              <a:rPr lang="de-D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period</a:t>
            </a:r>
            <a:r>
              <a:rPr lang="de-DE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determination</a:t>
            </a:r>
            <a:r>
              <a:rPr lang="de-D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by</a:t>
            </a:r>
            <a:r>
              <a:rPr lang="de-D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protein</a:t>
            </a:r>
            <a:r>
              <a:rPr lang="de-D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half-</a:t>
            </a:r>
            <a:r>
              <a:rPr lang="de-DE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life</a:t>
            </a:r>
            <a:r>
              <a:rPr lang="de-D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 lvl="0" algn="ctr"/>
            <a:r>
              <a:rPr lang="de-DE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translates</a:t>
            </a:r>
            <a:r>
              <a:rPr lang="de-D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into</a:t>
            </a:r>
            <a:r>
              <a:rPr lang="de-D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clinically</a:t>
            </a:r>
            <a:r>
              <a:rPr lang="de-D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relevant </a:t>
            </a:r>
            <a:r>
              <a:rPr lang="de-DE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setting</a:t>
            </a:r>
            <a:r>
              <a:rPr lang="de-D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!</a:t>
            </a:r>
            <a:endParaRPr lang="de-DE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1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899592" y="16055"/>
            <a:ext cx="748883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b="1" dirty="0" err="1" smtClean="0"/>
              <a:t>Role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of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cooperative</a:t>
            </a:r>
            <a:r>
              <a:rPr lang="de-DE" sz="3600" b="1" dirty="0" smtClean="0"/>
              <a:t> </a:t>
            </a:r>
            <a:r>
              <a:rPr lang="de-DE" sz="3600" b="1" dirty="0" err="1"/>
              <a:t>feedback</a:t>
            </a:r>
            <a:r>
              <a:rPr lang="de-DE" sz="3600" b="1" dirty="0"/>
              <a:t> </a:t>
            </a:r>
            <a:r>
              <a:rPr lang="de-DE" sz="3600" b="1" dirty="0" err="1" smtClean="0"/>
              <a:t>inhibition</a:t>
            </a:r>
            <a:r>
              <a:rPr lang="de-DE" sz="3600" b="1" dirty="0" smtClean="0"/>
              <a:t> in </a:t>
            </a:r>
            <a:r>
              <a:rPr lang="de-DE" sz="3600" b="1" dirty="0" err="1" smtClean="0"/>
              <a:t>maintaining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stable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oscillations</a:t>
            </a:r>
            <a:endParaRPr lang="de-DE" sz="3600" b="1" dirty="0"/>
          </a:p>
        </p:txBody>
      </p:sp>
      <p:sp>
        <p:nvSpPr>
          <p:cNvPr id="6" name="AutoShape 6" descr="Unfortunately we are unable to provide accessible alternative text for this. If you require assistance to access this image, or to obtain a text description, please contact npg@nature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AutoShape 8" descr="Unfortunately we are unable to provide accessible alternative text for this. If you require assistance to access this image, or to obtain a text description, please contact npg@nature.c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" name="AutoShape 10" descr="http://www.nature.com/ni/journal/v10/n3/images/ni.1699-F2.jpg"/>
          <p:cNvSpPr>
            <a:spLocks noChangeAspect="1" noChangeArrowheads="1"/>
          </p:cNvSpPr>
          <p:nvPr/>
        </p:nvSpPr>
        <p:spPr bwMode="auto">
          <a:xfrm>
            <a:off x="191422" y="-3429000"/>
            <a:ext cx="588645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7" name="AutoShape 4" descr="http://cdn.bionews-tx.com/wp-content/uploads/2013/11/Circadian-Clock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2" name="AutoShape 6" descr="http://cdn.bionews-tx.com/wp-content/uploads/2013/11/Circadian-Clock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" name="TextBox 5"/>
          <p:cNvSpPr txBox="1"/>
          <p:nvPr/>
        </p:nvSpPr>
        <p:spPr>
          <a:xfrm>
            <a:off x="6444208" y="6474822"/>
            <a:ext cx="2543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Gonze</a:t>
            </a:r>
            <a:r>
              <a:rPr lang="en-US" sz="1600" dirty="0" smtClean="0"/>
              <a:t> et al., </a:t>
            </a:r>
            <a:r>
              <a:rPr lang="en-US" sz="1600" dirty="0" err="1" smtClean="0"/>
              <a:t>PLoS</a:t>
            </a:r>
            <a:r>
              <a:rPr lang="en-US" sz="1600" dirty="0" smtClean="0"/>
              <a:t> ONE 2007</a:t>
            </a:r>
            <a:endParaRPr lang="en-GB" sz="1600" dirty="0"/>
          </a:p>
        </p:txBody>
      </p:sp>
      <p:pic>
        <p:nvPicPr>
          <p:cNvPr id="19458" name="Picture 2" descr="C:\Users\legewie\Downloads\journal.pone.0069573.g0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6" y="1601418"/>
            <a:ext cx="3602858" cy="226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5" t="65674" r="43370" b="27219"/>
          <a:stretch/>
        </p:blipFill>
        <p:spPr bwMode="auto">
          <a:xfrm>
            <a:off x="902556" y="6156314"/>
            <a:ext cx="1896858" cy="55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2938202" y="4872355"/>
            <a:ext cx="1280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dirty="0">
                <a:solidFill>
                  <a:prstClr val="black"/>
                </a:solidFill>
              </a:rPr>
              <a:t>Per1 </a:t>
            </a:r>
            <a:r>
              <a:rPr lang="de-DE" dirty="0" err="1">
                <a:solidFill>
                  <a:prstClr val="black"/>
                </a:solidFill>
              </a:rPr>
              <a:t>mRNA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2935157" y="5517232"/>
            <a:ext cx="1369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dirty="0" smtClean="0">
                <a:solidFill>
                  <a:prstClr val="black"/>
                </a:solidFill>
              </a:rPr>
              <a:t>Per1 </a:t>
            </a:r>
            <a:r>
              <a:rPr lang="de-DE" dirty="0" err="1" smtClean="0">
                <a:solidFill>
                  <a:prstClr val="black"/>
                </a:solidFill>
              </a:rPr>
              <a:t>protein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2931932" y="6156313"/>
            <a:ext cx="1424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dirty="0" smtClean="0">
                <a:solidFill>
                  <a:prstClr val="black"/>
                </a:solidFill>
              </a:rPr>
              <a:t>Per1 </a:t>
            </a:r>
            <a:r>
              <a:rPr lang="de-DE" dirty="0" err="1" smtClean="0">
                <a:solidFill>
                  <a:prstClr val="black"/>
                </a:solidFill>
              </a:rPr>
              <a:t>protein</a:t>
            </a:r>
            <a:r>
              <a:rPr lang="de-DE" dirty="0" smtClean="0">
                <a:solidFill>
                  <a:prstClr val="black"/>
                </a:solidFill>
              </a:rPr>
              <a:t>‘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957774" y="4293096"/>
            <a:ext cx="3142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b="1" dirty="0" err="1" smtClean="0">
                <a:solidFill>
                  <a:prstClr val="black"/>
                </a:solidFill>
              </a:rPr>
              <a:t>Ordinary</a:t>
            </a:r>
            <a:r>
              <a:rPr lang="de-DE" b="1" dirty="0" smtClean="0">
                <a:solidFill>
                  <a:prstClr val="black"/>
                </a:solidFill>
              </a:rPr>
              <a:t> differential </a:t>
            </a:r>
            <a:r>
              <a:rPr lang="de-DE" b="1" dirty="0" err="1" smtClean="0">
                <a:solidFill>
                  <a:prstClr val="black"/>
                </a:solidFill>
              </a:rPr>
              <a:t>equations</a:t>
            </a:r>
            <a:endParaRPr lang="de-DE" b="1" dirty="0">
              <a:solidFill>
                <a:prstClr val="black"/>
              </a:solidFill>
            </a:endParaRPr>
          </a:p>
        </p:txBody>
      </p:sp>
      <p:pic>
        <p:nvPicPr>
          <p:cNvPr id="25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5" t="53707" r="43370" b="38776"/>
          <a:stretch/>
        </p:blipFill>
        <p:spPr bwMode="auto">
          <a:xfrm>
            <a:off x="908826" y="5464163"/>
            <a:ext cx="1896858" cy="59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62" t="41578" r="43293" b="50905"/>
          <a:stretch/>
        </p:blipFill>
        <p:spPr bwMode="auto">
          <a:xfrm>
            <a:off x="1090966" y="4781140"/>
            <a:ext cx="1896858" cy="59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hteck 17"/>
          <p:cNvSpPr/>
          <p:nvPr/>
        </p:nvSpPr>
        <p:spPr>
          <a:xfrm>
            <a:off x="1259632" y="3409255"/>
            <a:ext cx="15871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1400" b="1" dirty="0" smtClean="0">
                <a:solidFill>
                  <a:prstClr val="black"/>
                </a:solidFill>
              </a:rPr>
              <a:t>Goodwin </a:t>
            </a:r>
            <a:r>
              <a:rPr lang="de-DE" sz="1400" b="1" dirty="0" err="1" smtClean="0">
                <a:solidFill>
                  <a:prstClr val="black"/>
                </a:solidFill>
              </a:rPr>
              <a:t>oscillator</a:t>
            </a:r>
            <a:endParaRPr lang="de-DE" sz="1400" b="1" dirty="0">
              <a:solidFill>
                <a:prstClr val="black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5364088" y="1748423"/>
            <a:ext cx="309634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00B050"/>
                </a:solidFill>
              </a:rPr>
              <a:t>Exercise 7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What is the effect of reducing the cooperativity factor n?</a:t>
            </a:r>
          </a:p>
          <a:p>
            <a:r>
              <a:rPr lang="en-US" sz="1600" dirty="0" smtClean="0">
                <a:solidFill>
                  <a:srgbClr val="00B050"/>
                </a:solidFill>
              </a:rPr>
              <a:t>k</a:t>
            </a:r>
            <a:r>
              <a:rPr lang="en-US" sz="1600" baseline="-25000" dirty="0" smtClean="0">
                <a:solidFill>
                  <a:srgbClr val="00B050"/>
                </a:solidFill>
              </a:rPr>
              <a:t>1</a:t>
            </a:r>
            <a:r>
              <a:rPr lang="en-US" sz="1600" dirty="0" smtClean="0">
                <a:solidFill>
                  <a:srgbClr val="00B050"/>
                </a:solidFill>
              </a:rPr>
              <a:t>= k</a:t>
            </a:r>
            <a:r>
              <a:rPr lang="en-US" sz="1600" baseline="-25000" dirty="0" smtClean="0">
                <a:solidFill>
                  <a:srgbClr val="00B050"/>
                </a:solidFill>
              </a:rPr>
              <a:t>3</a:t>
            </a:r>
            <a:r>
              <a:rPr lang="en-US" sz="1600" dirty="0" smtClean="0">
                <a:solidFill>
                  <a:srgbClr val="00B050"/>
                </a:solidFill>
              </a:rPr>
              <a:t>=k</a:t>
            </a:r>
            <a:r>
              <a:rPr lang="en-US" sz="1600" baseline="-25000" dirty="0" smtClean="0">
                <a:solidFill>
                  <a:srgbClr val="00B050"/>
                </a:solidFill>
              </a:rPr>
              <a:t>5</a:t>
            </a:r>
            <a:r>
              <a:rPr lang="en-US" sz="1600" dirty="0" smtClean="0">
                <a:solidFill>
                  <a:srgbClr val="00B050"/>
                </a:solidFill>
              </a:rPr>
              <a:t>=1</a:t>
            </a:r>
          </a:p>
          <a:p>
            <a:r>
              <a:rPr lang="en-US" sz="1600" dirty="0" smtClean="0">
                <a:solidFill>
                  <a:srgbClr val="00B050"/>
                </a:solidFill>
              </a:rPr>
              <a:t>k</a:t>
            </a:r>
            <a:r>
              <a:rPr lang="en-US" sz="1600" baseline="-25000" dirty="0" smtClean="0">
                <a:solidFill>
                  <a:srgbClr val="00B050"/>
                </a:solidFill>
              </a:rPr>
              <a:t>2</a:t>
            </a:r>
            <a:r>
              <a:rPr lang="en-US" sz="1600" dirty="0" smtClean="0">
                <a:solidFill>
                  <a:srgbClr val="00B050"/>
                </a:solidFill>
              </a:rPr>
              <a:t>= k</a:t>
            </a:r>
            <a:r>
              <a:rPr lang="en-US" sz="1600" baseline="-25000" dirty="0" smtClean="0">
                <a:solidFill>
                  <a:srgbClr val="00B050"/>
                </a:solidFill>
              </a:rPr>
              <a:t>4</a:t>
            </a:r>
            <a:r>
              <a:rPr lang="en-US" sz="1600" dirty="0" smtClean="0">
                <a:solidFill>
                  <a:srgbClr val="00B050"/>
                </a:solidFill>
              </a:rPr>
              <a:t>=k</a:t>
            </a:r>
            <a:r>
              <a:rPr lang="en-US" sz="1600" baseline="-25000" dirty="0" smtClean="0">
                <a:solidFill>
                  <a:srgbClr val="00B050"/>
                </a:solidFill>
              </a:rPr>
              <a:t>6</a:t>
            </a:r>
            <a:r>
              <a:rPr lang="en-US" sz="1600" dirty="0" smtClean="0">
                <a:solidFill>
                  <a:srgbClr val="00B050"/>
                </a:solidFill>
              </a:rPr>
              <a:t>=0.1</a:t>
            </a:r>
          </a:p>
          <a:p>
            <a:r>
              <a:rPr lang="en-US" sz="1600" dirty="0" smtClean="0">
                <a:solidFill>
                  <a:srgbClr val="00B050"/>
                </a:solidFill>
              </a:rPr>
              <a:t>K</a:t>
            </a:r>
            <a:r>
              <a:rPr lang="en-US" sz="1600" baseline="-25000" dirty="0" smtClean="0">
                <a:solidFill>
                  <a:srgbClr val="00B050"/>
                </a:solidFill>
              </a:rPr>
              <a:t>i</a:t>
            </a:r>
            <a:r>
              <a:rPr lang="en-US" sz="1600" dirty="0" smtClean="0">
                <a:solidFill>
                  <a:srgbClr val="00B050"/>
                </a:solidFill>
              </a:rPr>
              <a:t>=1, </a:t>
            </a:r>
            <a:r>
              <a:rPr lang="en-US" sz="1600" b="1" dirty="0" smtClean="0">
                <a:solidFill>
                  <a:srgbClr val="FFC000"/>
                </a:solidFill>
              </a:rPr>
              <a:t>n=3</a:t>
            </a:r>
          </a:p>
          <a:p>
            <a:endParaRPr lang="de-DE" sz="1600" dirty="0" smtClean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solidFill>
                <a:srgbClr val="00B050"/>
              </a:solidFill>
            </a:endParaRPr>
          </a:p>
        </p:txBody>
      </p:sp>
      <p:sp>
        <p:nvSpPr>
          <p:cNvPr id="5" name="Freihandform 4"/>
          <p:cNvSpPr/>
          <p:nvPr/>
        </p:nvSpPr>
        <p:spPr>
          <a:xfrm>
            <a:off x="1066800" y="2566988"/>
            <a:ext cx="390525" cy="309562"/>
          </a:xfrm>
          <a:custGeom>
            <a:avLst/>
            <a:gdLst>
              <a:gd name="connsiteX0" fmla="*/ 0 w 390525"/>
              <a:gd name="connsiteY0" fmla="*/ 0 h 309562"/>
              <a:gd name="connsiteX1" fmla="*/ 114300 w 390525"/>
              <a:gd name="connsiteY1" fmla="*/ 76200 h 309562"/>
              <a:gd name="connsiteX2" fmla="*/ 242888 w 390525"/>
              <a:gd name="connsiteY2" fmla="*/ 252412 h 309562"/>
              <a:gd name="connsiteX3" fmla="*/ 390525 w 390525"/>
              <a:gd name="connsiteY3" fmla="*/ 309562 h 309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525" h="309562">
                <a:moveTo>
                  <a:pt x="0" y="0"/>
                </a:moveTo>
                <a:cubicBezTo>
                  <a:pt x="36909" y="17065"/>
                  <a:pt x="73819" y="34131"/>
                  <a:pt x="114300" y="76200"/>
                </a:cubicBezTo>
                <a:cubicBezTo>
                  <a:pt x="154781" y="118269"/>
                  <a:pt x="196851" y="213518"/>
                  <a:pt x="242888" y="252412"/>
                </a:cubicBezTo>
                <a:cubicBezTo>
                  <a:pt x="288925" y="291306"/>
                  <a:pt x="339725" y="300434"/>
                  <a:pt x="390525" y="309562"/>
                </a:cubicBezTo>
              </a:path>
            </a:pathLst>
          </a:cu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098" name="Picture 2" descr="C:\Users\legewie\DATA\Teaching\Download (3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934" y="3692700"/>
            <a:ext cx="4392786" cy="174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feld 22"/>
          <p:cNvSpPr txBox="1"/>
          <p:nvPr/>
        </p:nvSpPr>
        <p:spPr>
          <a:xfrm>
            <a:off x="5263229" y="5652995"/>
            <a:ext cx="3435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Cooperative feedback required for oscillations</a:t>
            </a:r>
            <a:endParaRPr lang="de-DE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69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950561" y="44624"/>
            <a:ext cx="748883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b="1" dirty="0" smtClean="0"/>
              <a:t>Summary: </a:t>
            </a:r>
            <a:r>
              <a:rPr lang="de-DE" sz="3600" b="1" dirty="0" err="1" smtClean="0"/>
              <a:t>requirements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for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oscillatory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behavior</a:t>
            </a:r>
            <a:r>
              <a:rPr lang="de-DE" sz="3600" b="1" dirty="0" smtClean="0"/>
              <a:t> in </a:t>
            </a:r>
            <a:r>
              <a:rPr lang="de-DE" sz="3600" b="1" dirty="0" err="1" smtClean="0"/>
              <a:t>biological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systems</a:t>
            </a:r>
            <a:endParaRPr lang="de-DE" sz="3600" b="1" dirty="0"/>
          </a:p>
        </p:txBody>
      </p:sp>
      <p:sp>
        <p:nvSpPr>
          <p:cNvPr id="6" name="AutoShape 6" descr="Unfortunately we are unable to provide accessible alternative text for this. If you require assistance to access this image, or to obtain a text description, please contact npg@nature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AutoShape 8" descr="Unfortunately we are unable to provide accessible alternative text for this. If you require assistance to access this image, or to obtain a text description, please contact npg@nature.c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" name="AutoShape 10" descr="http://www.nature.com/ni/journal/v10/n3/images/ni.1699-F2.jpg"/>
          <p:cNvSpPr>
            <a:spLocks noChangeAspect="1" noChangeArrowheads="1"/>
          </p:cNvSpPr>
          <p:nvPr/>
        </p:nvSpPr>
        <p:spPr bwMode="auto">
          <a:xfrm>
            <a:off x="155575" y="-3429000"/>
            <a:ext cx="588645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7" name="AutoShape 4" descr="http://cdn.bionews-tx.com/wp-content/uploads/2013/11/Circadian-Clock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2" name="AutoShape 6" descr="http://cdn.bionews-tx.com/wp-content/uploads/2013/11/Circadian-Clock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" name="TextBox 5"/>
          <p:cNvSpPr txBox="1"/>
          <p:nvPr/>
        </p:nvSpPr>
        <p:spPr>
          <a:xfrm>
            <a:off x="6660232" y="6474822"/>
            <a:ext cx="2420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Brown et al., Dev Cell 2012</a:t>
            </a:r>
            <a:endParaRPr lang="en-GB" sz="1600" dirty="0"/>
          </a:p>
        </p:txBody>
      </p:sp>
      <p:sp>
        <p:nvSpPr>
          <p:cNvPr id="23" name="Rechteck 22"/>
          <p:cNvSpPr/>
          <p:nvPr/>
        </p:nvSpPr>
        <p:spPr>
          <a:xfrm>
            <a:off x="634868" y="4067780"/>
            <a:ext cx="3554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b="1" dirty="0" smtClean="0">
                <a:solidFill>
                  <a:prstClr val="black"/>
                </a:solidFill>
              </a:rPr>
              <a:t>3. Strong </a:t>
            </a:r>
            <a:r>
              <a:rPr lang="de-DE" b="1" dirty="0" err="1" smtClean="0">
                <a:solidFill>
                  <a:prstClr val="black"/>
                </a:solidFill>
              </a:rPr>
              <a:t>and</a:t>
            </a:r>
            <a:r>
              <a:rPr lang="de-DE" b="1" dirty="0" smtClean="0">
                <a:solidFill>
                  <a:prstClr val="black"/>
                </a:solidFill>
              </a:rPr>
              <a:t> </a:t>
            </a:r>
            <a:r>
              <a:rPr lang="de-DE" b="1" dirty="0" err="1" smtClean="0">
                <a:solidFill>
                  <a:prstClr val="black"/>
                </a:solidFill>
              </a:rPr>
              <a:t>cooperative</a:t>
            </a:r>
            <a:r>
              <a:rPr lang="de-DE" b="1" dirty="0" smtClean="0">
                <a:solidFill>
                  <a:prstClr val="black"/>
                </a:solidFill>
              </a:rPr>
              <a:t> </a:t>
            </a:r>
            <a:r>
              <a:rPr lang="de-DE" b="1" dirty="0" err="1" smtClean="0">
                <a:solidFill>
                  <a:prstClr val="black"/>
                </a:solidFill>
              </a:rPr>
              <a:t>feedback</a:t>
            </a:r>
            <a:endParaRPr lang="de-DE" b="1" dirty="0" smtClean="0">
              <a:solidFill>
                <a:prstClr val="black"/>
              </a:solidFill>
            </a:endParaRPr>
          </a:p>
        </p:txBody>
      </p:sp>
      <p:sp>
        <p:nvSpPr>
          <p:cNvPr id="3" name="AutoShape 2" descr="Full-size image (61 K)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" name="AutoShape 8" descr="http://ars.els-cdn.com/content/image/1-s2.0-S1534580712000883-gr2.jpg"/>
          <p:cNvSpPr>
            <a:spLocks noChangeAspect="1" noChangeArrowheads="1"/>
          </p:cNvSpPr>
          <p:nvPr/>
        </p:nvSpPr>
        <p:spPr bwMode="auto">
          <a:xfrm>
            <a:off x="1077347" y="147825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4" name="Picture 2" descr="C:\Users\legewie\Downloads\journal.pone.0069573.g0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64983"/>
            <a:ext cx="3602858" cy="226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hteck 24"/>
          <p:cNvSpPr/>
          <p:nvPr/>
        </p:nvSpPr>
        <p:spPr>
          <a:xfrm>
            <a:off x="3850908" y="2679477"/>
            <a:ext cx="1454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b="1" dirty="0" smtClean="0">
                <a:solidFill>
                  <a:prstClr val="black"/>
                </a:solidFill>
              </a:rPr>
              <a:t>2. Time </a:t>
            </a:r>
            <a:r>
              <a:rPr lang="de-DE" b="1" dirty="0" err="1" smtClean="0">
                <a:solidFill>
                  <a:prstClr val="black"/>
                </a:solidFill>
              </a:rPr>
              <a:t>delay</a:t>
            </a:r>
            <a:endParaRPr lang="de-DE" b="1" dirty="0">
              <a:solidFill>
                <a:prstClr val="black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1" t="55283"/>
          <a:stretch/>
        </p:blipFill>
        <p:spPr>
          <a:xfrm>
            <a:off x="4607962" y="4149080"/>
            <a:ext cx="4434873" cy="2019137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4427308" y="2975446"/>
            <a:ext cx="2921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600" dirty="0" err="1" smtClean="0">
                <a:solidFill>
                  <a:prstClr val="black"/>
                </a:solidFill>
              </a:rPr>
              <a:t>determines</a:t>
            </a:r>
            <a:r>
              <a:rPr lang="de-DE" sz="1600" dirty="0" smtClean="0">
                <a:solidFill>
                  <a:prstClr val="black"/>
                </a:solidFill>
              </a:rPr>
              <a:t> </a:t>
            </a:r>
            <a:r>
              <a:rPr lang="de-DE" sz="1600" dirty="0" err="1" smtClean="0">
                <a:solidFill>
                  <a:prstClr val="black"/>
                </a:solidFill>
              </a:rPr>
              <a:t>oscillation</a:t>
            </a:r>
            <a:r>
              <a:rPr lang="de-DE" sz="1600" dirty="0" smtClean="0">
                <a:solidFill>
                  <a:prstClr val="black"/>
                </a:solidFill>
              </a:rPr>
              <a:t> </a:t>
            </a:r>
            <a:r>
              <a:rPr lang="de-DE" sz="1600" dirty="0" err="1" smtClean="0">
                <a:solidFill>
                  <a:prstClr val="black"/>
                </a:solidFill>
              </a:rPr>
              <a:t>period</a:t>
            </a:r>
            <a:endParaRPr lang="en-US" sz="1600" dirty="0" smtClean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Set by mRNA/protein half-life</a:t>
            </a:r>
            <a:endParaRPr lang="de-DE" sz="1600" dirty="0">
              <a:solidFill>
                <a:prstClr val="black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4427308" y="3267833"/>
            <a:ext cx="2921056" cy="4469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3851920" y="1634334"/>
            <a:ext cx="2658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b="1" dirty="0" smtClean="0">
                <a:solidFill>
                  <a:prstClr val="black"/>
                </a:solidFill>
              </a:rPr>
              <a:t>1. Negative </a:t>
            </a:r>
            <a:r>
              <a:rPr lang="de-DE" b="1" dirty="0" err="1" smtClean="0">
                <a:solidFill>
                  <a:prstClr val="black"/>
                </a:solidFill>
              </a:rPr>
              <a:t>feedback</a:t>
            </a:r>
            <a:r>
              <a:rPr lang="de-DE" b="1" dirty="0" smtClean="0">
                <a:solidFill>
                  <a:prstClr val="black"/>
                </a:solidFill>
              </a:rPr>
              <a:t> </a:t>
            </a:r>
            <a:r>
              <a:rPr lang="de-DE" b="1" dirty="0" err="1" smtClean="0">
                <a:solidFill>
                  <a:prstClr val="black"/>
                </a:solidFill>
              </a:rPr>
              <a:t>loop</a:t>
            </a:r>
            <a:endParaRPr lang="de-DE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08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  <p:bldP spid="25" grpId="0"/>
      <p:bldP spid="15" grpId="0"/>
      <p:bldP spid="2" grpId="0" animBg="1"/>
      <p:bldP spid="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467544" y="-99392"/>
            <a:ext cx="8280920" cy="1470025"/>
          </a:xfrm>
        </p:spPr>
        <p:txBody>
          <a:bodyPr>
            <a:normAutofit fontScale="90000"/>
          </a:bodyPr>
          <a:lstStyle/>
          <a:p>
            <a:r>
              <a:rPr lang="de-DE" sz="3200" b="1" dirty="0" err="1" smtClean="0"/>
              <a:t>Oscillations</a:t>
            </a:r>
            <a:r>
              <a:rPr lang="de-DE" sz="3200" b="1" dirty="0" smtClean="0"/>
              <a:t> due </a:t>
            </a:r>
            <a:r>
              <a:rPr lang="de-DE" sz="3200" b="1" dirty="0" err="1" smtClean="0"/>
              <a:t>to</a:t>
            </a:r>
            <a:r>
              <a:rPr lang="de-DE" sz="3200" b="1" dirty="0" smtClean="0"/>
              <a:t> negative </a:t>
            </a:r>
            <a:r>
              <a:rPr lang="de-DE" sz="3200" b="1" dirty="0" err="1" smtClean="0"/>
              <a:t>feedback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shape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decision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making</a:t>
            </a:r>
            <a:r>
              <a:rPr lang="de-DE" sz="3200" b="1" dirty="0" smtClean="0"/>
              <a:t> in </a:t>
            </a:r>
            <a:r>
              <a:rPr lang="de-DE" sz="3200" b="1" dirty="0" err="1" smtClean="0"/>
              <a:t>the</a:t>
            </a:r>
            <a:r>
              <a:rPr lang="de-DE" sz="3200" b="1" dirty="0" smtClean="0"/>
              <a:t> p53 </a:t>
            </a:r>
            <a:r>
              <a:rPr lang="de-DE" sz="3200" b="1" dirty="0" err="1" smtClean="0"/>
              <a:t>tumor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suppressor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network</a:t>
            </a:r>
            <a:endParaRPr lang="de-DE" sz="3200" b="1" dirty="0"/>
          </a:p>
        </p:txBody>
      </p:sp>
      <p:pic>
        <p:nvPicPr>
          <p:cNvPr id="7" name="Picture 4" descr="Fig 1 full siz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3" t="22895" r="57866" b="54211"/>
          <a:stretch/>
        </p:blipFill>
        <p:spPr bwMode="auto">
          <a:xfrm>
            <a:off x="3562293" y="1285947"/>
            <a:ext cx="2116950" cy="127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/>
          <a:srcRect b="51852"/>
          <a:stretch>
            <a:fillRect/>
          </a:stretch>
        </p:blipFill>
        <p:spPr bwMode="auto">
          <a:xfrm>
            <a:off x="3930607" y="2996952"/>
            <a:ext cx="3644838" cy="155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TextBox 4"/>
          <p:cNvSpPr txBox="1"/>
          <p:nvPr/>
        </p:nvSpPr>
        <p:spPr>
          <a:xfrm>
            <a:off x="228600" y="6425625"/>
            <a:ext cx="74040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*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IN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Dynamics of the p53-Mdm2 feedback loop in individual cells. </a:t>
            </a:r>
            <a:r>
              <a:rPr kumimoji="0" lang="en-IN" sz="1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Nat Genet</a:t>
            </a:r>
            <a:r>
              <a:rPr kumimoji="0" lang="en-IN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(2004).</a:t>
            </a:r>
            <a:r>
              <a:rPr kumimoji="0" lang="en-IN" sz="1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Lahav</a:t>
            </a:r>
            <a:r>
              <a:rPr kumimoji="0" lang="en-IN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IN" sz="1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G,..,Alon</a:t>
            </a:r>
            <a:r>
              <a:rPr kumimoji="0" lang="en-IN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U</a:t>
            </a:r>
            <a:r>
              <a:rPr kumimoji="0" lang="en-IN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9" name="TextBox 5"/>
          <p:cNvSpPr txBox="1"/>
          <p:nvPr/>
        </p:nvSpPr>
        <p:spPr>
          <a:xfrm>
            <a:off x="6845238" y="2166666"/>
            <a:ext cx="1111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Apoptosis</a:t>
            </a:r>
          </a:p>
        </p:txBody>
      </p:sp>
      <p:sp>
        <p:nvSpPr>
          <p:cNvPr id="40" name="TextBox 6"/>
          <p:cNvSpPr txBox="1"/>
          <p:nvPr/>
        </p:nvSpPr>
        <p:spPr>
          <a:xfrm>
            <a:off x="6692838" y="1404666"/>
            <a:ext cx="1220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DNA repair</a:t>
            </a:r>
          </a:p>
        </p:txBody>
      </p:sp>
      <p:sp>
        <p:nvSpPr>
          <p:cNvPr id="41" name="TextBox 7"/>
          <p:cNvSpPr txBox="1"/>
          <p:nvPr/>
        </p:nvSpPr>
        <p:spPr>
          <a:xfrm>
            <a:off x="1237742" y="1785666"/>
            <a:ext cx="1333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γ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-irradiation</a:t>
            </a:r>
          </a:p>
        </p:txBody>
      </p:sp>
      <p:pic>
        <p:nvPicPr>
          <p:cNvPr id="44" name="Picture 1"/>
          <p:cNvPicPr>
            <a:picLocks noChangeAspect="1" noChangeArrowheads="1"/>
          </p:cNvPicPr>
          <p:nvPr/>
        </p:nvPicPr>
        <p:blipFill>
          <a:blip r:embed="rId4"/>
          <a:srcRect l="45969" t="9856" r="5189" b="66598"/>
          <a:stretch>
            <a:fillRect/>
          </a:stretch>
        </p:blipFill>
        <p:spPr bwMode="auto">
          <a:xfrm>
            <a:off x="1416007" y="3599752"/>
            <a:ext cx="2210803" cy="621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6" name="Straight Arrow Connector 14"/>
          <p:cNvCxnSpPr/>
          <p:nvPr/>
        </p:nvCxnSpPr>
        <p:spPr>
          <a:xfrm>
            <a:off x="2685542" y="1938066"/>
            <a:ext cx="762000" cy="1588"/>
          </a:xfrm>
          <a:prstGeom prst="straightConnector1">
            <a:avLst/>
          </a:prstGeom>
          <a:noFill/>
          <a:ln w="22225" cap="flat" cmpd="sng" algn="ctr">
            <a:solidFill>
              <a:sysClr val="windowText" lastClr="000000"/>
            </a:solidFill>
            <a:prstDash val="dash"/>
            <a:tailEnd type="arrow"/>
          </a:ln>
          <a:effectLst/>
        </p:spPr>
      </p:cxnSp>
      <p:cxnSp>
        <p:nvCxnSpPr>
          <p:cNvPr id="47" name="Straight Arrow Connector 15"/>
          <p:cNvCxnSpPr/>
          <p:nvPr/>
        </p:nvCxnSpPr>
        <p:spPr>
          <a:xfrm flipV="1">
            <a:off x="5702238" y="1557066"/>
            <a:ext cx="838200" cy="304800"/>
          </a:xfrm>
          <a:prstGeom prst="straightConnector1">
            <a:avLst/>
          </a:prstGeom>
          <a:noFill/>
          <a:ln w="22225" cap="flat" cmpd="sng" algn="ctr">
            <a:solidFill>
              <a:sysClr val="windowText" lastClr="000000"/>
            </a:solidFill>
            <a:prstDash val="dash"/>
            <a:tailEnd type="arrow"/>
          </a:ln>
          <a:effectLst/>
        </p:spPr>
      </p:cxnSp>
      <p:cxnSp>
        <p:nvCxnSpPr>
          <p:cNvPr id="48" name="Straight Arrow Connector 17"/>
          <p:cNvCxnSpPr/>
          <p:nvPr/>
        </p:nvCxnSpPr>
        <p:spPr>
          <a:xfrm>
            <a:off x="5702238" y="2090466"/>
            <a:ext cx="838200" cy="304800"/>
          </a:xfrm>
          <a:prstGeom prst="straightConnector1">
            <a:avLst/>
          </a:prstGeom>
          <a:noFill/>
          <a:ln w="22225" cap="flat" cmpd="sng" algn="ctr">
            <a:solidFill>
              <a:sysClr val="windowText" lastClr="000000"/>
            </a:solidFill>
            <a:prstDash val="dash"/>
            <a:tailEnd type="arrow"/>
          </a:ln>
          <a:effectLst/>
        </p:spPr>
      </p:cxnSp>
      <p:pic>
        <p:nvPicPr>
          <p:cNvPr id="9218" name="Picture 2" descr="Fig 4 full siz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" t="50000"/>
          <a:stretch/>
        </p:blipFill>
        <p:spPr bwMode="auto">
          <a:xfrm>
            <a:off x="4349441" y="4797152"/>
            <a:ext cx="3030871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7"/>
          <p:cNvSpPr txBox="1"/>
          <p:nvPr/>
        </p:nvSpPr>
        <p:spPr>
          <a:xfrm>
            <a:off x="1492290" y="5224554"/>
            <a:ext cx="2393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Digital decision making</a:t>
            </a:r>
          </a:p>
        </p:txBody>
      </p:sp>
      <p:sp>
        <p:nvSpPr>
          <p:cNvPr id="50" name="TextBox 7"/>
          <p:cNvSpPr txBox="1"/>
          <p:nvPr/>
        </p:nvSpPr>
        <p:spPr>
          <a:xfrm>
            <a:off x="1619672" y="3203684"/>
            <a:ext cx="1925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Singl</a:t>
            </a: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-cell response</a:t>
            </a:r>
          </a:p>
        </p:txBody>
      </p:sp>
    </p:spTree>
    <p:extLst>
      <p:ext uri="{BB962C8B-B14F-4D97-AF65-F5344CB8AC3E}">
        <p14:creationId xmlns:p14="http://schemas.microsoft.com/office/powerpoint/2010/main" val="426458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5496" y="-171400"/>
            <a:ext cx="914501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b="1" dirty="0" err="1" smtClean="0">
                <a:solidFill>
                  <a:prstClr val="black"/>
                </a:solidFill>
              </a:rPr>
              <a:t>Benefits</a:t>
            </a:r>
            <a:r>
              <a:rPr lang="de-DE" sz="3600" b="1" dirty="0" smtClean="0">
                <a:solidFill>
                  <a:prstClr val="black"/>
                </a:solidFill>
              </a:rPr>
              <a:t> </a:t>
            </a:r>
            <a:r>
              <a:rPr lang="de-DE" sz="3600" b="1" dirty="0" err="1" smtClean="0">
                <a:solidFill>
                  <a:prstClr val="black"/>
                </a:solidFill>
              </a:rPr>
              <a:t>of</a:t>
            </a:r>
            <a:r>
              <a:rPr lang="de-DE" sz="3600" b="1" dirty="0" smtClean="0">
                <a:solidFill>
                  <a:prstClr val="black"/>
                </a:solidFill>
              </a:rPr>
              <a:t> quantitative </a:t>
            </a:r>
            <a:r>
              <a:rPr lang="de-DE" sz="3600" b="1" dirty="0" err="1" smtClean="0">
                <a:solidFill>
                  <a:prstClr val="black"/>
                </a:solidFill>
              </a:rPr>
              <a:t>modeling</a:t>
            </a:r>
            <a:r>
              <a:rPr lang="de-DE" sz="3600" b="1" dirty="0" smtClean="0">
                <a:solidFill>
                  <a:prstClr val="black"/>
                </a:solidFill>
              </a:rPr>
              <a:t> </a:t>
            </a:r>
            <a:r>
              <a:rPr lang="de-DE" sz="3600" b="1" dirty="0" err="1" smtClean="0">
                <a:solidFill>
                  <a:prstClr val="black"/>
                </a:solidFill>
              </a:rPr>
              <a:t>approaches</a:t>
            </a:r>
            <a:endParaRPr lang="de-DE" sz="3600" b="1" dirty="0">
              <a:solidFill>
                <a:prstClr val="black"/>
              </a:solidFill>
            </a:endParaRPr>
          </a:p>
        </p:txBody>
      </p:sp>
      <p:pic>
        <p:nvPicPr>
          <p:cNvPr id="7" name="Picture 4" descr="http://www.mun.ca/biology/desmid/brian/BIOL3530/DB_03/fig3_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617"/>
          <a:stretch/>
        </p:blipFill>
        <p:spPr bwMode="auto">
          <a:xfrm>
            <a:off x="899592" y="1505565"/>
            <a:ext cx="2088232" cy="433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707904" y="1772816"/>
            <a:ext cx="48245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Complex dynamical phenomena</a:t>
            </a:r>
          </a:p>
          <a:p>
            <a:endParaRPr lang="en-US" sz="11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Biological robustness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Stochastic effects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Cellular decision making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Oscillations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 </a:t>
            </a:r>
            <a:endParaRPr lang="de-DE" sz="24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3707904" y="4221088"/>
            <a:ext cx="48245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Interpretation of complex datasets</a:t>
            </a:r>
          </a:p>
          <a:p>
            <a:endParaRPr lang="en-US" sz="1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Large-scale perturbation screens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Multi-level Omics-data</a:t>
            </a:r>
            <a:endParaRPr lang="en-US" sz="2400" b="1" dirty="0" smtClean="0"/>
          </a:p>
          <a:p>
            <a:r>
              <a:rPr lang="en-US" sz="2400" b="1" dirty="0" smtClean="0"/>
              <a:t> 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320760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/>
          <p:cNvSpPr txBox="1"/>
          <p:nvPr/>
        </p:nvSpPr>
        <p:spPr>
          <a:xfrm>
            <a:off x="1780278" y="1556792"/>
            <a:ext cx="5511445" cy="4262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Simple deterministic model </a:t>
            </a:r>
          </a:p>
          <a:p>
            <a:pPr algn="ctr"/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of gene expression</a:t>
            </a:r>
          </a:p>
          <a:p>
            <a:pPr algn="ctr"/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Modeling circadian </a:t>
            </a:r>
            <a:r>
              <a:rPr lang="de-DE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oscillators</a:t>
            </a:r>
            <a:endParaRPr lang="de-DE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Stochastic</a:t>
            </a:r>
            <a:r>
              <a:rPr lang="de-DE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de-DE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gene</a:t>
            </a:r>
            <a:r>
              <a:rPr lang="de-DE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expression</a:t>
            </a:r>
            <a:r>
              <a:rPr lang="de-DE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de-DE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captures</a:t>
            </a:r>
            <a:r>
              <a:rPr lang="de-DE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cellular</a:t>
            </a:r>
            <a:r>
              <a:rPr lang="de-DE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heterogeneity</a:t>
            </a:r>
            <a:endParaRPr lang="de-DE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Stochastic</a:t>
            </a:r>
            <a:r>
              <a:rPr lang="de-DE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cellular</a:t>
            </a:r>
            <a:r>
              <a:rPr lang="de-DE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de-DE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decision</a:t>
            </a:r>
            <a:r>
              <a:rPr lang="de-DE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making</a:t>
            </a:r>
            <a:endParaRPr lang="de-DE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6" descr="Unfortunately we are unable to provide accessible alternative text for this. If you require assistance to access this image, or to obtain a text description, please contact npg@nature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AutoShape 8" descr="Unfortunately we are unable to provide accessible alternative text for this. If you require assistance to access this image, or to obtain a text description, please contact npg@nature.c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" name="AutoShape 10" descr="http://www.nature.com/ni/journal/v10/n3/images/ni.1699-F2.jpg"/>
          <p:cNvSpPr>
            <a:spLocks noChangeAspect="1" noChangeArrowheads="1"/>
          </p:cNvSpPr>
          <p:nvPr/>
        </p:nvSpPr>
        <p:spPr bwMode="auto">
          <a:xfrm>
            <a:off x="155575" y="-3429000"/>
            <a:ext cx="588645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683568" y="-172688"/>
            <a:ext cx="770485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b="1" dirty="0" smtClean="0">
                <a:solidFill>
                  <a:prstClr val="black"/>
                </a:solidFill>
              </a:rPr>
              <a:t>Outline </a:t>
            </a:r>
            <a:r>
              <a:rPr lang="de-DE" sz="3600" b="1" dirty="0" err="1" smtClean="0">
                <a:solidFill>
                  <a:prstClr val="black"/>
                </a:solidFill>
              </a:rPr>
              <a:t>of</a:t>
            </a:r>
            <a:r>
              <a:rPr lang="de-DE" sz="3600" b="1" dirty="0" smtClean="0">
                <a:solidFill>
                  <a:prstClr val="black"/>
                </a:solidFill>
              </a:rPr>
              <a:t> </a:t>
            </a:r>
            <a:r>
              <a:rPr lang="de-DE" sz="3600" b="1" dirty="0" err="1" smtClean="0">
                <a:solidFill>
                  <a:prstClr val="black"/>
                </a:solidFill>
              </a:rPr>
              <a:t>my</a:t>
            </a:r>
            <a:r>
              <a:rPr lang="de-DE" sz="3600" b="1" dirty="0" smtClean="0">
                <a:solidFill>
                  <a:prstClr val="black"/>
                </a:solidFill>
              </a:rPr>
              <a:t> </a:t>
            </a:r>
            <a:r>
              <a:rPr lang="de-DE" sz="3600" b="1" dirty="0" err="1" smtClean="0">
                <a:solidFill>
                  <a:prstClr val="black"/>
                </a:solidFill>
              </a:rPr>
              <a:t>presentation</a:t>
            </a:r>
            <a:endParaRPr lang="de-DE" sz="3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61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60040" y="158775"/>
            <a:ext cx="867645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b="1" dirty="0" smtClean="0">
                <a:solidFill>
                  <a:prstClr val="black"/>
                </a:solidFill>
              </a:rPr>
              <a:t>A simple </a:t>
            </a:r>
            <a:r>
              <a:rPr lang="de-DE" sz="3600" b="1" dirty="0" err="1" smtClean="0">
                <a:solidFill>
                  <a:prstClr val="black"/>
                </a:solidFill>
              </a:rPr>
              <a:t>model</a:t>
            </a:r>
            <a:r>
              <a:rPr lang="de-DE" sz="3600" b="1" dirty="0" smtClean="0">
                <a:solidFill>
                  <a:prstClr val="black"/>
                </a:solidFill>
              </a:rPr>
              <a:t> </a:t>
            </a:r>
            <a:r>
              <a:rPr lang="de-DE" sz="3600" b="1" dirty="0" err="1" smtClean="0">
                <a:solidFill>
                  <a:prstClr val="black"/>
                </a:solidFill>
              </a:rPr>
              <a:t>for</a:t>
            </a:r>
            <a:r>
              <a:rPr lang="de-DE" sz="3600" b="1" dirty="0" smtClean="0">
                <a:solidFill>
                  <a:prstClr val="black"/>
                </a:solidFill>
              </a:rPr>
              <a:t> </a:t>
            </a:r>
            <a:r>
              <a:rPr lang="de-DE" sz="3600" b="1" dirty="0" err="1" smtClean="0">
                <a:solidFill>
                  <a:prstClr val="black"/>
                </a:solidFill>
              </a:rPr>
              <a:t>transcriptional</a:t>
            </a:r>
            <a:r>
              <a:rPr lang="de-DE" sz="3600" b="1" dirty="0" smtClean="0">
                <a:solidFill>
                  <a:prstClr val="black"/>
                </a:solidFill>
              </a:rPr>
              <a:t> </a:t>
            </a:r>
            <a:r>
              <a:rPr lang="de-DE" sz="3600" b="1" dirty="0" err="1" smtClean="0">
                <a:solidFill>
                  <a:prstClr val="black"/>
                </a:solidFill>
              </a:rPr>
              <a:t>regulation</a:t>
            </a:r>
            <a:r>
              <a:rPr lang="de-DE" sz="3600" b="1" dirty="0" smtClean="0">
                <a:solidFill>
                  <a:prstClr val="black"/>
                </a:solidFill>
              </a:rPr>
              <a:t> </a:t>
            </a:r>
            <a:r>
              <a:rPr lang="de-DE" sz="3600" b="1" dirty="0" err="1" smtClean="0">
                <a:solidFill>
                  <a:prstClr val="black"/>
                </a:solidFill>
              </a:rPr>
              <a:t>of</a:t>
            </a:r>
            <a:r>
              <a:rPr lang="de-DE" sz="3600" b="1" dirty="0" smtClean="0">
                <a:solidFill>
                  <a:prstClr val="black"/>
                </a:solidFill>
              </a:rPr>
              <a:t> </a:t>
            </a:r>
            <a:r>
              <a:rPr lang="de-DE" sz="3600" b="1" dirty="0" err="1" smtClean="0">
                <a:solidFill>
                  <a:prstClr val="black"/>
                </a:solidFill>
              </a:rPr>
              <a:t>protein</a:t>
            </a:r>
            <a:r>
              <a:rPr lang="de-DE" sz="3600" b="1" dirty="0" smtClean="0">
                <a:solidFill>
                  <a:prstClr val="black"/>
                </a:solidFill>
              </a:rPr>
              <a:t> </a:t>
            </a:r>
            <a:r>
              <a:rPr lang="de-DE" sz="3600" b="1" dirty="0" err="1" smtClean="0">
                <a:solidFill>
                  <a:prstClr val="black"/>
                </a:solidFill>
              </a:rPr>
              <a:t>expression</a:t>
            </a:r>
            <a:endParaRPr lang="de-DE" sz="3600" b="1" dirty="0">
              <a:solidFill>
                <a:prstClr val="black"/>
              </a:solidFill>
            </a:endParaRPr>
          </a:p>
        </p:txBody>
      </p:sp>
      <p:sp>
        <p:nvSpPr>
          <p:cNvPr id="6" name="AutoShape 6" descr="Unfortunately we are unable to provide accessible alternative text for this. If you require assistance to access this image, or to obtain a text description, please contact npg@nature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12" name="AutoShape 8" descr="Unfortunately we are unable to provide accessible alternative text for this. If you require assistance to access this image, or to obtain a text description, please contact npg@nature.c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13" name="AutoShape 10" descr="http://www.nature.com/ni/journal/v10/n3/images/ni.1699-F2.jpg"/>
          <p:cNvSpPr>
            <a:spLocks noChangeAspect="1" noChangeArrowheads="1"/>
          </p:cNvSpPr>
          <p:nvPr/>
        </p:nvSpPr>
        <p:spPr bwMode="auto">
          <a:xfrm>
            <a:off x="155575" y="-3429000"/>
            <a:ext cx="588645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prstClr val="black"/>
              </a:solidFill>
            </a:endParaRPr>
          </a:p>
        </p:txBody>
      </p:sp>
      <p:pic>
        <p:nvPicPr>
          <p:cNvPr id="12290" name="Picture 2" descr="Embedd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" r="67916" b="71765"/>
          <a:stretch/>
        </p:blipFill>
        <p:spPr bwMode="auto">
          <a:xfrm>
            <a:off x="740630" y="2564904"/>
            <a:ext cx="2583595" cy="259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Embedd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0" r="10341" b="71765"/>
          <a:stretch/>
        </p:blipFill>
        <p:spPr bwMode="auto">
          <a:xfrm>
            <a:off x="4348861" y="2132856"/>
            <a:ext cx="4068987" cy="259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211960" y="4509120"/>
            <a:ext cx="448680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Assumptions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Translation proportional to mRNA concentration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First-order decay of mRNA and protein</a:t>
            </a:r>
            <a:endParaRPr lang="de-DE" sz="1600" dirty="0"/>
          </a:p>
        </p:txBody>
      </p:sp>
      <p:sp>
        <p:nvSpPr>
          <p:cNvPr id="20" name="Rechteck 19"/>
          <p:cNvSpPr/>
          <p:nvPr/>
        </p:nvSpPr>
        <p:spPr>
          <a:xfrm>
            <a:off x="410163" y="6035208"/>
            <a:ext cx="43979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b="1" dirty="0" err="1" smtClean="0">
                <a:solidFill>
                  <a:prstClr val="black"/>
                </a:solidFill>
              </a:rPr>
              <a:t>mRNA</a:t>
            </a:r>
            <a:r>
              <a:rPr lang="de-DE" b="1" dirty="0" smtClean="0">
                <a:solidFill>
                  <a:prstClr val="black"/>
                </a:solidFill>
              </a:rPr>
              <a:t>, Protein	</a:t>
            </a:r>
            <a:r>
              <a:rPr lang="de-DE" dirty="0" smtClean="0">
                <a:solidFill>
                  <a:prstClr val="black"/>
                </a:solidFill>
              </a:rPr>
              <a:t>Variables/</a:t>
            </a:r>
            <a:r>
              <a:rPr lang="de-DE" dirty="0" err="1" smtClean="0">
                <a:solidFill>
                  <a:prstClr val="black"/>
                </a:solidFill>
              </a:rPr>
              <a:t>Concentrations</a:t>
            </a:r>
            <a:endParaRPr lang="de-DE" dirty="0" smtClean="0">
              <a:solidFill>
                <a:prstClr val="black"/>
              </a:solidFill>
            </a:endParaRPr>
          </a:p>
          <a:p>
            <a:pPr lvl="0"/>
            <a:r>
              <a:rPr lang="de-DE" b="1" dirty="0" err="1" smtClean="0">
                <a:solidFill>
                  <a:prstClr val="black"/>
                </a:solidFill>
              </a:rPr>
              <a:t>k</a:t>
            </a:r>
            <a:r>
              <a:rPr lang="de-DE" b="1" baseline="-25000" dirty="0" err="1" smtClean="0">
                <a:solidFill>
                  <a:prstClr val="black"/>
                </a:solidFill>
              </a:rPr>
              <a:t>i</a:t>
            </a:r>
            <a:r>
              <a:rPr lang="de-DE" b="1" baseline="-25000" dirty="0" smtClean="0">
                <a:solidFill>
                  <a:prstClr val="black"/>
                </a:solidFill>
              </a:rPr>
              <a:t>,</a:t>
            </a:r>
            <a:r>
              <a:rPr lang="de-DE" b="1" dirty="0" smtClean="0">
                <a:solidFill>
                  <a:prstClr val="black"/>
                </a:solidFill>
              </a:rPr>
              <a:t> d</a:t>
            </a:r>
            <a:r>
              <a:rPr lang="de-DE" b="1" baseline="-25000" dirty="0" smtClean="0">
                <a:solidFill>
                  <a:prstClr val="black"/>
                </a:solidFill>
              </a:rPr>
              <a:t>i </a:t>
            </a:r>
            <a:r>
              <a:rPr lang="de-DE" b="1" dirty="0" smtClean="0">
                <a:solidFill>
                  <a:prstClr val="black"/>
                </a:solidFill>
              </a:rPr>
              <a:t>		</a:t>
            </a:r>
            <a:r>
              <a:rPr lang="de-DE" dirty="0" err="1" smtClean="0">
                <a:solidFill>
                  <a:prstClr val="black"/>
                </a:solidFill>
              </a:rPr>
              <a:t>Kinetic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parameters</a:t>
            </a: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86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107504" y="44624"/>
            <a:ext cx="892899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b="1" dirty="0" err="1" smtClean="0"/>
              <a:t>Assumptions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underlying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ordinary</a:t>
            </a:r>
            <a:r>
              <a:rPr lang="de-DE" sz="3600" b="1" dirty="0" smtClean="0"/>
              <a:t> </a:t>
            </a:r>
          </a:p>
          <a:p>
            <a:r>
              <a:rPr lang="de-DE" sz="3600" b="1" dirty="0" smtClean="0"/>
              <a:t>differential </a:t>
            </a:r>
            <a:r>
              <a:rPr lang="de-DE" sz="3600" b="1" dirty="0" err="1" smtClean="0"/>
              <a:t>equation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models</a:t>
            </a:r>
            <a:endParaRPr lang="de-DE" sz="3600" b="1" dirty="0"/>
          </a:p>
        </p:txBody>
      </p:sp>
      <p:sp>
        <p:nvSpPr>
          <p:cNvPr id="10" name="Rechteck 9"/>
          <p:cNvSpPr/>
          <p:nvPr/>
        </p:nvSpPr>
        <p:spPr>
          <a:xfrm>
            <a:off x="1493612" y="4936521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2400" b="1" dirty="0" err="1" smtClean="0">
                <a:solidFill>
                  <a:prstClr val="black"/>
                </a:solidFill>
              </a:rPr>
              <a:t>Deterministic</a:t>
            </a:r>
            <a:r>
              <a:rPr lang="de-DE" sz="2400" b="1" dirty="0" smtClean="0">
                <a:solidFill>
                  <a:prstClr val="black"/>
                </a:solidFill>
              </a:rPr>
              <a:t>		</a:t>
            </a:r>
            <a:endParaRPr lang="de-DE" sz="2400" b="1" dirty="0">
              <a:solidFill>
                <a:prstClr val="black"/>
              </a:solidFill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1493612" y="3501008"/>
            <a:ext cx="2954655" cy="1035001"/>
            <a:chOff x="1277588" y="1383464"/>
            <a:chExt cx="2954655" cy="1035001"/>
          </a:xfrm>
        </p:grpSpPr>
        <p:sp>
          <p:nvSpPr>
            <p:cNvPr id="2" name="Rechteck 1"/>
            <p:cNvSpPr/>
            <p:nvPr/>
          </p:nvSpPr>
          <p:spPr>
            <a:xfrm>
              <a:off x="1277588" y="1383464"/>
              <a:ext cx="295465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de-DE" sz="2400" b="1" dirty="0" smtClean="0">
                  <a:solidFill>
                    <a:prstClr val="black"/>
                  </a:solidFill>
                </a:rPr>
                <a:t>   </a:t>
              </a:r>
              <a:r>
                <a:rPr lang="de-DE" sz="2400" b="1" dirty="0" err="1" smtClean="0">
                  <a:solidFill>
                    <a:prstClr val="black"/>
                  </a:solidFill>
                </a:rPr>
                <a:t>Continous</a:t>
              </a:r>
              <a:r>
                <a:rPr lang="de-DE" sz="2400" b="1" dirty="0" smtClean="0">
                  <a:solidFill>
                    <a:prstClr val="black"/>
                  </a:solidFill>
                </a:rPr>
                <a:t>		</a:t>
              </a:r>
              <a:endParaRPr lang="de-DE" sz="2400" b="1" dirty="0">
                <a:solidFill>
                  <a:prstClr val="black"/>
                </a:solidFill>
              </a:endParaRPr>
            </a:p>
          </p:txBody>
        </p:sp>
        <p:sp>
          <p:nvSpPr>
            <p:cNvPr id="12" name="Rechteck 11"/>
            <p:cNvSpPr/>
            <p:nvPr/>
          </p:nvSpPr>
          <p:spPr>
            <a:xfrm>
              <a:off x="1316115" y="1833690"/>
              <a:ext cx="179350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de-DE" sz="1600" dirty="0">
                  <a:solidFill>
                    <a:prstClr val="black"/>
                  </a:solidFill>
                </a:rPr>
                <a:t>Real </a:t>
              </a:r>
              <a:r>
                <a:rPr lang="de-DE" sz="1600" dirty="0" err="1">
                  <a:solidFill>
                    <a:prstClr val="black"/>
                  </a:solidFill>
                </a:rPr>
                <a:t>concentration</a:t>
              </a:r>
              <a:r>
                <a:rPr lang="de-DE" sz="1600" dirty="0">
                  <a:solidFill>
                    <a:prstClr val="black"/>
                  </a:solidFill>
                </a:rPr>
                <a:t> </a:t>
              </a:r>
            </a:p>
            <a:p>
              <a:pPr lvl="0" algn="ctr"/>
              <a:r>
                <a:rPr lang="de-DE" sz="1600" dirty="0" err="1">
                  <a:solidFill>
                    <a:prstClr val="black"/>
                  </a:solidFill>
                </a:rPr>
                <a:t>of</a:t>
              </a:r>
              <a:r>
                <a:rPr lang="de-DE" sz="1600" dirty="0">
                  <a:solidFill>
                    <a:prstClr val="black"/>
                  </a:solidFill>
                </a:rPr>
                <a:t> </a:t>
              </a:r>
              <a:r>
                <a:rPr lang="de-DE" sz="1600" dirty="0" err="1" smtClean="0">
                  <a:solidFill>
                    <a:prstClr val="black"/>
                  </a:solidFill>
                </a:rPr>
                <a:t>mRNAs</a:t>
              </a:r>
              <a:r>
                <a:rPr lang="de-DE" sz="1600" dirty="0" smtClean="0">
                  <a:solidFill>
                    <a:prstClr val="black"/>
                  </a:solidFill>
                </a:rPr>
                <a:t>/</a:t>
              </a:r>
              <a:r>
                <a:rPr lang="de-DE" sz="1600" dirty="0" err="1" smtClean="0">
                  <a:solidFill>
                    <a:prstClr val="black"/>
                  </a:solidFill>
                </a:rPr>
                <a:t>proteins</a:t>
              </a:r>
              <a:endParaRPr lang="de-DE" sz="1600" dirty="0">
                <a:solidFill>
                  <a:prstClr val="black"/>
                </a:solidFill>
              </a:endParaRPr>
            </a:p>
          </p:txBody>
        </p:sp>
      </p:grpSp>
      <p:sp>
        <p:nvSpPr>
          <p:cNvPr id="14" name="Rechteck 13"/>
          <p:cNvSpPr/>
          <p:nvPr/>
        </p:nvSpPr>
        <p:spPr>
          <a:xfrm>
            <a:off x="1259631" y="5364505"/>
            <a:ext cx="21899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de-DE" sz="1600" dirty="0" smtClean="0">
                <a:solidFill>
                  <a:prstClr val="black"/>
                </a:solidFill>
              </a:rPr>
              <a:t>Average </a:t>
            </a:r>
            <a:r>
              <a:rPr lang="de-DE" sz="1600" dirty="0" err="1" smtClean="0">
                <a:solidFill>
                  <a:prstClr val="black"/>
                </a:solidFill>
              </a:rPr>
              <a:t>behavior</a:t>
            </a:r>
            <a:r>
              <a:rPr lang="de-DE" sz="1600" dirty="0" smtClean="0">
                <a:solidFill>
                  <a:prstClr val="black"/>
                </a:solidFill>
              </a:rPr>
              <a:t> </a:t>
            </a:r>
            <a:r>
              <a:rPr lang="de-DE" sz="1600" dirty="0" err="1" smtClean="0">
                <a:solidFill>
                  <a:prstClr val="black"/>
                </a:solidFill>
              </a:rPr>
              <a:t>of</a:t>
            </a:r>
            <a:r>
              <a:rPr lang="de-DE" sz="1600" dirty="0" smtClean="0">
                <a:solidFill>
                  <a:prstClr val="black"/>
                </a:solidFill>
              </a:rPr>
              <a:t> </a:t>
            </a:r>
          </a:p>
          <a:p>
            <a:pPr lvl="0" algn="ctr"/>
            <a:r>
              <a:rPr lang="de-DE" sz="1600" dirty="0" smtClean="0">
                <a:solidFill>
                  <a:prstClr val="black"/>
                </a:solidFill>
              </a:rPr>
              <a:t>large </a:t>
            </a:r>
            <a:r>
              <a:rPr lang="de-DE" sz="1600" dirty="0" err="1" smtClean="0">
                <a:solidFill>
                  <a:prstClr val="black"/>
                </a:solidFill>
              </a:rPr>
              <a:t>molecule</a:t>
            </a:r>
            <a:r>
              <a:rPr lang="de-DE" sz="1600" dirty="0" smtClean="0">
                <a:solidFill>
                  <a:prstClr val="black"/>
                </a:solidFill>
              </a:rPr>
              <a:t> </a:t>
            </a:r>
            <a:r>
              <a:rPr lang="de-DE" sz="1600" dirty="0" err="1" smtClean="0">
                <a:solidFill>
                  <a:prstClr val="black"/>
                </a:solidFill>
              </a:rPr>
              <a:t>numbers</a:t>
            </a:r>
            <a:endParaRPr lang="de-DE" sz="1600" dirty="0">
              <a:solidFill>
                <a:prstClr val="black"/>
              </a:solidFill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982047" y="2094528"/>
            <a:ext cx="3877985" cy="1046440"/>
            <a:chOff x="665223" y="4055946"/>
            <a:chExt cx="3877985" cy="1046440"/>
          </a:xfrm>
        </p:grpSpPr>
        <p:sp>
          <p:nvSpPr>
            <p:cNvPr id="11" name="Rechteck 10"/>
            <p:cNvSpPr/>
            <p:nvPr/>
          </p:nvSpPr>
          <p:spPr>
            <a:xfrm>
              <a:off x="665223" y="4055946"/>
              <a:ext cx="387798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de-DE" sz="2400" b="1" dirty="0" err="1" smtClean="0">
                  <a:solidFill>
                    <a:prstClr val="black"/>
                  </a:solidFill>
                </a:rPr>
                <a:t>Spatially</a:t>
              </a:r>
              <a:r>
                <a:rPr lang="de-DE" sz="2400" b="1" dirty="0" smtClean="0">
                  <a:solidFill>
                    <a:prstClr val="black"/>
                  </a:solidFill>
                </a:rPr>
                <a:t> </a:t>
              </a:r>
              <a:r>
                <a:rPr lang="de-DE" sz="2400" b="1" dirty="0" err="1" smtClean="0">
                  <a:solidFill>
                    <a:prstClr val="black"/>
                  </a:solidFill>
                </a:rPr>
                <a:t>homogenous</a:t>
              </a:r>
              <a:r>
                <a:rPr lang="de-DE" sz="2400" b="1" dirty="0" smtClean="0">
                  <a:solidFill>
                    <a:prstClr val="black"/>
                  </a:solidFill>
                </a:rPr>
                <a:t>	</a:t>
              </a:r>
              <a:endParaRPr lang="de-DE" sz="2400" b="1" dirty="0">
                <a:solidFill>
                  <a:prstClr val="black"/>
                </a:solidFill>
              </a:endParaRPr>
            </a:p>
          </p:txBody>
        </p:sp>
        <p:sp>
          <p:nvSpPr>
            <p:cNvPr id="16" name="Rechteck 15"/>
            <p:cNvSpPr/>
            <p:nvPr/>
          </p:nvSpPr>
          <p:spPr>
            <a:xfrm>
              <a:off x="1324389" y="4517611"/>
              <a:ext cx="149714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de-DE" sz="1600" dirty="0" err="1" smtClean="0">
                  <a:solidFill>
                    <a:prstClr val="black"/>
                  </a:solidFill>
                </a:rPr>
                <a:t>Cell</a:t>
              </a:r>
              <a:r>
                <a:rPr lang="de-DE" sz="1600" dirty="0" smtClean="0">
                  <a:solidFill>
                    <a:prstClr val="black"/>
                  </a:solidFill>
                </a:rPr>
                <a:t> </a:t>
              </a:r>
              <a:r>
                <a:rPr lang="de-DE" sz="1600" dirty="0" err="1" smtClean="0">
                  <a:solidFill>
                    <a:prstClr val="black"/>
                  </a:solidFill>
                </a:rPr>
                <a:t>assumed</a:t>
              </a:r>
              <a:r>
                <a:rPr lang="de-DE" sz="1600" dirty="0" smtClean="0">
                  <a:solidFill>
                    <a:prstClr val="black"/>
                  </a:solidFill>
                </a:rPr>
                <a:t> </a:t>
              </a:r>
              <a:r>
                <a:rPr lang="de-DE" sz="1600" dirty="0" err="1" smtClean="0">
                  <a:solidFill>
                    <a:prstClr val="black"/>
                  </a:solidFill>
                </a:rPr>
                <a:t>to</a:t>
              </a:r>
              <a:endParaRPr lang="de-DE" sz="1600" dirty="0">
                <a:solidFill>
                  <a:prstClr val="black"/>
                </a:solidFill>
              </a:endParaRPr>
            </a:p>
            <a:p>
              <a:pPr lvl="0" algn="ctr"/>
              <a:r>
                <a:rPr lang="de-DE" sz="1600" dirty="0" err="1">
                  <a:solidFill>
                    <a:prstClr val="black"/>
                  </a:solidFill>
                </a:rPr>
                <a:t>b</a:t>
              </a:r>
              <a:r>
                <a:rPr lang="de-DE" sz="1600" dirty="0" err="1" smtClean="0">
                  <a:solidFill>
                    <a:prstClr val="black"/>
                  </a:solidFill>
                </a:rPr>
                <a:t>e</a:t>
              </a:r>
              <a:r>
                <a:rPr lang="de-DE" sz="1600" dirty="0" smtClean="0">
                  <a:solidFill>
                    <a:prstClr val="black"/>
                  </a:solidFill>
                </a:rPr>
                <a:t> well-</a:t>
              </a:r>
              <a:r>
                <a:rPr lang="de-DE" sz="1600" dirty="0" err="1" smtClean="0">
                  <a:solidFill>
                    <a:prstClr val="black"/>
                  </a:solidFill>
                </a:rPr>
                <a:t>stirred</a:t>
              </a:r>
              <a:endParaRPr lang="de-DE" sz="1600" dirty="0">
                <a:solidFill>
                  <a:prstClr val="black"/>
                </a:solidFill>
              </a:endParaRPr>
            </a:p>
          </p:txBody>
        </p:sp>
      </p:grpSp>
      <p:sp>
        <p:nvSpPr>
          <p:cNvPr id="19" name="Rechteck 18"/>
          <p:cNvSpPr/>
          <p:nvPr/>
        </p:nvSpPr>
        <p:spPr>
          <a:xfrm>
            <a:off x="881247" y="4964107"/>
            <a:ext cx="7651193" cy="1129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8" r="57360" b="15989"/>
          <a:stretch/>
        </p:blipFill>
        <p:spPr bwMode="auto">
          <a:xfrm>
            <a:off x="5076056" y="1818548"/>
            <a:ext cx="3116627" cy="441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/>
        </p:nvSpPr>
        <p:spPr>
          <a:xfrm>
            <a:off x="7020272" y="5816733"/>
            <a:ext cx="1512168" cy="4205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662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60040" y="158775"/>
            <a:ext cx="867645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b="1" dirty="0" err="1" smtClean="0">
                <a:solidFill>
                  <a:prstClr val="black"/>
                </a:solidFill>
              </a:rPr>
              <a:t>What</a:t>
            </a:r>
            <a:r>
              <a:rPr lang="de-DE" sz="3600" b="1" dirty="0" smtClean="0">
                <a:solidFill>
                  <a:prstClr val="black"/>
                </a:solidFill>
              </a:rPr>
              <a:t> </a:t>
            </a:r>
            <a:r>
              <a:rPr lang="de-DE" sz="3600" b="1" dirty="0" err="1" smtClean="0">
                <a:solidFill>
                  <a:prstClr val="black"/>
                </a:solidFill>
              </a:rPr>
              <a:t>determines</a:t>
            </a:r>
            <a:r>
              <a:rPr lang="de-DE" sz="3600" b="1" dirty="0" smtClean="0">
                <a:solidFill>
                  <a:prstClr val="black"/>
                </a:solidFill>
              </a:rPr>
              <a:t> </a:t>
            </a:r>
            <a:r>
              <a:rPr lang="de-DE" sz="3600" b="1" dirty="0" err="1" smtClean="0">
                <a:solidFill>
                  <a:prstClr val="black"/>
                </a:solidFill>
              </a:rPr>
              <a:t>protein</a:t>
            </a:r>
            <a:r>
              <a:rPr lang="de-DE" sz="3600" b="1" dirty="0" smtClean="0">
                <a:solidFill>
                  <a:prstClr val="black"/>
                </a:solidFill>
              </a:rPr>
              <a:t> </a:t>
            </a:r>
            <a:r>
              <a:rPr lang="de-DE" sz="3600" b="1" dirty="0" err="1" smtClean="0">
                <a:solidFill>
                  <a:prstClr val="black"/>
                </a:solidFill>
              </a:rPr>
              <a:t>expression</a:t>
            </a:r>
            <a:r>
              <a:rPr lang="de-DE" sz="3600" b="1" dirty="0" smtClean="0">
                <a:solidFill>
                  <a:prstClr val="black"/>
                </a:solidFill>
              </a:rPr>
              <a:t> </a:t>
            </a:r>
          </a:p>
          <a:p>
            <a:r>
              <a:rPr lang="de-DE" sz="3600" b="1" dirty="0" err="1">
                <a:solidFill>
                  <a:prstClr val="black"/>
                </a:solidFill>
              </a:rPr>
              <a:t>l</a:t>
            </a:r>
            <a:r>
              <a:rPr lang="de-DE" sz="3600" b="1" dirty="0" err="1" smtClean="0">
                <a:solidFill>
                  <a:prstClr val="black"/>
                </a:solidFill>
              </a:rPr>
              <a:t>evel</a:t>
            </a:r>
            <a:r>
              <a:rPr lang="de-DE" sz="3600" b="1" dirty="0" smtClean="0">
                <a:solidFill>
                  <a:prstClr val="black"/>
                </a:solidFill>
              </a:rPr>
              <a:t> at </a:t>
            </a:r>
            <a:r>
              <a:rPr lang="de-DE" sz="3600" b="1" dirty="0" err="1" smtClean="0">
                <a:solidFill>
                  <a:prstClr val="black"/>
                </a:solidFill>
              </a:rPr>
              <a:t>steady</a:t>
            </a:r>
            <a:r>
              <a:rPr lang="de-DE" sz="3600" b="1" dirty="0" smtClean="0">
                <a:solidFill>
                  <a:prstClr val="black"/>
                </a:solidFill>
              </a:rPr>
              <a:t> </a:t>
            </a:r>
            <a:r>
              <a:rPr lang="de-DE" sz="3600" b="1" dirty="0" err="1" smtClean="0">
                <a:solidFill>
                  <a:prstClr val="black"/>
                </a:solidFill>
              </a:rPr>
              <a:t>state</a:t>
            </a:r>
            <a:r>
              <a:rPr lang="de-DE" sz="3600" b="1" dirty="0" smtClean="0">
                <a:solidFill>
                  <a:prstClr val="black"/>
                </a:solidFill>
              </a:rPr>
              <a:t>?</a:t>
            </a:r>
            <a:endParaRPr lang="de-DE" sz="3600" b="1" dirty="0">
              <a:solidFill>
                <a:prstClr val="black"/>
              </a:solidFill>
            </a:endParaRPr>
          </a:p>
        </p:txBody>
      </p:sp>
      <p:sp>
        <p:nvSpPr>
          <p:cNvPr id="6" name="AutoShape 6" descr="Unfortunately we are unable to provide accessible alternative text for this. If you require assistance to access this image, or to obtain a text description, please contact npg@nature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12" name="AutoShape 8" descr="Unfortunately we are unable to provide accessible alternative text for this. If you require assistance to access this image, or to obtain a text description, please contact npg@nature.c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13" name="AutoShape 10" descr="http://www.nature.com/ni/journal/v10/n3/images/ni.1699-F2.jpg"/>
          <p:cNvSpPr>
            <a:spLocks noChangeAspect="1" noChangeArrowheads="1"/>
          </p:cNvSpPr>
          <p:nvPr/>
        </p:nvSpPr>
        <p:spPr bwMode="auto">
          <a:xfrm>
            <a:off x="155575" y="-3429000"/>
            <a:ext cx="588645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prstClr val="black"/>
              </a:solidFill>
            </a:endParaRPr>
          </a:p>
        </p:txBody>
      </p:sp>
      <p:pic>
        <p:nvPicPr>
          <p:cNvPr id="12290" name="Picture 2" descr="Embedd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" r="67916" b="71765"/>
          <a:stretch/>
        </p:blipFill>
        <p:spPr bwMode="auto">
          <a:xfrm>
            <a:off x="740630" y="2310512"/>
            <a:ext cx="2583595" cy="259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Embedd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0" r="10341" b="71765"/>
          <a:stretch/>
        </p:blipFill>
        <p:spPr bwMode="auto">
          <a:xfrm>
            <a:off x="4348861" y="1878464"/>
            <a:ext cx="4068987" cy="259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6876256" y="2094488"/>
            <a:ext cx="1356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Steady state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7236296" y="2645028"/>
            <a:ext cx="500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= 0</a:t>
            </a:r>
            <a:endParaRPr lang="de-DE" dirty="0">
              <a:solidFill>
                <a:srgbClr val="00B05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8167619" y="3318624"/>
            <a:ext cx="500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= 0</a:t>
            </a:r>
            <a:endParaRPr lang="de-DE" dirty="0">
              <a:solidFill>
                <a:srgbClr val="00B050"/>
              </a:solidFill>
            </a:endParaRPr>
          </a:p>
        </p:txBody>
      </p:sp>
      <p:sp>
        <p:nvSpPr>
          <p:cNvPr id="2" name="Geschweifte Klammer links 1"/>
          <p:cNvSpPr/>
          <p:nvPr/>
        </p:nvSpPr>
        <p:spPr>
          <a:xfrm rot="5400000">
            <a:off x="7466123" y="2375366"/>
            <a:ext cx="125114" cy="416147"/>
          </a:xfrm>
          <a:prstGeom prst="lef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4499992" y="4277588"/>
                <a:ext cx="1431867" cy="663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𝑚𝑅𝑁𝐴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4277588"/>
                <a:ext cx="1431867" cy="66358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6296803" y="4277563"/>
                <a:ext cx="1805431" cy="663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𝑃𝑟𝑜𝑡𝑒𝑖𝑛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803" y="4277563"/>
                <a:ext cx="1805431" cy="66358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/>
          <p:cNvSpPr txBox="1"/>
          <p:nvPr/>
        </p:nvSpPr>
        <p:spPr>
          <a:xfrm>
            <a:off x="1475656" y="5435932"/>
            <a:ext cx="6309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Steady state level set by ratio of synthesis and degradation rates</a:t>
            </a:r>
            <a:endParaRPr lang="de-DE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171638" y="6011996"/>
            <a:ext cx="7072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Transcription induces proportional changes in mRNA and protein levels</a:t>
            </a:r>
            <a:endParaRPr lang="de-DE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4348861" y="2463820"/>
            <a:ext cx="1447275" cy="7119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4420582" y="3175749"/>
            <a:ext cx="1447275" cy="7119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5796136" y="408984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u="sng" dirty="0" smtClean="0">
                <a:solidFill>
                  <a:srgbClr val="00B050"/>
                </a:solidFill>
              </a:rPr>
              <a:t>Exercise 1</a:t>
            </a:r>
            <a:endParaRPr lang="en-US" b="1" dirty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Calculate steady state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mRNA and protein levels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07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2" grpId="0" animBg="1"/>
      <p:bldP spid="3" grpId="0"/>
      <p:bldP spid="14" grpId="0"/>
      <p:bldP spid="7" grpId="0"/>
      <p:bldP spid="15" grpId="0"/>
      <p:bldP spid="8" grpId="0" animBg="1"/>
      <p:bldP spid="17" grpId="0" animBg="1"/>
      <p:bldP spid="11" grpId="0"/>
      <p:bldP spid="1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60040" y="158775"/>
            <a:ext cx="867645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b="1" dirty="0" err="1" smtClean="0">
                <a:solidFill>
                  <a:prstClr val="black"/>
                </a:solidFill>
              </a:rPr>
              <a:t>What</a:t>
            </a:r>
            <a:r>
              <a:rPr lang="de-DE" sz="3600" b="1" dirty="0" smtClean="0">
                <a:solidFill>
                  <a:prstClr val="black"/>
                </a:solidFill>
              </a:rPr>
              <a:t> </a:t>
            </a:r>
            <a:r>
              <a:rPr lang="de-DE" sz="3600" b="1" dirty="0" err="1" smtClean="0">
                <a:solidFill>
                  <a:prstClr val="black"/>
                </a:solidFill>
              </a:rPr>
              <a:t>determines</a:t>
            </a:r>
            <a:r>
              <a:rPr lang="de-DE" sz="3600" b="1" dirty="0" smtClean="0">
                <a:solidFill>
                  <a:prstClr val="black"/>
                </a:solidFill>
              </a:rPr>
              <a:t> </a:t>
            </a:r>
            <a:r>
              <a:rPr lang="de-DE" sz="3600" b="1" dirty="0" err="1" smtClean="0">
                <a:solidFill>
                  <a:prstClr val="black"/>
                </a:solidFill>
              </a:rPr>
              <a:t>the</a:t>
            </a:r>
            <a:r>
              <a:rPr lang="de-DE" sz="3600" b="1" dirty="0">
                <a:solidFill>
                  <a:prstClr val="black"/>
                </a:solidFill>
              </a:rPr>
              <a:t> </a:t>
            </a:r>
            <a:r>
              <a:rPr lang="de-DE" sz="3600" b="1" dirty="0" err="1">
                <a:solidFill>
                  <a:prstClr val="black"/>
                </a:solidFill>
              </a:rPr>
              <a:t>protein</a:t>
            </a:r>
            <a:r>
              <a:rPr lang="de-DE" sz="3600" b="1" dirty="0">
                <a:solidFill>
                  <a:prstClr val="black"/>
                </a:solidFill>
              </a:rPr>
              <a:t> </a:t>
            </a:r>
            <a:r>
              <a:rPr lang="de-DE" sz="3600" b="1" dirty="0" err="1">
                <a:solidFill>
                  <a:prstClr val="black"/>
                </a:solidFill>
              </a:rPr>
              <a:t>dynamics</a:t>
            </a:r>
            <a:r>
              <a:rPr lang="de-DE" sz="3600" b="1" dirty="0">
                <a:solidFill>
                  <a:prstClr val="black"/>
                </a:solidFill>
              </a:rPr>
              <a:t> </a:t>
            </a:r>
            <a:r>
              <a:rPr lang="de-DE" sz="3600" b="1" dirty="0" smtClean="0">
                <a:solidFill>
                  <a:prstClr val="black"/>
                </a:solidFill>
              </a:rPr>
              <a:t>in </a:t>
            </a:r>
            <a:r>
              <a:rPr lang="de-DE" sz="3600" b="1" dirty="0" err="1" smtClean="0">
                <a:solidFill>
                  <a:prstClr val="black"/>
                </a:solidFill>
              </a:rPr>
              <a:t>response</a:t>
            </a:r>
            <a:r>
              <a:rPr lang="de-DE" sz="3600" b="1" dirty="0" smtClean="0">
                <a:solidFill>
                  <a:prstClr val="black"/>
                </a:solidFill>
              </a:rPr>
              <a:t> </a:t>
            </a:r>
            <a:r>
              <a:rPr lang="de-DE" sz="3600" b="1" dirty="0" err="1" smtClean="0">
                <a:solidFill>
                  <a:prstClr val="black"/>
                </a:solidFill>
              </a:rPr>
              <a:t>to</a:t>
            </a:r>
            <a:r>
              <a:rPr lang="de-DE" sz="3600" b="1" dirty="0" smtClean="0">
                <a:solidFill>
                  <a:prstClr val="black"/>
                </a:solidFill>
              </a:rPr>
              <a:t> </a:t>
            </a:r>
            <a:r>
              <a:rPr lang="de-DE" sz="3600" b="1" dirty="0" err="1" smtClean="0">
                <a:solidFill>
                  <a:prstClr val="black"/>
                </a:solidFill>
              </a:rPr>
              <a:t>changes</a:t>
            </a:r>
            <a:r>
              <a:rPr lang="de-DE" sz="3600" b="1" dirty="0" smtClean="0">
                <a:solidFill>
                  <a:prstClr val="black"/>
                </a:solidFill>
              </a:rPr>
              <a:t> in </a:t>
            </a:r>
            <a:r>
              <a:rPr lang="de-DE" sz="3600" b="1" dirty="0" err="1" smtClean="0">
                <a:solidFill>
                  <a:prstClr val="black"/>
                </a:solidFill>
              </a:rPr>
              <a:t>transcription</a:t>
            </a:r>
            <a:r>
              <a:rPr lang="de-DE" sz="3600" b="1" dirty="0" smtClean="0">
                <a:solidFill>
                  <a:prstClr val="black"/>
                </a:solidFill>
              </a:rPr>
              <a:t>?</a:t>
            </a:r>
            <a:endParaRPr lang="de-DE" sz="3600" b="1" dirty="0">
              <a:solidFill>
                <a:prstClr val="black"/>
              </a:solidFill>
            </a:endParaRPr>
          </a:p>
        </p:txBody>
      </p:sp>
      <p:sp>
        <p:nvSpPr>
          <p:cNvPr id="6" name="AutoShape 6" descr="Unfortunately we are unable to provide accessible alternative text for this. If you require assistance to access this image, or to obtain a text description, please contact npg@nature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12" name="AutoShape 8" descr="Unfortunately we are unable to provide accessible alternative text for this. If you require assistance to access this image, or to obtain a text description, please contact npg@nature.c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13" name="AutoShape 10" descr="http://www.nature.com/ni/journal/v10/n3/images/ni.1699-F2.jpg"/>
          <p:cNvSpPr>
            <a:spLocks noChangeAspect="1" noChangeArrowheads="1"/>
          </p:cNvSpPr>
          <p:nvPr/>
        </p:nvSpPr>
        <p:spPr bwMode="auto">
          <a:xfrm>
            <a:off x="155575" y="-3429000"/>
            <a:ext cx="588645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prstClr val="black"/>
              </a:solidFill>
            </a:endParaRPr>
          </a:p>
        </p:txBody>
      </p:sp>
      <p:pic>
        <p:nvPicPr>
          <p:cNvPr id="12290" name="Picture 2" descr="Embedd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" r="67916" b="71765"/>
          <a:stretch/>
        </p:blipFill>
        <p:spPr bwMode="auto">
          <a:xfrm>
            <a:off x="783214" y="2276872"/>
            <a:ext cx="2583595" cy="259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Embedd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0" r="10341" b="71765"/>
          <a:stretch/>
        </p:blipFill>
        <p:spPr bwMode="auto">
          <a:xfrm>
            <a:off x="4391445" y="1844824"/>
            <a:ext cx="4068987" cy="259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3643881" y="6165304"/>
            <a:ext cx="5198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Symbol"/>
              </a:rPr>
              <a:t>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Approximate solution using numerical integration</a:t>
            </a:r>
            <a:endParaRPr lang="de-DE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7" name="Gerade Verbindung mit Pfeil 6"/>
          <p:cNvCxnSpPr/>
          <p:nvPr/>
        </p:nvCxnSpPr>
        <p:spPr>
          <a:xfrm>
            <a:off x="1220664" y="5425479"/>
            <a:ext cx="1911176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 flipV="1">
            <a:off x="1220664" y="4921423"/>
            <a:ext cx="1" cy="50405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winkelte Verbindung 19"/>
          <p:cNvCxnSpPr/>
          <p:nvPr/>
        </p:nvCxnSpPr>
        <p:spPr>
          <a:xfrm flipV="1">
            <a:off x="1220664" y="5065439"/>
            <a:ext cx="1695152" cy="288032"/>
          </a:xfrm>
          <a:prstGeom prst="bentConnector3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1043608" y="5209455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0</a:t>
            </a:r>
            <a:endParaRPr lang="de-DE" sz="1100" dirty="0"/>
          </a:p>
        </p:txBody>
      </p:sp>
      <p:sp>
        <p:nvSpPr>
          <p:cNvPr id="23" name="Textfeld 22"/>
          <p:cNvSpPr txBox="1"/>
          <p:nvPr/>
        </p:nvSpPr>
        <p:spPr>
          <a:xfrm>
            <a:off x="1043608" y="4947845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1</a:t>
            </a:r>
            <a:endParaRPr lang="de-DE" sz="1100" dirty="0"/>
          </a:p>
        </p:txBody>
      </p:sp>
      <p:sp>
        <p:nvSpPr>
          <p:cNvPr id="24" name="Textfeld 23"/>
          <p:cNvSpPr txBox="1"/>
          <p:nvPr/>
        </p:nvSpPr>
        <p:spPr>
          <a:xfrm>
            <a:off x="788282" y="5065439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k</a:t>
            </a:r>
            <a:r>
              <a:rPr lang="en-US" sz="1400" baseline="-25000" dirty="0" smtClean="0"/>
              <a:t>1</a:t>
            </a:r>
            <a:endParaRPr lang="de-DE" sz="1400" baseline="-25000" dirty="0"/>
          </a:p>
        </p:txBody>
      </p:sp>
      <p:sp>
        <p:nvSpPr>
          <p:cNvPr id="25" name="Textfeld 24"/>
          <p:cNvSpPr txBox="1"/>
          <p:nvPr/>
        </p:nvSpPr>
        <p:spPr>
          <a:xfrm>
            <a:off x="2612146" y="5425479"/>
            <a:ext cx="519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time</a:t>
            </a:r>
            <a:endParaRPr lang="de-DE" sz="1400" baseline="-25000" dirty="0"/>
          </a:p>
        </p:txBody>
      </p:sp>
      <p:sp>
        <p:nvSpPr>
          <p:cNvPr id="26" name="Textfeld 25"/>
          <p:cNvSpPr txBox="1"/>
          <p:nvPr/>
        </p:nvSpPr>
        <p:spPr>
          <a:xfrm>
            <a:off x="1888101" y="5425479"/>
            <a:ext cx="3738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t=0</a:t>
            </a:r>
            <a:endParaRPr lang="de-DE" sz="1100" dirty="0"/>
          </a:p>
        </p:txBody>
      </p:sp>
      <p:sp>
        <p:nvSpPr>
          <p:cNvPr id="27" name="Textfeld 26"/>
          <p:cNvSpPr txBox="1"/>
          <p:nvPr/>
        </p:nvSpPr>
        <p:spPr>
          <a:xfrm>
            <a:off x="2871993" y="4931555"/>
            <a:ext cx="7056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Gene ON</a:t>
            </a:r>
            <a:endParaRPr lang="de-DE" sz="1100" dirty="0"/>
          </a:p>
        </p:txBody>
      </p:sp>
      <p:sp>
        <p:nvSpPr>
          <p:cNvPr id="28" name="Textfeld 27"/>
          <p:cNvSpPr txBox="1"/>
          <p:nvPr/>
        </p:nvSpPr>
        <p:spPr>
          <a:xfrm>
            <a:off x="2029289" y="5193165"/>
            <a:ext cx="7425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Gene OFF</a:t>
            </a:r>
            <a:endParaRPr lang="de-DE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/>
              <p:cNvSpPr txBox="1"/>
              <p:nvPr/>
            </p:nvSpPr>
            <p:spPr>
              <a:xfrm>
                <a:off x="4255056" y="4718371"/>
                <a:ext cx="3119508" cy="3429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𝑚𝑅𝑁𝐴</m:t>
                      </m:r>
                      <m:r>
                        <a:rPr lang="en-US" sz="1600" b="0" i="1" smtClean="0">
                          <a:latin typeface="Cambria Math"/>
                        </a:rPr>
                        <m:t>(</m:t>
                      </m:r>
                      <m:r>
                        <a:rPr lang="en-US" sz="1600" b="0" i="1" smtClean="0">
                          <a:latin typeface="Cambria Math"/>
                        </a:rPr>
                        <m:t>𝑡</m:t>
                      </m:r>
                      <m:r>
                        <a:rPr lang="en-US" sz="1600" b="0" i="1" smtClean="0">
                          <a:latin typeface="Cambria Math"/>
                        </a:rPr>
                        <m:t>)=</m:t>
                      </m:r>
                      <m:acc>
                        <m:accPr>
                          <m:chr m:val="̅"/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600" i="1">
                              <a:latin typeface="Cambria Math"/>
                            </a:rPr>
                            <m:t>𝑚𝑅𝑁𝐴</m:t>
                          </m:r>
                          <m:r>
                            <m:rPr>
                              <m:nor/>
                            </m:rPr>
                            <a:rPr lang="de-DE" sz="1600" dirty="0"/>
                            <m:t> </m:t>
                          </m:r>
                        </m:e>
                      </m:acc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∙(1−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21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5056" y="4718371"/>
                <a:ext cx="3119508" cy="342979"/>
              </a:xfrm>
              <a:prstGeom prst="rect">
                <a:avLst/>
              </a:prstGeom>
              <a:blipFill rotWithShape="1">
                <a:blip r:embed="rId3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feld 29"/>
              <p:cNvSpPr txBox="1"/>
              <p:nvPr/>
            </p:nvSpPr>
            <p:spPr>
              <a:xfrm>
                <a:off x="4255056" y="5005556"/>
                <a:ext cx="4565416" cy="6556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𝑃𝑟𝑜𝑡𝑒𝑖𝑛</m:t>
                      </m:r>
                      <m:r>
                        <a:rPr lang="en-US" sz="1600" b="0" i="1" smtClean="0">
                          <a:latin typeface="Cambria Math"/>
                        </a:rPr>
                        <m:t>(</m:t>
                      </m:r>
                      <m:r>
                        <a:rPr lang="en-US" sz="1600" b="0" i="1" smtClean="0">
                          <a:latin typeface="Cambria Math"/>
                        </a:rPr>
                        <m:t>𝑡</m:t>
                      </m:r>
                      <m:r>
                        <a:rPr lang="en-US" sz="1600" b="0" i="1" smtClean="0">
                          <a:latin typeface="Cambria Math"/>
                        </a:rPr>
                        <m:t>)=</m:t>
                      </m:r>
                      <m:acc>
                        <m:accPr>
                          <m:chr m:val="̅"/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𝑃𝑟𝑜𝑡𝑒𝑖𝑛</m:t>
                          </m:r>
                          <m:r>
                            <m:rPr>
                              <m:nor/>
                            </m:rPr>
                            <a:rPr lang="de-DE" sz="1600" dirty="0"/>
                            <m:t> </m:t>
                          </m:r>
                        </m:e>
                      </m:acc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1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/>
                                          <a:ea typeface="Cambria Math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/>
                                          <a:ea typeface="Cambria Math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30" name="Textfeld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5056" y="5005556"/>
                <a:ext cx="4565416" cy="65569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feld 28"/>
          <p:cNvSpPr txBox="1"/>
          <p:nvPr/>
        </p:nvSpPr>
        <p:spPr>
          <a:xfrm>
            <a:off x="4294649" y="4286323"/>
            <a:ext cx="197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Analytical Solution</a:t>
            </a:r>
            <a:endParaRPr lang="de-DE" b="1" dirty="0"/>
          </a:p>
        </p:txBody>
      </p:sp>
      <p:sp>
        <p:nvSpPr>
          <p:cNvPr id="31" name="Rechteck 30"/>
          <p:cNvSpPr/>
          <p:nvPr/>
        </p:nvSpPr>
        <p:spPr>
          <a:xfrm>
            <a:off x="4183048" y="4286323"/>
            <a:ext cx="4637424" cy="1374925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645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1" grpId="0"/>
      <p:bldP spid="30" grpId="0"/>
      <p:bldP spid="29" grpId="0"/>
      <p:bldP spid="31" grpId="0" animBg="1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1377</Words>
  <Application>Microsoft Office PowerPoint</Application>
  <PresentationFormat>Bildschirmpräsentation (4:3)</PresentationFormat>
  <Paragraphs>292</Paragraphs>
  <Slides>33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34" baseType="lpstr">
      <vt:lpstr>Larissa</vt:lpstr>
      <vt:lpstr>Protein Biochemistry &amp; Bioinformatics Dynamic modeling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Summary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Oscillations due to negative feedback shape decision making in the p53 tumor suppressor network</vt:lpstr>
    </vt:vector>
  </TitlesOfParts>
  <Company>Johannes Gutenberg-Universität Mainz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Legewie, Stefan</dc:creator>
  <cp:lastModifiedBy>Legewie, Stefan</cp:lastModifiedBy>
  <cp:revision>425</cp:revision>
  <cp:lastPrinted>2017-03-28T10:54:20Z</cp:lastPrinted>
  <dcterms:created xsi:type="dcterms:W3CDTF">2013-02-19T16:44:06Z</dcterms:created>
  <dcterms:modified xsi:type="dcterms:W3CDTF">2017-03-31T09:41:26Z</dcterms:modified>
</cp:coreProperties>
</file>